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733" r:id="rId2"/>
  </p:sldMasterIdLst>
  <p:notesMasterIdLst>
    <p:notesMasterId r:id="rId15"/>
  </p:notesMasterIdLst>
  <p:handoutMasterIdLst>
    <p:handoutMasterId r:id="rId16"/>
  </p:handoutMasterIdLst>
  <p:sldIdLst>
    <p:sldId id="336" r:id="rId3"/>
    <p:sldId id="337" r:id="rId4"/>
    <p:sldId id="360" r:id="rId5"/>
    <p:sldId id="339" r:id="rId6"/>
    <p:sldId id="357" r:id="rId7"/>
    <p:sldId id="358" r:id="rId8"/>
    <p:sldId id="342" r:id="rId9"/>
    <p:sldId id="355" r:id="rId10"/>
    <p:sldId id="356" r:id="rId11"/>
    <p:sldId id="351" r:id="rId12"/>
    <p:sldId id="349" r:id="rId13"/>
    <p:sldId id="362" r:id="rId14"/>
  </p:sldIdLst>
  <p:sldSz cx="12192000" cy="6858000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192"/>
    <a:srgbClr val="2F0C86"/>
    <a:srgbClr val="FF6D6D"/>
    <a:srgbClr val="FD4E41"/>
    <a:srgbClr val="BD9FE5"/>
    <a:srgbClr val="FFA3A3"/>
    <a:srgbClr val="8AA5DA"/>
    <a:srgbClr val="A20000"/>
    <a:srgbClr val="005C21"/>
    <a:srgbClr val="FD99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709" autoAdjust="0"/>
  </p:normalViewPr>
  <p:slideViewPr>
    <p:cSldViewPr snapToGrid="0" showGuides="1">
      <p:cViewPr>
        <p:scale>
          <a:sx n="77" d="100"/>
          <a:sy n="77" d="100"/>
        </p:scale>
        <p:origin x="-426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" y="442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23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A72561-3682-412B-BFCF-B27E6FD4B539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3F5A154-2CE0-4D4A-AE3A-A440C8B690DB}">
      <dgm:prSet custT="1"/>
      <dgm:spPr>
        <a:noFill/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pPr algn="l" rtl="0"/>
          <a:r>
            <a:rPr lang="ru-RU" sz="2000" dirty="0" smtClean="0"/>
            <a:t>Задачи</a:t>
          </a:r>
          <a:endParaRPr lang="ru-RU" sz="2000" dirty="0"/>
        </a:p>
      </dgm:t>
    </dgm:pt>
    <dgm:pt modelId="{94278C01-427B-4436-9A6E-2C5E1D722D24}" type="parTrans" cxnId="{C87C1955-7CD4-4644-8AE9-B6B84771FFC8}">
      <dgm:prSet/>
      <dgm:spPr/>
      <dgm:t>
        <a:bodyPr/>
        <a:lstStyle/>
        <a:p>
          <a:endParaRPr lang="ru-RU" sz="2000"/>
        </a:p>
      </dgm:t>
    </dgm:pt>
    <dgm:pt modelId="{9E56D233-6433-489D-AD18-9857DDEA6A77}" type="sibTrans" cxnId="{C87C1955-7CD4-4644-8AE9-B6B84771FFC8}">
      <dgm:prSet/>
      <dgm:spPr/>
      <dgm:t>
        <a:bodyPr/>
        <a:lstStyle/>
        <a:p>
          <a:endParaRPr lang="ru-RU" sz="2000"/>
        </a:p>
      </dgm:t>
    </dgm:pt>
    <dgm:pt modelId="{42F66234-B6CE-4147-9E7D-947CB126B84C}">
      <dgm:prSet custT="1"/>
      <dgm:spPr/>
      <dgm:t>
        <a:bodyPr/>
        <a:lstStyle/>
        <a:p>
          <a:pPr rtl="0"/>
          <a:r>
            <a:rPr lang="ru-RU" sz="2000" dirty="0" smtClean="0"/>
            <a:t>Провести анализ международного опыта подготовки фармацевтов, в том числе системы присвоения квалификации, сертификации и допуска к практической деятельности.</a:t>
          </a:r>
          <a:endParaRPr lang="ru-RU" sz="2000" dirty="0"/>
        </a:p>
      </dgm:t>
    </dgm:pt>
    <dgm:pt modelId="{06CF02A8-02B4-4BAE-8142-2481C2999AE4}" type="parTrans" cxnId="{006E9DC6-0C64-4887-BD76-E1AEAF3CF680}">
      <dgm:prSet/>
      <dgm:spPr/>
      <dgm:t>
        <a:bodyPr/>
        <a:lstStyle/>
        <a:p>
          <a:endParaRPr lang="ru-RU" sz="2000"/>
        </a:p>
      </dgm:t>
    </dgm:pt>
    <dgm:pt modelId="{90E5BB4B-14B9-4327-9CAF-0A3E89416ED4}" type="sibTrans" cxnId="{006E9DC6-0C64-4887-BD76-E1AEAF3CF680}">
      <dgm:prSet/>
      <dgm:spPr/>
      <dgm:t>
        <a:bodyPr/>
        <a:lstStyle/>
        <a:p>
          <a:endParaRPr lang="ru-RU" sz="2000"/>
        </a:p>
      </dgm:t>
    </dgm:pt>
    <dgm:pt modelId="{03AA66C9-3381-443E-B303-4147DCA22E93}">
      <dgm:prSet custT="1"/>
      <dgm:spPr/>
      <dgm:t>
        <a:bodyPr/>
        <a:lstStyle/>
        <a:p>
          <a:pPr rtl="0"/>
          <a:r>
            <a:rPr lang="ru-RU" sz="2000" dirty="0" smtClean="0"/>
            <a:t>Согласовать квалификационные требования, предъявляемые к фармацевтическим работникам с работодателями и профессиональными ассоциациями.</a:t>
          </a:r>
          <a:endParaRPr lang="ru-RU" sz="2000" dirty="0"/>
        </a:p>
      </dgm:t>
    </dgm:pt>
    <dgm:pt modelId="{ADF2D331-9A14-418D-A6B1-1C4B583B8C01}" type="parTrans" cxnId="{F799EC1C-D064-42C7-8EB2-270B873C81A1}">
      <dgm:prSet/>
      <dgm:spPr/>
      <dgm:t>
        <a:bodyPr/>
        <a:lstStyle/>
        <a:p>
          <a:endParaRPr lang="ru-RU" sz="2000"/>
        </a:p>
      </dgm:t>
    </dgm:pt>
    <dgm:pt modelId="{A40ECBD8-3CB2-45DC-84C4-177BA0CF367A}" type="sibTrans" cxnId="{F799EC1C-D064-42C7-8EB2-270B873C81A1}">
      <dgm:prSet/>
      <dgm:spPr/>
      <dgm:t>
        <a:bodyPr/>
        <a:lstStyle/>
        <a:p>
          <a:endParaRPr lang="ru-RU" sz="2000"/>
        </a:p>
      </dgm:t>
    </dgm:pt>
    <dgm:pt modelId="{7E3339CB-16D6-414A-A625-31062E3E871C}">
      <dgm:prSet custT="1"/>
      <dgm:spPr/>
      <dgm:t>
        <a:bodyPr/>
        <a:lstStyle/>
        <a:p>
          <a:pPr rtl="0"/>
          <a:r>
            <a:rPr lang="ru-RU" sz="2000" dirty="0" smtClean="0"/>
            <a:t>Разработать  и утвердить перечень гармонизированных образовательных программ с требованиями профессионального стандарта, уровнем ОРК и компетенциями </a:t>
          </a:r>
          <a:endParaRPr lang="ru-RU" sz="2000" dirty="0"/>
        </a:p>
      </dgm:t>
    </dgm:pt>
    <dgm:pt modelId="{E3EAD49C-1EA2-4672-B462-1FDBEA63B054}" type="parTrans" cxnId="{60EC87C0-EE70-49F2-BA0A-65131E35B1C2}">
      <dgm:prSet/>
      <dgm:spPr/>
      <dgm:t>
        <a:bodyPr/>
        <a:lstStyle/>
        <a:p>
          <a:endParaRPr lang="ru-RU" sz="2000"/>
        </a:p>
      </dgm:t>
    </dgm:pt>
    <dgm:pt modelId="{219C6B16-C277-4A51-AAB3-F279652D52DF}" type="sibTrans" cxnId="{60EC87C0-EE70-49F2-BA0A-65131E35B1C2}">
      <dgm:prSet/>
      <dgm:spPr/>
      <dgm:t>
        <a:bodyPr/>
        <a:lstStyle/>
        <a:p>
          <a:endParaRPr lang="ru-RU" sz="2000"/>
        </a:p>
      </dgm:t>
    </dgm:pt>
    <dgm:pt modelId="{55A923FD-FC74-4F92-9AD7-17111807FE20}" type="pres">
      <dgm:prSet presAssocID="{0EA72561-3682-412B-BFCF-B27E6FD4B5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9C4F63-63DF-4DED-BB9D-17C0204C6CAA}" type="pres">
      <dgm:prSet presAssocID="{F3F5A154-2CE0-4D4A-AE3A-A440C8B690DB}" presName="parentText" presStyleLbl="node1" presStyleIdx="0" presStyleCnt="1" custFlipHor="1" custScaleX="129918" custScaleY="187207" custLinFactNeighborX="533" custLinFactNeighborY="-172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6CE0C5-BC67-4E44-A32F-A01973265236}" type="pres">
      <dgm:prSet presAssocID="{F3F5A154-2CE0-4D4A-AE3A-A440C8B690DB}" presName="childText" presStyleLbl="revTx" presStyleIdx="0" presStyleCnt="1" custScaleY="141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EC87C0-EE70-49F2-BA0A-65131E35B1C2}" srcId="{F3F5A154-2CE0-4D4A-AE3A-A440C8B690DB}" destId="{7E3339CB-16D6-414A-A625-31062E3E871C}" srcOrd="2" destOrd="0" parTransId="{E3EAD49C-1EA2-4672-B462-1FDBEA63B054}" sibTransId="{219C6B16-C277-4A51-AAB3-F279652D52DF}"/>
    <dgm:cxn modelId="{C31B2653-15F5-4FB5-BE50-6A7C3416A6AB}" type="presOf" srcId="{F3F5A154-2CE0-4D4A-AE3A-A440C8B690DB}" destId="{839C4F63-63DF-4DED-BB9D-17C0204C6CAA}" srcOrd="0" destOrd="0" presId="urn:microsoft.com/office/officeart/2005/8/layout/vList2"/>
    <dgm:cxn modelId="{E44B12D7-0C9D-4ABE-B2E2-F6A8DFE27AAD}" type="presOf" srcId="{0EA72561-3682-412B-BFCF-B27E6FD4B539}" destId="{55A923FD-FC74-4F92-9AD7-17111807FE20}" srcOrd="0" destOrd="0" presId="urn:microsoft.com/office/officeart/2005/8/layout/vList2"/>
    <dgm:cxn modelId="{0CB86384-7AEE-46FA-801D-47691F341557}" type="presOf" srcId="{7E3339CB-16D6-414A-A625-31062E3E871C}" destId="{AD6CE0C5-BC67-4E44-A32F-A01973265236}" srcOrd="0" destOrd="2" presId="urn:microsoft.com/office/officeart/2005/8/layout/vList2"/>
    <dgm:cxn modelId="{C87C1955-7CD4-4644-8AE9-B6B84771FFC8}" srcId="{0EA72561-3682-412B-BFCF-B27E6FD4B539}" destId="{F3F5A154-2CE0-4D4A-AE3A-A440C8B690DB}" srcOrd="0" destOrd="0" parTransId="{94278C01-427B-4436-9A6E-2C5E1D722D24}" sibTransId="{9E56D233-6433-489D-AD18-9857DDEA6A77}"/>
    <dgm:cxn modelId="{48CB59CF-7C92-477B-801C-A4D990544466}" type="presOf" srcId="{03AA66C9-3381-443E-B303-4147DCA22E93}" destId="{AD6CE0C5-BC67-4E44-A32F-A01973265236}" srcOrd="0" destOrd="1" presId="urn:microsoft.com/office/officeart/2005/8/layout/vList2"/>
    <dgm:cxn modelId="{F799EC1C-D064-42C7-8EB2-270B873C81A1}" srcId="{F3F5A154-2CE0-4D4A-AE3A-A440C8B690DB}" destId="{03AA66C9-3381-443E-B303-4147DCA22E93}" srcOrd="1" destOrd="0" parTransId="{ADF2D331-9A14-418D-A6B1-1C4B583B8C01}" sibTransId="{A40ECBD8-3CB2-45DC-84C4-177BA0CF367A}"/>
    <dgm:cxn modelId="{006E9DC6-0C64-4887-BD76-E1AEAF3CF680}" srcId="{F3F5A154-2CE0-4D4A-AE3A-A440C8B690DB}" destId="{42F66234-B6CE-4147-9E7D-947CB126B84C}" srcOrd="0" destOrd="0" parTransId="{06CF02A8-02B4-4BAE-8142-2481C2999AE4}" sibTransId="{90E5BB4B-14B9-4327-9CAF-0A3E89416ED4}"/>
    <dgm:cxn modelId="{3A517767-BB2A-4C93-AA6A-8D9CD524DF8D}" type="presOf" srcId="{42F66234-B6CE-4147-9E7D-947CB126B84C}" destId="{AD6CE0C5-BC67-4E44-A32F-A01973265236}" srcOrd="0" destOrd="0" presId="urn:microsoft.com/office/officeart/2005/8/layout/vList2"/>
    <dgm:cxn modelId="{181158F1-B659-480F-95B4-B2E9C8366AD0}" type="presParOf" srcId="{55A923FD-FC74-4F92-9AD7-17111807FE20}" destId="{839C4F63-63DF-4DED-BB9D-17C0204C6CAA}" srcOrd="0" destOrd="0" presId="urn:microsoft.com/office/officeart/2005/8/layout/vList2"/>
    <dgm:cxn modelId="{9861AFE4-9DEE-42F8-BF66-6A3411CE17EB}" type="presParOf" srcId="{55A923FD-FC74-4F92-9AD7-17111807FE20}" destId="{AD6CE0C5-BC67-4E44-A32F-A0197326523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7805F9-E42C-4A2B-A201-8A73EC8AF1BB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E2C691D-A0D9-49EA-BFF3-142F71E177B8}">
      <dgm:prSet custT="1"/>
      <dgm:spPr>
        <a:noFill/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dirty="0" smtClean="0"/>
            <a:t>Цель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dirty="0" smtClean="0"/>
            <a:t>Совершенствование образовательных программ подготовки фармацевтических кадров, обеспечение преемственности содержания программ в соответствии с национальной системой квалификации, отраслевыми требованиями, требованиями профессионального стандарта и номенклатуры фармацевтических специальностей</a:t>
          </a:r>
          <a:endParaRPr lang="ru-RU" sz="2000" dirty="0"/>
        </a:p>
      </dgm:t>
    </dgm:pt>
    <dgm:pt modelId="{D4F0109F-15B3-4012-AB65-358F5E574BB7}" type="parTrans" cxnId="{278BA879-3FA2-42CA-BF74-7DD4D45AF298}">
      <dgm:prSet/>
      <dgm:spPr/>
      <dgm:t>
        <a:bodyPr/>
        <a:lstStyle/>
        <a:p>
          <a:endParaRPr lang="ru-RU" sz="2000"/>
        </a:p>
      </dgm:t>
    </dgm:pt>
    <dgm:pt modelId="{89603218-8B41-4B0E-9644-30CE4A508C87}" type="sibTrans" cxnId="{278BA879-3FA2-42CA-BF74-7DD4D45AF298}">
      <dgm:prSet/>
      <dgm:spPr/>
      <dgm:t>
        <a:bodyPr/>
        <a:lstStyle/>
        <a:p>
          <a:endParaRPr lang="ru-RU" sz="2000"/>
        </a:p>
      </dgm:t>
    </dgm:pt>
    <dgm:pt modelId="{2F7A71BA-D7BE-45C2-80FE-20D9E0BEFAA9}" type="pres">
      <dgm:prSet presAssocID="{BE7805F9-E42C-4A2B-A201-8A73EC8AF1B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FDF23C-A99C-4D7B-BCB6-38E7A96E9E9E}" type="pres">
      <dgm:prSet presAssocID="{2E2C691D-A0D9-49EA-BFF3-142F71E177B8}" presName="parentText" presStyleLbl="node1" presStyleIdx="0" presStyleCnt="1" custScaleX="99577" custScaleY="482293" custLinFactNeighborX="-811" custLinFactNeighborY="-721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8BA879-3FA2-42CA-BF74-7DD4D45AF298}" srcId="{BE7805F9-E42C-4A2B-A201-8A73EC8AF1BB}" destId="{2E2C691D-A0D9-49EA-BFF3-142F71E177B8}" srcOrd="0" destOrd="0" parTransId="{D4F0109F-15B3-4012-AB65-358F5E574BB7}" sibTransId="{89603218-8B41-4B0E-9644-30CE4A508C87}"/>
    <dgm:cxn modelId="{17A973B1-43D7-4BDC-A0B2-9F91C9A57A03}" type="presOf" srcId="{2E2C691D-A0D9-49EA-BFF3-142F71E177B8}" destId="{9AFDF23C-A99C-4D7B-BCB6-38E7A96E9E9E}" srcOrd="0" destOrd="0" presId="urn:microsoft.com/office/officeart/2005/8/layout/vList2"/>
    <dgm:cxn modelId="{E0567A35-388C-4448-B244-BB07EFD158FA}" type="presOf" srcId="{BE7805F9-E42C-4A2B-A201-8A73EC8AF1BB}" destId="{2F7A71BA-D7BE-45C2-80FE-20D9E0BEFAA9}" srcOrd="0" destOrd="0" presId="urn:microsoft.com/office/officeart/2005/8/layout/vList2"/>
    <dgm:cxn modelId="{8C775531-B297-48C9-B9F5-0FF503583FE4}" type="presParOf" srcId="{2F7A71BA-D7BE-45C2-80FE-20D9E0BEFAA9}" destId="{9AFDF23C-A99C-4D7B-BCB6-38E7A96E9E9E}" srcOrd="0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08DB1F-4839-41D0-9C6D-429390AE2C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BC8A514-A8E3-4370-9CB5-D42659DF24FF}">
      <dgm:prSet/>
      <dgm:spPr/>
      <dgm:t>
        <a:bodyPr/>
        <a:lstStyle/>
        <a:p>
          <a:pPr rtl="0"/>
          <a:r>
            <a:rPr lang="ru-RU" smtClean="0"/>
            <a:t>Дефицит фармацевтических кадров</a:t>
          </a:r>
          <a:endParaRPr lang="ru-RU"/>
        </a:p>
      </dgm:t>
    </dgm:pt>
    <dgm:pt modelId="{0CE06C71-0C88-430A-BEAA-AA2A01041D85}" type="parTrans" cxnId="{17199205-B40B-496E-A225-53FED2193578}">
      <dgm:prSet/>
      <dgm:spPr/>
      <dgm:t>
        <a:bodyPr/>
        <a:lstStyle/>
        <a:p>
          <a:endParaRPr lang="ru-RU"/>
        </a:p>
      </dgm:t>
    </dgm:pt>
    <dgm:pt modelId="{5CA1718A-D1B9-45D7-A445-B6AEC42C132B}" type="sibTrans" cxnId="{17199205-B40B-496E-A225-53FED2193578}">
      <dgm:prSet/>
      <dgm:spPr/>
      <dgm:t>
        <a:bodyPr/>
        <a:lstStyle/>
        <a:p>
          <a:endParaRPr lang="ru-RU"/>
        </a:p>
      </dgm:t>
    </dgm:pt>
    <dgm:pt modelId="{8244C96F-D8C6-4FBE-8EFC-87130D5E15AF}">
      <dgm:prSet/>
      <dgm:spPr/>
      <dgm:t>
        <a:bodyPr/>
        <a:lstStyle/>
        <a:p>
          <a:pPr rtl="0"/>
          <a:r>
            <a:rPr lang="ru-RU" dirty="0" smtClean="0"/>
            <a:t>Определение потребности в фармацевтических кадрах по регионам, областям и городах республиканского значения</a:t>
          </a:r>
          <a:endParaRPr lang="ru-RU" dirty="0"/>
        </a:p>
      </dgm:t>
    </dgm:pt>
    <dgm:pt modelId="{62FAF8F8-542C-4156-A82B-F1D14C9E3AE3}" type="parTrans" cxnId="{15E258C2-DFA1-4B51-B293-59B97A3B81AF}">
      <dgm:prSet/>
      <dgm:spPr/>
      <dgm:t>
        <a:bodyPr/>
        <a:lstStyle/>
        <a:p>
          <a:endParaRPr lang="ru-RU"/>
        </a:p>
      </dgm:t>
    </dgm:pt>
    <dgm:pt modelId="{0B1DD620-0B83-4D58-A142-7BF9D0A5A47F}" type="sibTrans" cxnId="{15E258C2-DFA1-4B51-B293-59B97A3B81AF}">
      <dgm:prSet/>
      <dgm:spPr/>
      <dgm:t>
        <a:bodyPr/>
        <a:lstStyle/>
        <a:p>
          <a:endParaRPr lang="ru-RU"/>
        </a:p>
      </dgm:t>
    </dgm:pt>
    <dgm:pt modelId="{1BE878DC-CC22-4502-9AB4-EA89FECD396C}">
      <dgm:prSet/>
      <dgm:spPr/>
      <dgm:t>
        <a:bodyPr/>
        <a:lstStyle/>
        <a:p>
          <a:pPr rtl="0"/>
          <a:r>
            <a:rPr lang="ru-RU" dirty="0" smtClean="0"/>
            <a:t>Регулируемая профессия. Непрерывное профессиональное развитие </a:t>
          </a:r>
          <a:endParaRPr lang="ru-RU" dirty="0"/>
        </a:p>
      </dgm:t>
    </dgm:pt>
    <dgm:pt modelId="{D9840815-EBC6-409A-9890-89A031940B7F}" type="parTrans" cxnId="{730F0B3F-ED14-4FBA-85B0-ABFEF598E341}">
      <dgm:prSet/>
      <dgm:spPr/>
      <dgm:t>
        <a:bodyPr/>
        <a:lstStyle/>
        <a:p>
          <a:endParaRPr lang="ru-RU"/>
        </a:p>
      </dgm:t>
    </dgm:pt>
    <dgm:pt modelId="{141B8413-BF4C-439A-9FFD-850F8A0AC12B}" type="sibTrans" cxnId="{730F0B3F-ED14-4FBA-85B0-ABFEF598E341}">
      <dgm:prSet/>
      <dgm:spPr/>
      <dgm:t>
        <a:bodyPr/>
        <a:lstStyle/>
        <a:p>
          <a:endParaRPr lang="ru-RU"/>
        </a:p>
      </dgm:t>
    </dgm:pt>
    <dgm:pt modelId="{EB9FEAB8-E88D-4D83-BB4A-27E7B48FB723}">
      <dgm:prSet/>
      <dgm:spPr/>
      <dgm:t>
        <a:bodyPr/>
        <a:lstStyle/>
        <a:p>
          <a:pPr rtl="0"/>
          <a:r>
            <a:rPr lang="ru-RU" dirty="0" smtClean="0"/>
            <a:t>Разработка образовательных программ на основе профессиональных стандартов. Вызовы времени </a:t>
          </a:r>
          <a:endParaRPr lang="ru-RU" dirty="0"/>
        </a:p>
      </dgm:t>
    </dgm:pt>
    <dgm:pt modelId="{D4B0FD5B-5076-4840-8A78-A99438E77868}" type="parTrans" cxnId="{3141F24B-5A4A-4631-8DCD-AC2C4FA151BE}">
      <dgm:prSet/>
      <dgm:spPr/>
      <dgm:t>
        <a:bodyPr/>
        <a:lstStyle/>
        <a:p>
          <a:endParaRPr lang="ru-RU"/>
        </a:p>
      </dgm:t>
    </dgm:pt>
    <dgm:pt modelId="{A6EBD416-EA94-4F5D-A138-F62AAD685753}" type="sibTrans" cxnId="{3141F24B-5A4A-4631-8DCD-AC2C4FA151BE}">
      <dgm:prSet/>
      <dgm:spPr/>
      <dgm:t>
        <a:bodyPr/>
        <a:lstStyle/>
        <a:p>
          <a:endParaRPr lang="ru-RU"/>
        </a:p>
      </dgm:t>
    </dgm:pt>
    <dgm:pt modelId="{D0C4E16A-A943-4919-8360-0395A36076F8}">
      <dgm:prSet/>
      <dgm:spPr/>
      <dgm:t>
        <a:bodyPr/>
        <a:lstStyle/>
        <a:p>
          <a:pPr rtl="0"/>
          <a:endParaRPr lang="ru-RU"/>
        </a:p>
      </dgm:t>
    </dgm:pt>
    <dgm:pt modelId="{C9D17452-DAC8-4A02-8E75-C50321B134F4}" type="parTrans" cxnId="{3AEF545E-F85C-4773-905B-C835A11C8961}">
      <dgm:prSet/>
      <dgm:spPr/>
      <dgm:t>
        <a:bodyPr/>
        <a:lstStyle/>
        <a:p>
          <a:endParaRPr lang="ru-RU"/>
        </a:p>
      </dgm:t>
    </dgm:pt>
    <dgm:pt modelId="{EF671DC7-BD07-475D-AA8C-7A6A793D1895}" type="sibTrans" cxnId="{3AEF545E-F85C-4773-905B-C835A11C8961}">
      <dgm:prSet/>
      <dgm:spPr/>
      <dgm:t>
        <a:bodyPr/>
        <a:lstStyle/>
        <a:p>
          <a:endParaRPr lang="ru-RU"/>
        </a:p>
      </dgm:t>
    </dgm:pt>
    <dgm:pt modelId="{2FCACDF7-66BE-4981-9C85-EC210F562EEC}" type="pres">
      <dgm:prSet presAssocID="{EB08DB1F-4839-41D0-9C6D-429390AE2C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6053BD6-E7DA-46F8-9F2F-DF225E0D7B27}" type="pres">
      <dgm:prSet presAssocID="{8BC8A514-A8E3-4370-9CB5-D42659DF24FF}" presName="thickLine" presStyleLbl="alignNode1" presStyleIdx="0" presStyleCnt="5"/>
      <dgm:spPr/>
    </dgm:pt>
    <dgm:pt modelId="{18E70630-2023-4326-B50B-170D9DCBFF69}" type="pres">
      <dgm:prSet presAssocID="{8BC8A514-A8E3-4370-9CB5-D42659DF24FF}" presName="horz1" presStyleCnt="0"/>
      <dgm:spPr/>
    </dgm:pt>
    <dgm:pt modelId="{E59564EC-B597-4E37-91C9-D3EE2C2B6597}" type="pres">
      <dgm:prSet presAssocID="{8BC8A514-A8E3-4370-9CB5-D42659DF24FF}" presName="tx1" presStyleLbl="revTx" presStyleIdx="0" presStyleCnt="5"/>
      <dgm:spPr/>
      <dgm:t>
        <a:bodyPr/>
        <a:lstStyle/>
        <a:p>
          <a:endParaRPr lang="ru-RU"/>
        </a:p>
      </dgm:t>
    </dgm:pt>
    <dgm:pt modelId="{53C70528-1FFC-472E-BC65-6A621177F90D}" type="pres">
      <dgm:prSet presAssocID="{8BC8A514-A8E3-4370-9CB5-D42659DF24FF}" presName="vert1" presStyleCnt="0"/>
      <dgm:spPr/>
    </dgm:pt>
    <dgm:pt modelId="{1DE7D403-B17F-452D-9228-3DDC87212E2E}" type="pres">
      <dgm:prSet presAssocID="{8244C96F-D8C6-4FBE-8EFC-87130D5E15AF}" presName="thickLine" presStyleLbl="alignNode1" presStyleIdx="1" presStyleCnt="5"/>
      <dgm:spPr/>
    </dgm:pt>
    <dgm:pt modelId="{06EA5140-D321-484C-9D6F-9B47EF73D1BE}" type="pres">
      <dgm:prSet presAssocID="{8244C96F-D8C6-4FBE-8EFC-87130D5E15AF}" presName="horz1" presStyleCnt="0"/>
      <dgm:spPr/>
    </dgm:pt>
    <dgm:pt modelId="{1CE95CDF-C18A-481B-8353-FE11A22A4EA3}" type="pres">
      <dgm:prSet presAssocID="{8244C96F-D8C6-4FBE-8EFC-87130D5E15AF}" presName="tx1" presStyleLbl="revTx" presStyleIdx="1" presStyleCnt="5"/>
      <dgm:spPr/>
      <dgm:t>
        <a:bodyPr/>
        <a:lstStyle/>
        <a:p>
          <a:endParaRPr lang="ru-RU"/>
        </a:p>
      </dgm:t>
    </dgm:pt>
    <dgm:pt modelId="{D90128BF-70DE-41D8-B0AB-1890240C5B27}" type="pres">
      <dgm:prSet presAssocID="{8244C96F-D8C6-4FBE-8EFC-87130D5E15AF}" presName="vert1" presStyleCnt="0"/>
      <dgm:spPr/>
    </dgm:pt>
    <dgm:pt modelId="{A96F5865-C221-4ADB-B5D8-323366361F40}" type="pres">
      <dgm:prSet presAssocID="{1BE878DC-CC22-4502-9AB4-EA89FECD396C}" presName="thickLine" presStyleLbl="alignNode1" presStyleIdx="2" presStyleCnt="5"/>
      <dgm:spPr/>
    </dgm:pt>
    <dgm:pt modelId="{81396FDD-FB30-4EFB-B5F7-E9F0A3135051}" type="pres">
      <dgm:prSet presAssocID="{1BE878DC-CC22-4502-9AB4-EA89FECD396C}" presName="horz1" presStyleCnt="0"/>
      <dgm:spPr/>
    </dgm:pt>
    <dgm:pt modelId="{60E978EF-B35B-4DBC-9E6C-037C8EB3E1D2}" type="pres">
      <dgm:prSet presAssocID="{1BE878DC-CC22-4502-9AB4-EA89FECD396C}" presName="tx1" presStyleLbl="revTx" presStyleIdx="2" presStyleCnt="5"/>
      <dgm:spPr/>
      <dgm:t>
        <a:bodyPr/>
        <a:lstStyle/>
        <a:p>
          <a:endParaRPr lang="ru-RU"/>
        </a:p>
      </dgm:t>
    </dgm:pt>
    <dgm:pt modelId="{00603A97-5551-47B9-9684-764F4C5870ED}" type="pres">
      <dgm:prSet presAssocID="{1BE878DC-CC22-4502-9AB4-EA89FECD396C}" presName="vert1" presStyleCnt="0"/>
      <dgm:spPr/>
    </dgm:pt>
    <dgm:pt modelId="{CA0071A1-6819-4369-B702-D1CAB13BF214}" type="pres">
      <dgm:prSet presAssocID="{EB9FEAB8-E88D-4D83-BB4A-27E7B48FB723}" presName="thickLine" presStyleLbl="alignNode1" presStyleIdx="3" presStyleCnt="5"/>
      <dgm:spPr/>
    </dgm:pt>
    <dgm:pt modelId="{D9A9D9AE-16F6-4632-AD1A-9804BF043E0C}" type="pres">
      <dgm:prSet presAssocID="{EB9FEAB8-E88D-4D83-BB4A-27E7B48FB723}" presName="horz1" presStyleCnt="0"/>
      <dgm:spPr/>
    </dgm:pt>
    <dgm:pt modelId="{A2EF0DAE-D1DB-4514-A95D-3FA49DB3E4D6}" type="pres">
      <dgm:prSet presAssocID="{EB9FEAB8-E88D-4D83-BB4A-27E7B48FB723}" presName="tx1" presStyleLbl="revTx" presStyleIdx="3" presStyleCnt="5"/>
      <dgm:spPr/>
      <dgm:t>
        <a:bodyPr/>
        <a:lstStyle/>
        <a:p>
          <a:endParaRPr lang="ru-RU"/>
        </a:p>
      </dgm:t>
    </dgm:pt>
    <dgm:pt modelId="{17102D2C-04D8-4355-BB03-E979E03359D2}" type="pres">
      <dgm:prSet presAssocID="{EB9FEAB8-E88D-4D83-BB4A-27E7B48FB723}" presName="vert1" presStyleCnt="0"/>
      <dgm:spPr/>
    </dgm:pt>
    <dgm:pt modelId="{CED70F86-528A-4762-9317-D3865CBF59EA}" type="pres">
      <dgm:prSet presAssocID="{D0C4E16A-A943-4919-8360-0395A36076F8}" presName="thickLine" presStyleLbl="alignNode1" presStyleIdx="4" presStyleCnt="5"/>
      <dgm:spPr/>
    </dgm:pt>
    <dgm:pt modelId="{50044518-D21F-44CC-908C-914E7D9406C5}" type="pres">
      <dgm:prSet presAssocID="{D0C4E16A-A943-4919-8360-0395A36076F8}" presName="horz1" presStyleCnt="0"/>
      <dgm:spPr/>
    </dgm:pt>
    <dgm:pt modelId="{4B72DD5C-AA2E-4B4B-82FD-3005E75B698A}" type="pres">
      <dgm:prSet presAssocID="{D0C4E16A-A943-4919-8360-0395A36076F8}" presName="tx1" presStyleLbl="revTx" presStyleIdx="4" presStyleCnt="5"/>
      <dgm:spPr/>
      <dgm:t>
        <a:bodyPr/>
        <a:lstStyle/>
        <a:p>
          <a:endParaRPr lang="ru-RU"/>
        </a:p>
      </dgm:t>
    </dgm:pt>
    <dgm:pt modelId="{F8B07189-AE57-4D9B-8185-13E3FC5BB8C5}" type="pres">
      <dgm:prSet presAssocID="{D0C4E16A-A943-4919-8360-0395A36076F8}" presName="vert1" presStyleCnt="0"/>
      <dgm:spPr/>
    </dgm:pt>
  </dgm:ptLst>
  <dgm:cxnLst>
    <dgm:cxn modelId="{761A4C33-C14D-4288-99F5-27BCAC9C9CE7}" type="presOf" srcId="{EB9FEAB8-E88D-4D83-BB4A-27E7B48FB723}" destId="{A2EF0DAE-D1DB-4514-A95D-3FA49DB3E4D6}" srcOrd="0" destOrd="0" presId="urn:microsoft.com/office/officeart/2008/layout/LinedList"/>
    <dgm:cxn modelId="{0D33EDA4-22B9-408B-B6ED-B69B50F720F6}" type="presOf" srcId="{1BE878DC-CC22-4502-9AB4-EA89FECD396C}" destId="{60E978EF-B35B-4DBC-9E6C-037C8EB3E1D2}" srcOrd="0" destOrd="0" presId="urn:microsoft.com/office/officeart/2008/layout/LinedList"/>
    <dgm:cxn modelId="{B9ECE8ED-8157-402A-9FFF-F5AACD877140}" type="presOf" srcId="{D0C4E16A-A943-4919-8360-0395A36076F8}" destId="{4B72DD5C-AA2E-4B4B-82FD-3005E75B698A}" srcOrd="0" destOrd="0" presId="urn:microsoft.com/office/officeart/2008/layout/LinedList"/>
    <dgm:cxn modelId="{AA1AC7CE-A560-4C3B-871F-32101352C715}" type="presOf" srcId="{8BC8A514-A8E3-4370-9CB5-D42659DF24FF}" destId="{E59564EC-B597-4E37-91C9-D3EE2C2B6597}" srcOrd="0" destOrd="0" presId="urn:microsoft.com/office/officeart/2008/layout/LinedList"/>
    <dgm:cxn modelId="{17199205-B40B-496E-A225-53FED2193578}" srcId="{EB08DB1F-4839-41D0-9C6D-429390AE2C02}" destId="{8BC8A514-A8E3-4370-9CB5-D42659DF24FF}" srcOrd="0" destOrd="0" parTransId="{0CE06C71-0C88-430A-BEAA-AA2A01041D85}" sibTransId="{5CA1718A-D1B9-45D7-A445-B6AEC42C132B}"/>
    <dgm:cxn modelId="{81C6603F-DC45-412E-89D6-06B6A5B35ADC}" type="presOf" srcId="{8244C96F-D8C6-4FBE-8EFC-87130D5E15AF}" destId="{1CE95CDF-C18A-481B-8353-FE11A22A4EA3}" srcOrd="0" destOrd="0" presId="urn:microsoft.com/office/officeart/2008/layout/LinedList"/>
    <dgm:cxn modelId="{3141F24B-5A4A-4631-8DCD-AC2C4FA151BE}" srcId="{EB08DB1F-4839-41D0-9C6D-429390AE2C02}" destId="{EB9FEAB8-E88D-4D83-BB4A-27E7B48FB723}" srcOrd="3" destOrd="0" parTransId="{D4B0FD5B-5076-4840-8A78-A99438E77868}" sibTransId="{A6EBD416-EA94-4F5D-A138-F62AAD685753}"/>
    <dgm:cxn modelId="{15E258C2-DFA1-4B51-B293-59B97A3B81AF}" srcId="{EB08DB1F-4839-41D0-9C6D-429390AE2C02}" destId="{8244C96F-D8C6-4FBE-8EFC-87130D5E15AF}" srcOrd="1" destOrd="0" parTransId="{62FAF8F8-542C-4156-A82B-F1D14C9E3AE3}" sibTransId="{0B1DD620-0B83-4D58-A142-7BF9D0A5A47F}"/>
    <dgm:cxn modelId="{66FE10F7-45CE-45DA-ADF9-E80A9F944092}" type="presOf" srcId="{EB08DB1F-4839-41D0-9C6D-429390AE2C02}" destId="{2FCACDF7-66BE-4981-9C85-EC210F562EEC}" srcOrd="0" destOrd="0" presId="urn:microsoft.com/office/officeart/2008/layout/LinedList"/>
    <dgm:cxn modelId="{3AEF545E-F85C-4773-905B-C835A11C8961}" srcId="{EB08DB1F-4839-41D0-9C6D-429390AE2C02}" destId="{D0C4E16A-A943-4919-8360-0395A36076F8}" srcOrd="4" destOrd="0" parTransId="{C9D17452-DAC8-4A02-8E75-C50321B134F4}" sibTransId="{EF671DC7-BD07-475D-AA8C-7A6A793D1895}"/>
    <dgm:cxn modelId="{730F0B3F-ED14-4FBA-85B0-ABFEF598E341}" srcId="{EB08DB1F-4839-41D0-9C6D-429390AE2C02}" destId="{1BE878DC-CC22-4502-9AB4-EA89FECD396C}" srcOrd="2" destOrd="0" parTransId="{D9840815-EBC6-409A-9890-89A031940B7F}" sibTransId="{141B8413-BF4C-439A-9FFD-850F8A0AC12B}"/>
    <dgm:cxn modelId="{96A4A5AF-6987-46F2-A962-83C01AADDA78}" type="presParOf" srcId="{2FCACDF7-66BE-4981-9C85-EC210F562EEC}" destId="{C6053BD6-E7DA-46F8-9F2F-DF225E0D7B27}" srcOrd="0" destOrd="0" presId="urn:microsoft.com/office/officeart/2008/layout/LinedList"/>
    <dgm:cxn modelId="{EBA40CA2-AD20-4648-8CE8-1DB6770BDEFE}" type="presParOf" srcId="{2FCACDF7-66BE-4981-9C85-EC210F562EEC}" destId="{18E70630-2023-4326-B50B-170D9DCBFF69}" srcOrd="1" destOrd="0" presId="urn:microsoft.com/office/officeart/2008/layout/LinedList"/>
    <dgm:cxn modelId="{0ED3F67F-9F90-4940-B158-D78C144D8F82}" type="presParOf" srcId="{18E70630-2023-4326-B50B-170D9DCBFF69}" destId="{E59564EC-B597-4E37-91C9-D3EE2C2B6597}" srcOrd="0" destOrd="0" presId="urn:microsoft.com/office/officeart/2008/layout/LinedList"/>
    <dgm:cxn modelId="{229E8D26-743E-47F3-8A83-5B1910157435}" type="presParOf" srcId="{18E70630-2023-4326-B50B-170D9DCBFF69}" destId="{53C70528-1FFC-472E-BC65-6A621177F90D}" srcOrd="1" destOrd="0" presId="urn:microsoft.com/office/officeart/2008/layout/LinedList"/>
    <dgm:cxn modelId="{F8D8971B-80F2-4824-9778-75F17B6BA2C8}" type="presParOf" srcId="{2FCACDF7-66BE-4981-9C85-EC210F562EEC}" destId="{1DE7D403-B17F-452D-9228-3DDC87212E2E}" srcOrd="2" destOrd="0" presId="urn:microsoft.com/office/officeart/2008/layout/LinedList"/>
    <dgm:cxn modelId="{4161839F-65EC-45D7-9269-12E590EC5AB5}" type="presParOf" srcId="{2FCACDF7-66BE-4981-9C85-EC210F562EEC}" destId="{06EA5140-D321-484C-9D6F-9B47EF73D1BE}" srcOrd="3" destOrd="0" presId="urn:microsoft.com/office/officeart/2008/layout/LinedList"/>
    <dgm:cxn modelId="{255F5B88-51E3-44A4-BEA1-2A585A088167}" type="presParOf" srcId="{06EA5140-D321-484C-9D6F-9B47EF73D1BE}" destId="{1CE95CDF-C18A-481B-8353-FE11A22A4EA3}" srcOrd="0" destOrd="0" presId="urn:microsoft.com/office/officeart/2008/layout/LinedList"/>
    <dgm:cxn modelId="{100C80E7-719F-48DB-8150-F2971E01C002}" type="presParOf" srcId="{06EA5140-D321-484C-9D6F-9B47EF73D1BE}" destId="{D90128BF-70DE-41D8-B0AB-1890240C5B27}" srcOrd="1" destOrd="0" presId="urn:microsoft.com/office/officeart/2008/layout/LinedList"/>
    <dgm:cxn modelId="{DC8AAA17-F52E-4614-9583-EF679C5AE58C}" type="presParOf" srcId="{2FCACDF7-66BE-4981-9C85-EC210F562EEC}" destId="{A96F5865-C221-4ADB-B5D8-323366361F40}" srcOrd="4" destOrd="0" presId="urn:microsoft.com/office/officeart/2008/layout/LinedList"/>
    <dgm:cxn modelId="{C208A31C-CAF8-4FA6-AD5C-6F93714F28BD}" type="presParOf" srcId="{2FCACDF7-66BE-4981-9C85-EC210F562EEC}" destId="{81396FDD-FB30-4EFB-B5F7-E9F0A3135051}" srcOrd="5" destOrd="0" presId="urn:microsoft.com/office/officeart/2008/layout/LinedList"/>
    <dgm:cxn modelId="{B563FAEE-3A8C-437B-97F7-D0176C5C37FC}" type="presParOf" srcId="{81396FDD-FB30-4EFB-B5F7-E9F0A3135051}" destId="{60E978EF-B35B-4DBC-9E6C-037C8EB3E1D2}" srcOrd="0" destOrd="0" presId="urn:microsoft.com/office/officeart/2008/layout/LinedList"/>
    <dgm:cxn modelId="{3DE4303A-1DC2-42A7-B751-37F63AAD1C99}" type="presParOf" srcId="{81396FDD-FB30-4EFB-B5F7-E9F0A3135051}" destId="{00603A97-5551-47B9-9684-764F4C5870ED}" srcOrd="1" destOrd="0" presId="urn:microsoft.com/office/officeart/2008/layout/LinedList"/>
    <dgm:cxn modelId="{14CB1B00-BBD8-4423-AB1B-D87F7E3BCF0D}" type="presParOf" srcId="{2FCACDF7-66BE-4981-9C85-EC210F562EEC}" destId="{CA0071A1-6819-4369-B702-D1CAB13BF214}" srcOrd="6" destOrd="0" presId="urn:microsoft.com/office/officeart/2008/layout/LinedList"/>
    <dgm:cxn modelId="{2780F1CD-207E-472B-98BB-B47CBFF48BD8}" type="presParOf" srcId="{2FCACDF7-66BE-4981-9C85-EC210F562EEC}" destId="{D9A9D9AE-16F6-4632-AD1A-9804BF043E0C}" srcOrd="7" destOrd="0" presId="urn:microsoft.com/office/officeart/2008/layout/LinedList"/>
    <dgm:cxn modelId="{9C276E9D-4E8C-49F6-84DB-488352A60188}" type="presParOf" srcId="{D9A9D9AE-16F6-4632-AD1A-9804BF043E0C}" destId="{A2EF0DAE-D1DB-4514-A95D-3FA49DB3E4D6}" srcOrd="0" destOrd="0" presId="urn:microsoft.com/office/officeart/2008/layout/LinedList"/>
    <dgm:cxn modelId="{C01A3880-9D6E-4CEC-9091-31AC359DF8E1}" type="presParOf" srcId="{D9A9D9AE-16F6-4632-AD1A-9804BF043E0C}" destId="{17102D2C-04D8-4355-BB03-E979E03359D2}" srcOrd="1" destOrd="0" presId="urn:microsoft.com/office/officeart/2008/layout/LinedList"/>
    <dgm:cxn modelId="{652F012D-EF03-49CA-9317-982E558A2D70}" type="presParOf" srcId="{2FCACDF7-66BE-4981-9C85-EC210F562EEC}" destId="{CED70F86-528A-4762-9317-D3865CBF59EA}" srcOrd="8" destOrd="0" presId="urn:microsoft.com/office/officeart/2008/layout/LinedList"/>
    <dgm:cxn modelId="{004F1F98-97C6-4A30-81E5-648413AF44E4}" type="presParOf" srcId="{2FCACDF7-66BE-4981-9C85-EC210F562EEC}" destId="{50044518-D21F-44CC-908C-914E7D9406C5}" srcOrd="9" destOrd="0" presId="urn:microsoft.com/office/officeart/2008/layout/LinedList"/>
    <dgm:cxn modelId="{EB85FDFC-329B-4B9A-8C9A-F85CFBFB2A8A}" type="presParOf" srcId="{50044518-D21F-44CC-908C-914E7D9406C5}" destId="{4B72DD5C-AA2E-4B4B-82FD-3005E75B698A}" srcOrd="0" destOrd="0" presId="urn:microsoft.com/office/officeart/2008/layout/LinedList"/>
    <dgm:cxn modelId="{986DC663-C976-4FA3-8FB2-95346CE352C3}" type="presParOf" srcId="{50044518-D21F-44CC-908C-914E7D9406C5}" destId="{F8B07189-AE57-4D9B-8185-13E3FC5BB8C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F997D3-81EB-41DF-AE93-45880A81866C}" type="doc">
      <dgm:prSet loTypeId="urn:microsoft.com/office/officeart/2005/8/layout/defaul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2F4ECAD-F93C-4304-93A9-2263EBFF281A}">
      <dgm:prSet/>
      <dgm:spPr/>
      <dgm:t>
        <a:bodyPr/>
        <a:lstStyle/>
        <a:p>
          <a:pPr rtl="0"/>
          <a:r>
            <a:rPr lang="ru-RU" smtClean="0"/>
            <a:t>Внесение предложений по отнесению профессии «Фармацевт/Провизор» к регулируемым профессиям в РК</a:t>
          </a:r>
          <a:endParaRPr lang="ru-RU"/>
        </a:p>
      </dgm:t>
    </dgm:pt>
    <dgm:pt modelId="{F5BA4200-8AAE-4E8D-A439-98CA11596C6E}" type="parTrans" cxnId="{5F9F8A94-A29D-49A4-8071-6AD90C6C9797}">
      <dgm:prSet/>
      <dgm:spPr/>
      <dgm:t>
        <a:bodyPr/>
        <a:lstStyle/>
        <a:p>
          <a:endParaRPr lang="ru-RU"/>
        </a:p>
      </dgm:t>
    </dgm:pt>
    <dgm:pt modelId="{E0BE50FD-DA05-4E3E-953F-33815EDF1B99}" type="sibTrans" cxnId="{5F9F8A94-A29D-49A4-8071-6AD90C6C9797}">
      <dgm:prSet/>
      <dgm:spPr/>
      <dgm:t>
        <a:bodyPr/>
        <a:lstStyle/>
        <a:p>
          <a:endParaRPr lang="ru-RU"/>
        </a:p>
      </dgm:t>
    </dgm:pt>
    <dgm:pt modelId="{9333B621-A2AD-4A42-BB48-272EF8FB32AC}">
      <dgm:prSet custT="1"/>
      <dgm:spPr/>
      <dgm:t>
        <a:bodyPr/>
        <a:lstStyle/>
        <a:p>
          <a:pPr rtl="0"/>
          <a:r>
            <a:rPr lang="ru-RU" sz="1600" dirty="0" smtClean="0"/>
            <a:t>Опыт европейских стран </a:t>
          </a:r>
        </a:p>
        <a:p>
          <a:pPr rtl="0"/>
          <a:r>
            <a:rPr lang="ru-RU" sz="1600" dirty="0" smtClean="0"/>
            <a:t>в </a:t>
          </a:r>
          <a:r>
            <a:rPr lang="ru-RU" sz="2000" b="1" dirty="0" smtClean="0"/>
            <a:t>33-х странах Европейского Союза</a:t>
          </a:r>
          <a:r>
            <a:rPr lang="ru-RU" sz="1800" b="1" dirty="0" smtClean="0"/>
            <a:t> </a:t>
          </a:r>
          <a:r>
            <a:rPr lang="ru-RU" sz="1600" dirty="0" smtClean="0"/>
            <a:t>профессия «Фармацевт» является регулируемой</a:t>
          </a:r>
          <a:endParaRPr lang="ru-RU" sz="1600" dirty="0"/>
        </a:p>
      </dgm:t>
    </dgm:pt>
    <dgm:pt modelId="{015A9C34-4F70-49EB-9B20-6DDA8048E561}" type="parTrans" cxnId="{F95CEF5A-22F8-4642-9DC9-46F6EB4C1B43}">
      <dgm:prSet/>
      <dgm:spPr/>
      <dgm:t>
        <a:bodyPr/>
        <a:lstStyle/>
        <a:p>
          <a:endParaRPr lang="ru-RU"/>
        </a:p>
      </dgm:t>
    </dgm:pt>
    <dgm:pt modelId="{A4AD5C6F-D3F3-4245-B6C6-ADD4C2EA6E5C}" type="sibTrans" cxnId="{F95CEF5A-22F8-4642-9DC9-46F6EB4C1B43}">
      <dgm:prSet/>
      <dgm:spPr/>
      <dgm:t>
        <a:bodyPr/>
        <a:lstStyle/>
        <a:p>
          <a:endParaRPr lang="ru-RU"/>
        </a:p>
      </dgm:t>
    </dgm:pt>
    <dgm:pt modelId="{D5C98C28-65E0-43A1-830F-FBB1C59A657E}">
      <dgm:prSet custT="1"/>
      <dgm:spPr/>
      <dgm:t>
        <a:bodyPr/>
        <a:lstStyle/>
        <a:p>
          <a:pPr rtl="0"/>
          <a:r>
            <a:rPr lang="ru-RU" sz="1600" dirty="0" smtClean="0"/>
            <a:t>Сертификация/</a:t>
          </a:r>
          <a:r>
            <a:rPr lang="ru-RU" sz="1600" dirty="0" err="1" smtClean="0"/>
            <a:t>ресертификация</a:t>
          </a:r>
          <a:r>
            <a:rPr lang="ru-RU" sz="1600" dirty="0" smtClean="0"/>
            <a:t> с участием Комитета фармации, профессиональных ассоциаций  и др.1 раз в 5 лет</a:t>
          </a:r>
          <a:endParaRPr lang="ru-RU" sz="1600" dirty="0"/>
        </a:p>
      </dgm:t>
    </dgm:pt>
    <dgm:pt modelId="{22AB718F-DE9E-4C66-AC23-1032DD09C227}" type="parTrans" cxnId="{745408BA-F08E-481A-913B-566494E06171}">
      <dgm:prSet/>
      <dgm:spPr/>
      <dgm:t>
        <a:bodyPr/>
        <a:lstStyle/>
        <a:p>
          <a:endParaRPr lang="ru-RU"/>
        </a:p>
      </dgm:t>
    </dgm:pt>
    <dgm:pt modelId="{83A223E6-D679-466F-A7AF-FEABF584BDFA}" type="sibTrans" cxnId="{745408BA-F08E-481A-913B-566494E06171}">
      <dgm:prSet/>
      <dgm:spPr/>
      <dgm:t>
        <a:bodyPr/>
        <a:lstStyle/>
        <a:p>
          <a:endParaRPr lang="ru-RU"/>
        </a:p>
      </dgm:t>
    </dgm:pt>
    <dgm:pt modelId="{F8723ACD-98DB-402E-891D-6CD9690808FA}">
      <dgm:prSet custT="1"/>
      <dgm:spPr/>
      <dgm:t>
        <a:bodyPr/>
        <a:lstStyle/>
        <a:p>
          <a:pPr rtl="0"/>
          <a:r>
            <a:rPr lang="ru-RU" sz="1800" dirty="0" smtClean="0"/>
            <a:t>Повышение квалификации по </a:t>
          </a:r>
          <a:r>
            <a:rPr lang="ru-RU" sz="2400" b="1" dirty="0" smtClean="0"/>
            <a:t>накопительной</a:t>
          </a:r>
          <a:r>
            <a:rPr lang="ru-RU" sz="2400" dirty="0" smtClean="0"/>
            <a:t> </a:t>
          </a:r>
          <a:r>
            <a:rPr lang="ru-RU" sz="1800" dirty="0" smtClean="0"/>
            <a:t>системе за 5 лет 216 часов</a:t>
          </a:r>
          <a:endParaRPr lang="ru-RU" sz="1800" dirty="0"/>
        </a:p>
      </dgm:t>
    </dgm:pt>
    <dgm:pt modelId="{3FB04AF8-4CBC-4496-A125-95F52841B35B}" type="parTrans" cxnId="{FBB16E66-A966-4711-9989-C2A47A0DEF4F}">
      <dgm:prSet/>
      <dgm:spPr/>
      <dgm:t>
        <a:bodyPr/>
        <a:lstStyle/>
        <a:p>
          <a:endParaRPr lang="ru-RU"/>
        </a:p>
      </dgm:t>
    </dgm:pt>
    <dgm:pt modelId="{081F1FCD-28CB-41D5-902A-EDD9EA67EAA3}" type="sibTrans" cxnId="{FBB16E66-A966-4711-9989-C2A47A0DEF4F}">
      <dgm:prSet/>
      <dgm:spPr/>
      <dgm:t>
        <a:bodyPr/>
        <a:lstStyle/>
        <a:p>
          <a:endParaRPr lang="ru-RU"/>
        </a:p>
      </dgm:t>
    </dgm:pt>
    <dgm:pt modelId="{15FCEF6A-0DDE-47EF-99E7-695E687B02C3}" type="pres">
      <dgm:prSet presAssocID="{A4F997D3-81EB-41DF-AE93-45880A81866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E78A7B-E903-44CD-96A0-9D2AA444C57B}" type="pres">
      <dgm:prSet presAssocID="{A2F4ECAD-F93C-4304-93A9-2263EBFF281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53843-642D-4963-A3B5-108EAFACE725}" type="pres">
      <dgm:prSet presAssocID="{E0BE50FD-DA05-4E3E-953F-33815EDF1B99}" presName="sibTrans" presStyleCnt="0"/>
      <dgm:spPr/>
    </dgm:pt>
    <dgm:pt modelId="{877C2BF1-C020-4971-B495-A7CCFBD21140}" type="pres">
      <dgm:prSet presAssocID="{9333B621-A2AD-4A42-BB48-272EF8FB32AC}" presName="node" presStyleLbl="node1" presStyleIdx="1" presStyleCnt="4" custScaleX="112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7590A-3B40-4FB5-8C1D-D0D4B8642CEC}" type="pres">
      <dgm:prSet presAssocID="{A4AD5C6F-D3F3-4245-B6C6-ADD4C2EA6E5C}" presName="sibTrans" presStyleCnt="0"/>
      <dgm:spPr/>
    </dgm:pt>
    <dgm:pt modelId="{1EE82E6F-CB16-4E22-BF5A-05CEE383E9C6}" type="pres">
      <dgm:prSet presAssocID="{D5C98C28-65E0-43A1-830F-FBB1C59A657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6EF6A-405E-4C8F-B27A-DB2219CB2BF1}" type="pres">
      <dgm:prSet presAssocID="{83A223E6-D679-466F-A7AF-FEABF584BDFA}" presName="sibTrans" presStyleCnt="0"/>
      <dgm:spPr/>
    </dgm:pt>
    <dgm:pt modelId="{C238F95D-CC68-4B24-970C-45D2B92EA324}" type="pres">
      <dgm:prSet presAssocID="{F8723ACD-98DB-402E-891D-6CD9690808F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A22C07-58FE-467A-A9A6-28823685586B}" type="presOf" srcId="{A4F997D3-81EB-41DF-AE93-45880A81866C}" destId="{15FCEF6A-0DDE-47EF-99E7-695E687B02C3}" srcOrd="0" destOrd="0" presId="urn:microsoft.com/office/officeart/2005/8/layout/default"/>
    <dgm:cxn modelId="{FBB16E66-A966-4711-9989-C2A47A0DEF4F}" srcId="{A4F997D3-81EB-41DF-AE93-45880A81866C}" destId="{F8723ACD-98DB-402E-891D-6CD9690808FA}" srcOrd="3" destOrd="0" parTransId="{3FB04AF8-4CBC-4496-A125-95F52841B35B}" sibTransId="{081F1FCD-28CB-41D5-902A-EDD9EA67EAA3}"/>
    <dgm:cxn modelId="{E0333B01-B360-4FEB-91A3-006BB1C03333}" type="presOf" srcId="{F8723ACD-98DB-402E-891D-6CD9690808FA}" destId="{C238F95D-CC68-4B24-970C-45D2B92EA324}" srcOrd="0" destOrd="0" presId="urn:microsoft.com/office/officeart/2005/8/layout/default"/>
    <dgm:cxn modelId="{745408BA-F08E-481A-913B-566494E06171}" srcId="{A4F997D3-81EB-41DF-AE93-45880A81866C}" destId="{D5C98C28-65E0-43A1-830F-FBB1C59A657E}" srcOrd="2" destOrd="0" parTransId="{22AB718F-DE9E-4C66-AC23-1032DD09C227}" sibTransId="{83A223E6-D679-466F-A7AF-FEABF584BDFA}"/>
    <dgm:cxn modelId="{1EF9BDA6-FAE6-46D3-B2D5-B0F0E824C2A2}" type="presOf" srcId="{A2F4ECAD-F93C-4304-93A9-2263EBFF281A}" destId="{FEE78A7B-E903-44CD-96A0-9D2AA444C57B}" srcOrd="0" destOrd="0" presId="urn:microsoft.com/office/officeart/2005/8/layout/default"/>
    <dgm:cxn modelId="{AFEAF837-B5DE-4633-93BC-ABC1801F02F0}" type="presOf" srcId="{D5C98C28-65E0-43A1-830F-FBB1C59A657E}" destId="{1EE82E6F-CB16-4E22-BF5A-05CEE383E9C6}" srcOrd="0" destOrd="0" presId="urn:microsoft.com/office/officeart/2005/8/layout/default"/>
    <dgm:cxn modelId="{ABDFA0B0-1308-4FDC-B477-09ECE3C63C37}" type="presOf" srcId="{9333B621-A2AD-4A42-BB48-272EF8FB32AC}" destId="{877C2BF1-C020-4971-B495-A7CCFBD21140}" srcOrd="0" destOrd="0" presId="urn:microsoft.com/office/officeart/2005/8/layout/default"/>
    <dgm:cxn modelId="{5F9F8A94-A29D-49A4-8071-6AD90C6C9797}" srcId="{A4F997D3-81EB-41DF-AE93-45880A81866C}" destId="{A2F4ECAD-F93C-4304-93A9-2263EBFF281A}" srcOrd="0" destOrd="0" parTransId="{F5BA4200-8AAE-4E8D-A439-98CA11596C6E}" sibTransId="{E0BE50FD-DA05-4E3E-953F-33815EDF1B99}"/>
    <dgm:cxn modelId="{F95CEF5A-22F8-4642-9DC9-46F6EB4C1B43}" srcId="{A4F997D3-81EB-41DF-AE93-45880A81866C}" destId="{9333B621-A2AD-4A42-BB48-272EF8FB32AC}" srcOrd="1" destOrd="0" parTransId="{015A9C34-4F70-49EB-9B20-6DDA8048E561}" sibTransId="{A4AD5C6F-D3F3-4245-B6C6-ADD4C2EA6E5C}"/>
    <dgm:cxn modelId="{7BFEE56A-F6AB-4258-BE14-A477C7F99C30}" type="presParOf" srcId="{15FCEF6A-0DDE-47EF-99E7-695E687B02C3}" destId="{FEE78A7B-E903-44CD-96A0-9D2AA444C57B}" srcOrd="0" destOrd="0" presId="urn:microsoft.com/office/officeart/2005/8/layout/default"/>
    <dgm:cxn modelId="{55A80519-A67E-427C-98B5-4ECD6562013D}" type="presParOf" srcId="{15FCEF6A-0DDE-47EF-99E7-695E687B02C3}" destId="{76453843-642D-4963-A3B5-108EAFACE725}" srcOrd="1" destOrd="0" presId="urn:microsoft.com/office/officeart/2005/8/layout/default"/>
    <dgm:cxn modelId="{446CB7FE-5FFD-426A-A71E-E2C006EC3322}" type="presParOf" srcId="{15FCEF6A-0DDE-47EF-99E7-695E687B02C3}" destId="{877C2BF1-C020-4971-B495-A7CCFBD21140}" srcOrd="2" destOrd="0" presId="urn:microsoft.com/office/officeart/2005/8/layout/default"/>
    <dgm:cxn modelId="{34B9C730-77CA-4EBC-B22D-D38900E2A093}" type="presParOf" srcId="{15FCEF6A-0DDE-47EF-99E7-695E687B02C3}" destId="{2277590A-3B40-4FB5-8C1D-D0D4B8642CEC}" srcOrd="3" destOrd="0" presId="urn:microsoft.com/office/officeart/2005/8/layout/default"/>
    <dgm:cxn modelId="{94B67CD6-090F-4705-BE3F-9BEEB37832E4}" type="presParOf" srcId="{15FCEF6A-0DDE-47EF-99E7-695E687B02C3}" destId="{1EE82E6F-CB16-4E22-BF5A-05CEE383E9C6}" srcOrd="4" destOrd="0" presId="urn:microsoft.com/office/officeart/2005/8/layout/default"/>
    <dgm:cxn modelId="{E4BD6A71-E57C-40F3-8194-BEDB5F1729B4}" type="presParOf" srcId="{15FCEF6A-0DDE-47EF-99E7-695E687B02C3}" destId="{33F6EF6A-405E-4C8F-B27A-DB2219CB2BF1}" srcOrd="5" destOrd="0" presId="urn:microsoft.com/office/officeart/2005/8/layout/default"/>
    <dgm:cxn modelId="{229E86D2-6E58-4154-83BF-8B5B94E28579}" type="presParOf" srcId="{15FCEF6A-0DDE-47EF-99E7-695E687B02C3}" destId="{C238F95D-CC68-4B24-970C-45D2B92EA32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67A800-E3EE-4137-B409-313D87D12C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ru-RU"/>
        </a:p>
      </dgm:t>
    </dgm:pt>
    <dgm:pt modelId="{7F38C345-857D-42AC-B1A3-D81314D21930}">
      <dgm:prSet custT="1"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0"/>
          <a:r>
            <a:rPr lang="ru-RU" sz="1700" b="1" dirty="0" smtClean="0"/>
            <a:t>Обсуждение проблемы дефицита кадров в </a:t>
          </a:r>
          <a:r>
            <a:rPr lang="ru-RU" sz="1800" b="1" dirty="0" smtClean="0">
              <a:solidFill>
                <a:srgbClr val="C00000"/>
              </a:solidFill>
            </a:rPr>
            <a:t>регионах </a:t>
          </a:r>
          <a:r>
            <a:rPr lang="ru-RU" sz="1700" b="1" dirty="0" smtClean="0"/>
            <a:t>с фармацевтическими компаниями, Департаментами Комитета фармации, Управлениями здравоохранения, </a:t>
          </a:r>
          <a:r>
            <a:rPr lang="ru-RU" sz="1700" b="1" dirty="0" err="1" smtClean="0"/>
            <a:t>акиматами</a:t>
          </a:r>
          <a:endParaRPr lang="ru-RU" sz="1700" b="1" dirty="0"/>
        </a:p>
      </dgm:t>
    </dgm:pt>
    <dgm:pt modelId="{7EEA6B5F-7B5D-40C2-997E-1A90F979D0C4}" type="parTrans" cxnId="{8E564FAA-0E98-47B8-9BF1-1E37C25788A4}">
      <dgm:prSet/>
      <dgm:spPr/>
      <dgm:t>
        <a:bodyPr/>
        <a:lstStyle/>
        <a:p>
          <a:endParaRPr lang="ru-RU"/>
        </a:p>
      </dgm:t>
    </dgm:pt>
    <dgm:pt modelId="{C39C4882-6B57-4F91-8349-944774BBE4E2}" type="sibTrans" cxnId="{8E564FAA-0E98-47B8-9BF1-1E37C25788A4}">
      <dgm:prSet/>
      <dgm:spPr/>
      <dgm:t>
        <a:bodyPr/>
        <a:lstStyle/>
        <a:p>
          <a:endParaRPr lang="ru-RU"/>
        </a:p>
      </dgm:t>
    </dgm:pt>
    <dgm:pt modelId="{60CE0E3B-341C-4242-8040-0D951252B1F4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0"/>
          <a:r>
            <a:rPr lang="ru-RU" smtClean="0"/>
            <a:t>Финансирование обучения (выделение грантов)</a:t>
          </a:r>
          <a:endParaRPr lang="ru-RU"/>
        </a:p>
      </dgm:t>
    </dgm:pt>
    <dgm:pt modelId="{DEB3B43C-9829-47E3-827D-16A0B652E714}" type="parTrans" cxnId="{CE1DC7D7-BA04-46F6-869C-7EF8BFD946AE}">
      <dgm:prSet/>
      <dgm:spPr/>
      <dgm:t>
        <a:bodyPr/>
        <a:lstStyle/>
        <a:p>
          <a:endParaRPr lang="ru-RU"/>
        </a:p>
      </dgm:t>
    </dgm:pt>
    <dgm:pt modelId="{23AAA3D2-01A6-491B-829A-A62FA792B2C6}" type="sibTrans" cxnId="{CE1DC7D7-BA04-46F6-869C-7EF8BFD946AE}">
      <dgm:prSet/>
      <dgm:spPr/>
      <dgm:t>
        <a:bodyPr/>
        <a:lstStyle/>
        <a:p>
          <a:endParaRPr lang="ru-RU"/>
        </a:p>
      </dgm:t>
    </dgm:pt>
    <dgm:pt modelId="{E7616771-0BA7-45FE-AAD9-FD663F452DA8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0"/>
          <a:r>
            <a:rPr lang="ru-RU" dirty="0" smtClean="0"/>
            <a:t>Заключение трехсторонних договоров с последующей отработкой выпускников</a:t>
          </a:r>
          <a:endParaRPr lang="ru-RU" dirty="0"/>
        </a:p>
      </dgm:t>
    </dgm:pt>
    <dgm:pt modelId="{84DFC291-A384-4436-A4C9-C43144DED284}" type="parTrans" cxnId="{60131F1C-B637-4992-AC10-9C8DDF9AF830}">
      <dgm:prSet/>
      <dgm:spPr/>
      <dgm:t>
        <a:bodyPr/>
        <a:lstStyle/>
        <a:p>
          <a:endParaRPr lang="ru-RU"/>
        </a:p>
      </dgm:t>
    </dgm:pt>
    <dgm:pt modelId="{01358225-44A7-4FB1-9377-10AB75D6F790}" type="sibTrans" cxnId="{60131F1C-B637-4992-AC10-9C8DDF9AF830}">
      <dgm:prSet/>
      <dgm:spPr/>
      <dgm:t>
        <a:bodyPr/>
        <a:lstStyle/>
        <a:p>
          <a:endParaRPr lang="ru-RU"/>
        </a:p>
      </dgm:t>
    </dgm:pt>
    <dgm:pt modelId="{D162F7E3-F676-4635-BBDB-3A8F3417C1A5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0"/>
          <a:r>
            <a:rPr lang="ru-RU" dirty="0" smtClean="0"/>
            <a:t>В договор необходимо включить обязательства работодателя по социальной поддержке молодого специалиста в сельской местности в течение не менее 3-х лет</a:t>
          </a:r>
          <a:endParaRPr lang="ru-RU" dirty="0"/>
        </a:p>
      </dgm:t>
    </dgm:pt>
    <dgm:pt modelId="{518FEC20-2448-4120-A36E-A8BA7A475FD9}" type="parTrans" cxnId="{B55E39CD-6308-4792-BD0B-B9E7D4F6469D}">
      <dgm:prSet/>
      <dgm:spPr/>
      <dgm:t>
        <a:bodyPr/>
        <a:lstStyle/>
        <a:p>
          <a:endParaRPr lang="ru-RU"/>
        </a:p>
      </dgm:t>
    </dgm:pt>
    <dgm:pt modelId="{9749E599-CEF3-4BBC-B6E2-424696C149A2}" type="sibTrans" cxnId="{B55E39CD-6308-4792-BD0B-B9E7D4F6469D}">
      <dgm:prSet/>
      <dgm:spPr/>
      <dgm:t>
        <a:bodyPr/>
        <a:lstStyle/>
        <a:p>
          <a:endParaRPr lang="ru-RU"/>
        </a:p>
      </dgm:t>
    </dgm:pt>
    <dgm:pt modelId="{186EDFE6-DF8A-48B5-A5A1-C1C7CC6AC9E8}" type="pres">
      <dgm:prSet presAssocID="{6567A800-E3EE-4137-B409-313D87D12C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D6B9BA-80A6-4C58-9E73-02DDACF2E77F}" type="pres">
      <dgm:prSet presAssocID="{7F38C345-857D-42AC-B1A3-D81314D21930}" presName="parentText" presStyleLbl="node1" presStyleIdx="0" presStyleCnt="1" custScaleY="98591" custLinFactNeighborX="395" custLinFactNeighborY="24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89108F-9095-442F-9BF1-B39A86D8D493}" type="pres">
      <dgm:prSet presAssocID="{7F38C345-857D-42AC-B1A3-D81314D21930}" presName="childText" presStyleLbl="revTx" presStyleIdx="0" presStyleCnt="1" custLinFactNeighborX="169" custLinFactNeighborY="6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1DC7D7-BA04-46F6-869C-7EF8BFD946AE}" srcId="{7F38C345-857D-42AC-B1A3-D81314D21930}" destId="{60CE0E3B-341C-4242-8040-0D951252B1F4}" srcOrd="0" destOrd="0" parTransId="{DEB3B43C-9829-47E3-827D-16A0B652E714}" sibTransId="{23AAA3D2-01A6-491B-829A-A62FA792B2C6}"/>
    <dgm:cxn modelId="{8E564FAA-0E98-47B8-9BF1-1E37C25788A4}" srcId="{6567A800-E3EE-4137-B409-313D87D12CB4}" destId="{7F38C345-857D-42AC-B1A3-D81314D21930}" srcOrd="0" destOrd="0" parTransId="{7EEA6B5F-7B5D-40C2-997E-1A90F979D0C4}" sibTransId="{C39C4882-6B57-4F91-8349-944774BBE4E2}"/>
    <dgm:cxn modelId="{B599AC66-7456-46D9-927E-2FDA6AEF096F}" type="presOf" srcId="{E7616771-0BA7-45FE-AAD9-FD663F452DA8}" destId="{3A89108F-9095-442F-9BF1-B39A86D8D493}" srcOrd="0" destOrd="1" presId="urn:microsoft.com/office/officeart/2005/8/layout/vList2"/>
    <dgm:cxn modelId="{B55E39CD-6308-4792-BD0B-B9E7D4F6469D}" srcId="{7F38C345-857D-42AC-B1A3-D81314D21930}" destId="{D162F7E3-F676-4635-BBDB-3A8F3417C1A5}" srcOrd="2" destOrd="0" parTransId="{518FEC20-2448-4120-A36E-A8BA7A475FD9}" sibTransId="{9749E599-CEF3-4BBC-B6E2-424696C149A2}"/>
    <dgm:cxn modelId="{E0FA1B2F-EBA3-4FB8-B5EF-833F7445A02A}" type="presOf" srcId="{6567A800-E3EE-4137-B409-313D87D12CB4}" destId="{186EDFE6-DF8A-48B5-A5A1-C1C7CC6AC9E8}" srcOrd="0" destOrd="0" presId="urn:microsoft.com/office/officeart/2005/8/layout/vList2"/>
    <dgm:cxn modelId="{60131F1C-B637-4992-AC10-9C8DDF9AF830}" srcId="{7F38C345-857D-42AC-B1A3-D81314D21930}" destId="{E7616771-0BA7-45FE-AAD9-FD663F452DA8}" srcOrd="1" destOrd="0" parTransId="{84DFC291-A384-4436-A4C9-C43144DED284}" sibTransId="{01358225-44A7-4FB1-9377-10AB75D6F790}"/>
    <dgm:cxn modelId="{2F0E4B87-EEEE-446F-8130-ABDC8D7B070A}" type="presOf" srcId="{7F38C345-857D-42AC-B1A3-D81314D21930}" destId="{F3D6B9BA-80A6-4C58-9E73-02DDACF2E77F}" srcOrd="0" destOrd="0" presId="urn:microsoft.com/office/officeart/2005/8/layout/vList2"/>
    <dgm:cxn modelId="{EF02F3AA-7441-4ADD-8007-CB901C092ACD}" type="presOf" srcId="{60CE0E3B-341C-4242-8040-0D951252B1F4}" destId="{3A89108F-9095-442F-9BF1-B39A86D8D493}" srcOrd="0" destOrd="0" presId="urn:microsoft.com/office/officeart/2005/8/layout/vList2"/>
    <dgm:cxn modelId="{91C2A2FD-792E-4BEC-85DC-1487D48BB7F5}" type="presOf" srcId="{D162F7E3-F676-4635-BBDB-3A8F3417C1A5}" destId="{3A89108F-9095-442F-9BF1-B39A86D8D493}" srcOrd="0" destOrd="2" presId="urn:microsoft.com/office/officeart/2005/8/layout/vList2"/>
    <dgm:cxn modelId="{16891C5E-24ED-4A36-A355-CAC3C82C2C99}" type="presParOf" srcId="{186EDFE6-DF8A-48B5-A5A1-C1C7CC6AC9E8}" destId="{F3D6B9BA-80A6-4C58-9E73-02DDACF2E77F}" srcOrd="0" destOrd="0" presId="urn:microsoft.com/office/officeart/2005/8/layout/vList2"/>
    <dgm:cxn modelId="{09C48828-E1C5-4DD7-816C-871B1B5C7752}" type="presParOf" srcId="{186EDFE6-DF8A-48B5-A5A1-C1C7CC6AC9E8}" destId="{3A89108F-9095-442F-9BF1-B39A86D8D4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7E656C-924D-4EF3-BCFB-96583AD629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AFE82B-81C2-4DAF-8EDA-85307F5A5F45}">
      <dgm:prSet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0"/>
          <a:r>
            <a:rPr lang="ru-RU" dirty="0" smtClean="0"/>
            <a:t>Возможные пути решения проблемы</a:t>
          </a:r>
          <a:endParaRPr lang="ru-RU" dirty="0"/>
        </a:p>
      </dgm:t>
    </dgm:pt>
    <dgm:pt modelId="{458BB71A-07D2-4441-A928-77BC857F994A}" type="parTrans" cxnId="{C9DC1112-0E44-408C-8889-E411E2FBF082}">
      <dgm:prSet/>
      <dgm:spPr/>
      <dgm:t>
        <a:bodyPr/>
        <a:lstStyle/>
        <a:p>
          <a:endParaRPr lang="ru-RU"/>
        </a:p>
      </dgm:t>
    </dgm:pt>
    <dgm:pt modelId="{34D9313F-9355-4BE9-8E21-C023087D6601}" type="sibTrans" cxnId="{C9DC1112-0E44-408C-8889-E411E2FBF082}">
      <dgm:prSet/>
      <dgm:spPr/>
      <dgm:t>
        <a:bodyPr/>
        <a:lstStyle/>
        <a:p>
          <a:endParaRPr lang="ru-RU"/>
        </a:p>
      </dgm:t>
    </dgm:pt>
    <dgm:pt modelId="{F8F86FE4-936D-4204-B020-D2E65C7705FC}">
      <dgm:prSet/>
      <dgm:spPr/>
      <dgm:t>
        <a:bodyPr/>
        <a:lstStyle/>
        <a:p>
          <a:pPr rtl="0"/>
          <a:r>
            <a:rPr lang="ru-RU" dirty="0" smtClean="0"/>
            <a:t>Участие МИО/фармацевтических компаний в финансировании подготовки кадров для районов, испытывающих дефицит кадров</a:t>
          </a:r>
          <a:endParaRPr lang="ru-RU" dirty="0"/>
        </a:p>
      </dgm:t>
    </dgm:pt>
    <dgm:pt modelId="{F38E58AF-DA8F-41CC-A778-46458FB50DC1}" type="parTrans" cxnId="{0D4EAD4B-DA55-4A19-85C5-7EDF98540DF0}">
      <dgm:prSet/>
      <dgm:spPr/>
      <dgm:t>
        <a:bodyPr/>
        <a:lstStyle/>
        <a:p>
          <a:endParaRPr lang="ru-RU"/>
        </a:p>
      </dgm:t>
    </dgm:pt>
    <dgm:pt modelId="{ED058913-7DD6-4F9A-B048-A7483ED0B00F}" type="sibTrans" cxnId="{0D4EAD4B-DA55-4A19-85C5-7EDF98540DF0}">
      <dgm:prSet/>
      <dgm:spPr/>
      <dgm:t>
        <a:bodyPr/>
        <a:lstStyle/>
        <a:p>
          <a:endParaRPr lang="ru-RU"/>
        </a:p>
      </dgm:t>
    </dgm:pt>
    <dgm:pt modelId="{AEBDFB45-5B81-46B3-AA79-FAA207AF59D9}">
      <dgm:prSet/>
      <dgm:spPr/>
      <dgm:t>
        <a:bodyPr/>
        <a:lstStyle/>
        <a:p>
          <a:pPr rtl="0"/>
          <a:r>
            <a:rPr lang="ru-RU" dirty="0" smtClean="0"/>
            <a:t>Социальная поддержка молодых специалистов</a:t>
          </a:r>
          <a:endParaRPr lang="ru-RU" dirty="0"/>
        </a:p>
      </dgm:t>
    </dgm:pt>
    <dgm:pt modelId="{C9D54654-EC6A-4704-B8B9-852F2F68DBBE}" type="parTrans" cxnId="{FAB5C1D7-6FED-49A6-85D3-E3FA61EF5A06}">
      <dgm:prSet/>
      <dgm:spPr/>
      <dgm:t>
        <a:bodyPr/>
        <a:lstStyle/>
        <a:p>
          <a:endParaRPr lang="ru-RU"/>
        </a:p>
      </dgm:t>
    </dgm:pt>
    <dgm:pt modelId="{97589F21-8DC8-4A86-B3A1-01841237D24E}" type="sibTrans" cxnId="{FAB5C1D7-6FED-49A6-85D3-E3FA61EF5A06}">
      <dgm:prSet/>
      <dgm:spPr/>
      <dgm:t>
        <a:bodyPr/>
        <a:lstStyle/>
        <a:p>
          <a:endParaRPr lang="ru-RU"/>
        </a:p>
      </dgm:t>
    </dgm:pt>
    <dgm:pt modelId="{0B177AB1-017D-4452-A310-FB3511AABECE}">
      <dgm:prSet/>
      <dgm:spPr/>
      <dgm:t>
        <a:bodyPr/>
        <a:lstStyle/>
        <a:p>
          <a:pPr rtl="0"/>
          <a:r>
            <a:rPr lang="ru-RU" dirty="0" smtClean="0"/>
            <a:t>Обязательная отработка – распределение выпускников, обучающихся по государственному заказу </a:t>
          </a:r>
          <a:endParaRPr lang="ru-RU" dirty="0"/>
        </a:p>
      </dgm:t>
    </dgm:pt>
    <dgm:pt modelId="{16154218-A83C-415D-8CD3-DCC224AFED62}" type="parTrans" cxnId="{2CE0F22A-2991-49F0-8CBB-47DD67B69D40}">
      <dgm:prSet/>
      <dgm:spPr/>
      <dgm:t>
        <a:bodyPr/>
        <a:lstStyle/>
        <a:p>
          <a:endParaRPr lang="ru-RU"/>
        </a:p>
      </dgm:t>
    </dgm:pt>
    <dgm:pt modelId="{8E9ECA10-A5B3-47C8-AC89-2C6815893462}" type="sibTrans" cxnId="{2CE0F22A-2991-49F0-8CBB-47DD67B69D40}">
      <dgm:prSet/>
      <dgm:spPr/>
      <dgm:t>
        <a:bodyPr/>
        <a:lstStyle/>
        <a:p>
          <a:endParaRPr lang="ru-RU"/>
        </a:p>
      </dgm:t>
    </dgm:pt>
    <dgm:pt modelId="{B0B54331-8F45-449B-BEB9-CDF6873F9505}">
      <dgm:prSet/>
      <dgm:spPr/>
      <dgm:t>
        <a:bodyPr/>
        <a:lstStyle/>
        <a:p>
          <a:pPr rtl="0"/>
          <a:r>
            <a:rPr lang="ru-RU" dirty="0" smtClean="0">
              <a:solidFill>
                <a:srgbClr val="C00000"/>
              </a:solidFill>
            </a:rPr>
            <a:t>Повышение имиджа/престижа профессии (каковы механизмы???)</a:t>
          </a:r>
          <a:endParaRPr lang="ru-RU" dirty="0">
            <a:solidFill>
              <a:srgbClr val="C00000"/>
            </a:solidFill>
          </a:endParaRPr>
        </a:p>
      </dgm:t>
    </dgm:pt>
    <dgm:pt modelId="{29714177-822F-4E28-9D19-5C31AA3FC99F}" type="parTrans" cxnId="{A6DA6941-E01C-4D51-B616-332E144616A5}">
      <dgm:prSet/>
      <dgm:spPr/>
      <dgm:t>
        <a:bodyPr/>
        <a:lstStyle/>
        <a:p>
          <a:endParaRPr lang="ru-RU"/>
        </a:p>
      </dgm:t>
    </dgm:pt>
    <dgm:pt modelId="{C04B5553-8F4E-435E-B1F8-D0FEFC123D24}" type="sibTrans" cxnId="{A6DA6941-E01C-4D51-B616-332E144616A5}">
      <dgm:prSet/>
      <dgm:spPr/>
      <dgm:t>
        <a:bodyPr/>
        <a:lstStyle/>
        <a:p>
          <a:endParaRPr lang="ru-RU"/>
        </a:p>
      </dgm:t>
    </dgm:pt>
    <dgm:pt modelId="{60C18E54-1C1D-4E54-9170-32637FC0FA38}" type="pres">
      <dgm:prSet presAssocID="{7D7E656C-924D-4EF3-BCFB-96583AD629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B05780-397A-429B-8377-8296BFB3C5E1}" type="pres">
      <dgm:prSet presAssocID="{19AFE82B-81C2-4DAF-8EDA-85307F5A5F45}" presName="parentText" presStyleLbl="node1" presStyleIdx="0" presStyleCnt="1" custLinFactNeighborY="-11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CE1B59-C5E7-4606-9FD3-7837777FF1B8}" type="pres">
      <dgm:prSet presAssocID="{19AFE82B-81C2-4DAF-8EDA-85307F5A5F4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E0F22A-2991-49F0-8CBB-47DD67B69D40}" srcId="{19AFE82B-81C2-4DAF-8EDA-85307F5A5F45}" destId="{0B177AB1-017D-4452-A310-FB3511AABECE}" srcOrd="2" destOrd="0" parTransId="{16154218-A83C-415D-8CD3-DCC224AFED62}" sibTransId="{8E9ECA10-A5B3-47C8-AC89-2C6815893462}"/>
    <dgm:cxn modelId="{69878301-ADE9-4EE6-A9AD-076D9DFD1F03}" type="presOf" srcId="{0B177AB1-017D-4452-A310-FB3511AABECE}" destId="{0ACE1B59-C5E7-4606-9FD3-7837777FF1B8}" srcOrd="0" destOrd="2" presId="urn:microsoft.com/office/officeart/2005/8/layout/vList2"/>
    <dgm:cxn modelId="{E3AAF4F2-2546-47C1-A4F6-A9E5D6C8C4E4}" type="presOf" srcId="{19AFE82B-81C2-4DAF-8EDA-85307F5A5F45}" destId="{89B05780-397A-429B-8377-8296BFB3C5E1}" srcOrd="0" destOrd="0" presId="urn:microsoft.com/office/officeart/2005/8/layout/vList2"/>
    <dgm:cxn modelId="{5DA297C1-4209-4A1E-9EB2-BC8237B2956D}" type="presOf" srcId="{F8F86FE4-936D-4204-B020-D2E65C7705FC}" destId="{0ACE1B59-C5E7-4606-9FD3-7837777FF1B8}" srcOrd="0" destOrd="0" presId="urn:microsoft.com/office/officeart/2005/8/layout/vList2"/>
    <dgm:cxn modelId="{A6DA6941-E01C-4D51-B616-332E144616A5}" srcId="{19AFE82B-81C2-4DAF-8EDA-85307F5A5F45}" destId="{B0B54331-8F45-449B-BEB9-CDF6873F9505}" srcOrd="3" destOrd="0" parTransId="{29714177-822F-4E28-9D19-5C31AA3FC99F}" sibTransId="{C04B5553-8F4E-435E-B1F8-D0FEFC123D24}"/>
    <dgm:cxn modelId="{FAB5C1D7-6FED-49A6-85D3-E3FA61EF5A06}" srcId="{19AFE82B-81C2-4DAF-8EDA-85307F5A5F45}" destId="{AEBDFB45-5B81-46B3-AA79-FAA207AF59D9}" srcOrd="1" destOrd="0" parTransId="{C9D54654-EC6A-4704-B8B9-852F2F68DBBE}" sibTransId="{97589F21-8DC8-4A86-B3A1-01841237D24E}"/>
    <dgm:cxn modelId="{BDEDC799-146B-4489-B398-BB1201DC434F}" type="presOf" srcId="{7D7E656C-924D-4EF3-BCFB-96583AD62938}" destId="{60C18E54-1C1D-4E54-9170-32637FC0FA38}" srcOrd="0" destOrd="0" presId="urn:microsoft.com/office/officeart/2005/8/layout/vList2"/>
    <dgm:cxn modelId="{02FB97CF-050A-4B0F-9606-677B9C6C2DAE}" type="presOf" srcId="{AEBDFB45-5B81-46B3-AA79-FAA207AF59D9}" destId="{0ACE1B59-C5E7-4606-9FD3-7837777FF1B8}" srcOrd="0" destOrd="1" presId="urn:microsoft.com/office/officeart/2005/8/layout/vList2"/>
    <dgm:cxn modelId="{60EC869B-130A-41E3-A3B1-F67C70896633}" type="presOf" srcId="{B0B54331-8F45-449B-BEB9-CDF6873F9505}" destId="{0ACE1B59-C5E7-4606-9FD3-7837777FF1B8}" srcOrd="0" destOrd="3" presId="urn:microsoft.com/office/officeart/2005/8/layout/vList2"/>
    <dgm:cxn modelId="{0D4EAD4B-DA55-4A19-85C5-7EDF98540DF0}" srcId="{19AFE82B-81C2-4DAF-8EDA-85307F5A5F45}" destId="{F8F86FE4-936D-4204-B020-D2E65C7705FC}" srcOrd="0" destOrd="0" parTransId="{F38E58AF-DA8F-41CC-A778-46458FB50DC1}" sibTransId="{ED058913-7DD6-4F9A-B048-A7483ED0B00F}"/>
    <dgm:cxn modelId="{C9DC1112-0E44-408C-8889-E411E2FBF082}" srcId="{7D7E656C-924D-4EF3-BCFB-96583AD62938}" destId="{19AFE82B-81C2-4DAF-8EDA-85307F5A5F45}" srcOrd="0" destOrd="0" parTransId="{458BB71A-07D2-4441-A928-77BC857F994A}" sibTransId="{34D9313F-9355-4BE9-8E21-C023087D6601}"/>
    <dgm:cxn modelId="{0373C267-05B5-4992-A142-48D5AA32FCC4}" type="presParOf" srcId="{60C18E54-1C1D-4E54-9170-32637FC0FA38}" destId="{89B05780-397A-429B-8377-8296BFB3C5E1}" srcOrd="0" destOrd="0" presId="urn:microsoft.com/office/officeart/2005/8/layout/vList2"/>
    <dgm:cxn modelId="{6E171390-FA25-4FDB-8836-7C1B0D5BEA26}" type="presParOf" srcId="{60C18E54-1C1D-4E54-9170-32637FC0FA38}" destId="{0ACE1B59-C5E7-4606-9FD3-7837777FF1B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C4F63-63DF-4DED-BB9D-17C0204C6CAA}">
      <dsp:nvSpPr>
        <dsp:cNvPr id="0" name=""/>
        <dsp:cNvSpPr/>
      </dsp:nvSpPr>
      <dsp:spPr>
        <a:xfrm flipH="1">
          <a:off x="0" y="0"/>
          <a:ext cx="10921527" cy="433918"/>
        </a:xfrm>
        <a:prstGeom prst="roundRect">
          <a:avLst/>
        </a:prstGeom>
        <a:noFill/>
        <a:ln w="2857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Задачи</a:t>
          </a:r>
          <a:endParaRPr lang="ru-RU" sz="2000" kern="1200" dirty="0"/>
        </a:p>
      </dsp:txBody>
      <dsp:txXfrm>
        <a:off x="21182" y="21182"/>
        <a:ext cx="10879163" cy="391554"/>
      </dsp:txXfrm>
    </dsp:sp>
    <dsp:sp modelId="{AD6CE0C5-BC67-4E44-A32F-A01973265236}">
      <dsp:nvSpPr>
        <dsp:cNvPr id="0" name=""/>
        <dsp:cNvSpPr/>
      </dsp:nvSpPr>
      <dsp:spPr>
        <a:xfrm>
          <a:off x="0" y="435937"/>
          <a:ext cx="10921527" cy="3014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75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Провести анализ международного опыта подготовки фармацевтов, в том числе системы присвоения квалификации, сертификации и допуска к практической деятельности.</a:t>
          </a:r>
          <a:endParaRPr lang="ru-RU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Согласовать квалификационные требования, предъявляемые к фармацевтическим работникам с работодателями и профессиональными ассоциациями.</a:t>
          </a:r>
          <a:endParaRPr lang="ru-RU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Разработать  и утвердить перечень гармонизированных образовательных программ с требованиями профессионального стандарта, уровнем ОРК и компетенциями </a:t>
          </a:r>
          <a:endParaRPr lang="ru-RU" sz="2000" kern="1200" dirty="0"/>
        </a:p>
      </dsp:txBody>
      <dsp:txXfrm>
        <a:off x="0" y="435937"/>
        <a:ext cx="10921527" cy="30145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DF23C-A99C-4D7B-BCB6-38E7A96E9E9E}">
      <dsp:nvSpPr>
        <dsp:cNvPr id="0" name=""/>
        <dsp:cNvSpPr/>
      </dsp:nvSpPr>
      <dsp:spPr>
        <a:xfrm>
          <a:off x="0" y="0"/>
          <a:ext cx="10846272" cy="1661383"/>
        </a:xfrm>
        <a:prstGeom prst="roundRect">
          <a:avLst/>
        </a:prstGeom>
        <a:noFill/>
        <a:ln w="28575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Цель</a:t>
          </a:r>
        </a:p>
        <a:p>
          <a:pPr lvl="0" algn="l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Совершенствование образовательных программ подготовки фармацевтических кадров, обеспечение преемственности содержания программ в соответствии с национальной системой квалификации, отраслевыми требованиями, требованиями профессионального стандарта и номенклатуры фармацевтических специальностей</a:t>
          </a:r>
          <a:endParaRPr lang="ru-RU" sz="2000" kern="1200" dirty="0"/>
        </a:p>
      </dsp:txBody>
      <dsp:txXfrm>
        <a:off x="81102" y="81102"/>
        <a:ext cx="10684068" cy="14991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53BD6-E7DA-46F8-9F2F-DF225E0D7B27}">
      <dsp:nvSpPr>
        <dsp:cNvPr id="0" name=""/>
        <dsp:cNvSpPr/>
      </dsp:nvSpPr>
      <dsp:spPr>
        <a:xfrm>
          <a:off x="0" y="584"/>
          <a:ext cx="1001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564EC-B597-4E37-91C9-D3EE2C2B6597}">
      <dsp:nvSpPr>
        <dsp:cNvPr id="0" name=""/>
        <dsp:cNvSpPr/>
      </dsp:nvSpPr>
      <dsp:spPr>
        <a:xfrm>
          <a:off x="0" y="584"/>
          <a:ext cx="10015671" cy="956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Дефицит фармацевтических кадров</a:t>
          </a:r>
          <a:endParaRPr lang="ru-RU" sz="2400" kern="1200"/>
        </a:p>
      </dsp:txBody>
      <dsp:txXfrm>
        <a:off x="0" y="584"/>
        <a:ext cx="10015671" cy="956895"/>
      </dsp:txXfrm>
    </dsp:sp>
    <dsp:sp modelId="{1DE7D403-B17F-452D-9228-3DDC87212E2E}">
      <dsp:nvSpPr>
        <dsp:cNvPr id="0" name=""/>
        <dsp:cNvSpPr/>
      </dsp:nvSpPr>
      <dsp:spPr>
        <a:xfrm>
          <a:off x="0" y="957479"/>
          <a:ext cx="1001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95CDF-C18A-481B-8353-FE11A22A4EA3}">
      <dsp:nvSpPr>
        <dsp:cNvPr id="0" name=""/>
        <dsp:cNvSpPr/>
      </dsp:nvSpPr>
      <dsp:spPr>
        <a:xfrm>
          <a:off x="0" y="957479"/>
          <a:ext cx="10015671" cy="956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Определение потребности в фармацевтических кадрах по регионам, областям и городах республиканского значения</a:t>
          </a:r>
          <a:endParaRPr lang="ru-RU" sz="2400" kern="1200" dirty="0"/>
        </a:p>
      </dsp:txBody>
      <dsp:txXfrm>
        <a:off x="0" y="957479"/>
        <a:ext cx="10015671" cy="956895"/>
      </dsp:txXfrm>
    </dsp:sp>
    <dsp:sp modelId="{A96F5865-C221-4ADB-B5D8-323366361F40}">
      <dsp:nvSpPr>
        <dsp:cNvPr id="0" name=""/>
        <dsp:cNvSpPr/>
      </dsp:nvSpPr>
      <dsp:spPr>
        <a:xfrm>
          <a:off x="0" y="1914374"/>
          <a:ext cx="1001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978EF-B35B-4DBC-9E6C-037C8EB3E1D2}">
      <dsp:nvSpPr>
        <dsp:cNvPr id="0" name=""/>
        <dsp:cNvSpPr/>
      </dsp:nvSpPr>
      <dsp:spPr>
        <a:xfrm>
          <a:off x="0" y="1914374"/>
          <a:ext cx="10015671" cy="956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Регулируемая профессия. Непрерывное профессиональное развитие </a:t>
          </a:r>
          <a:endParaRPr lang="ru-RU" sz="2400" kern="1200" dirty="0"/>
        </a:p>
      </dsp:txBody>
      <dsp:txXfrm>
        <a:off x="0" y="1914374"/>
        <a:ext cx="10015671" cy="956895"/>
      </dsp:txXfrm>
    </dsp:sp>
    <dsp:sp modelId="{CA0071A1-6819-4369-B702-D1CAB13BF214}">
      <dsp:nvSpPr>
        <dsp:cNvPr id="0" name=""/>
        <dsp:cNvSpPr/>
      </dsp:nvSpPr>
      <dsp:spPr>
        <a:xfrm>
          <a:off x="0" y="2871270"/>
          <a:ext cx="1001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EF0DAE-D1DB-4514-A95D-3FA49DB3E4D6}">
      <dsp:nvSpPr>
        <dsp:cNvPr id="0" name=""/>
        <dsp:cNvSpPr/>
      </dsp:nvSpPr>
      <dsp:spPr>
        <a:xfrm>
          <a:off x="0" y="2871270"/>
          <a:ext cx="10015671" cy="956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Разработка образовательных программ на основе профессиональных стандартов. Вызовы времени </a:t>
          </a:r>
          <a:endParaRPr lang="ru-RU" sz="2400" kern="1200" dirty="0"/>
        </a:p>
      </dsp:txBody>
      <dsp:txXfrm>
        <a:off x="0" y="2871270"/>
        <a:ext cx="10015671" cy="956895"/>
      </dsp:txXfrm>
    </dsp:sp>
    <dsp:sp modelId="{CED70F86-528A-4762-9317-D3865CBF59EA}">
      <dsp:nvSpPr>
        <dsp:cNvPr id="0" name=""/>
        <dsp:cNvSpPr/>
      </dsp:nvSpPr>
      <dsp:spPr>
        <a:xfrm>
          <a:off x="0" y="3828165"/>
          <a:ext cx="1001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2DD5C-AA2E-4B4B-82FD-3005E75B698A}">
      <dsp:nvSpPr>
        <dsp:cNvPr id="0" name=""/>
        <dsp:cNvSpPr/>
      </dsp:nvSpPr>
      <dsp:spPr>
        <a:xfrm>
          <a:off x="0" y="3828165"/>
          <a:ext cx="10015671" cy="956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0" y="3828165"/>
        <a:ext cx="10015671" cy="9568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78A7B-E903-44CD-96A0-9D2AA444C57B}">
      <dsp:nvSpPr>
        <dsp:cNvPr id="0" name=""/>
        <dsp:cNvSpPr/>
      </dsp:nvSpPr>
      <dsp:spPr>
        <a:xfrm>
          <a:off x="562" y="939133"/>
          <a:ext cx="2705619" cy="16233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Внесение предложений по отнесению профессии «Фармацевт/Провизор» к регулируемым профессиям в РК</a:t>
          </a:r>
          <a:endParaRPr lang="ru-RU" sz="1700" kern="1200"/>
        </a:p>
      </dsp:txBody>
      <dsp:txXfrm>
        <a:off x="562" y="939133"/>
        <a:ext cx="2705619" cy="1623371"/>
      </dsp:txXfrm>
    </dsp:sp>
    <dsp:sp modelId="{877C2BF1-C020-4971-B495-A7CCFBD21140}">
      <dsp:nvSpPr>
        <dsp:cNvPr id="0" name=""/>
        <dsp:cNvSpPr/>
      </dsp:nvSpPr>
      <dsp:spPr>
        <a:xfrm>
          <a:off x="2976744" y="939133"/>
          <a:ext cx="3038167" cy="1623371"/>
        </a:xfrm>
        <a:prstGeom prst="rect">
          <a:avLst/>
        </a:prstGeom>
        <a:gradFill rotWithShape="0">
          <a:gsLst>
            <a:gs pos="0">
              <a:schemeClr val="accent2">
                <a:hueOff val="599985"/>
                <a:satOff val="16195"/>
                <a:lumOff val="1700"/>
                <a:alphaOff val="0"/>
                <a:shade val="51000"/>
                <a:satMod val="130000"/>
              </a:schemeClr>
            </a:gs>
            <a:gs pos="80000">
              <a:schemeClr val="accent2">
                <a:hueOff val="599985"/>
                <a:satOff val="16195"/>
                <a:lumOff val="1700"/>
                <a:alphaOff val="0"/>
                <a:shade val="93000"/>
                <a:satMod val="130000"/>
              </a:schemeClr>
            </a:gs>
            <a:gs pos="100000">
              <a:schemeClr val="accent2">
                <a:hueOff val="599985"/>
                <a:satOff val="16195"/>
                <a:lumOff val="17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Опыт европейских стран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</a:t>
          </a:r>
          <a:r>
            <a:rPr lang="ru-RU" sz="2000" b="1" kern="1200" dirty="0" smtClean="0"/>
            <a:t>33-х странах Европейского Союза</a:t>
          </a:r>
          <a:r>
            <a:rPr lang="ru-RU" sz="1800" b="1" kern="1200" dirty="0" smtClean="0"/>
            <a:t> </a:t>
          </a:r>
          <a:r>
            <a:rPr lang="ru-RU" sz="1600" kern="1200" dirty="0" smtClean="0"/>
            <a:t>профессия «Фармацевт» является регулируемой</a:t>
          </a:r>
          <a:endParaRPr lang="ru-RU" sz="1600" kern="1200" dirty="0"/>
        </a:p>
      </dsp:txBody>
      <dsp:txXfrm>
        <a:off x="2976744" y="939133"/>
        <a:ext cx="3038167" cy="1623371"/>
      </dsp:txXfrm>
    </dsp:sp>
    <dsp:sp modelId="{1EE82E6F-CB16-4E22-BF5A-05CEE383E9C6}">
      <dsp:nvSpPr>
        <dsp:cNvPr id="0" name=""/>
        <dsp:cNvSpPr/>
      </dsp:nvSpPr>
      <dsp:spPr>
        <a:xfrm>
          <a:off x="6285474" y="939133"/>
          <a:ext cx="2705619" cy="1623371"/>
        </a:xfrm>
        <a:prstGeom prst="rect">
          <a:avLst/>
        </a:prstGeom>
        <a:gradFill rotWithShape="0">
          <a:gsLst>
            <a:gs pos="0">
              <a:schemeClr val="accent2">
                <a:hueOff val="1199970"/>
                <a:satOff val="32389"/>
                <a:lumOff val="3399"/>
                <a:alphaOff val="0"/>
                <a:shade val="51000"/>
                <a:satMod val="130000"/>
              </a:schemeClr>
            </a:gs>
            <a:gs pos="80000">
              <a:schemeClr val="accent2">
                <a:hueOff val="1199970"/>
                <a:satOff val="32389"/>
                <a:lumOff val="3399"/>
                <a:alphaOff val="0"/>
                <a:shade val="93000"/>
                <a:satMod val="130000"/>
              </a:schemeClr>
            </a:gs>
            <a:gs pos="100000">
              <a:schemeClr val="accent2">
                <a:hueOff val="1199970"/>
                <a:satOff val="32389"/>
                <a:lumOff val="33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Сертификация/</a:t>
          </a:r>
          <a:r>
            <a:rPr lang="ru-RU" sz="1600" kern="1200" dirty="0" err="1" smtClean="0"/>
            <a:t>ресертификация</a:t>
          </a:r>
          <a:r>
            <a:rPr lang="ru-RU" sz="1600" kern="1200" dirty="0" smtClean="0"/>
            <a:t> с участием Комитета фармации, профессиональных ассоциаций  и др.1 раз в 5 лет</a:t>
          </a:r>
          <a:endParaRPr lang="ru-RU" sz="1600" kern="1200" dirty="0"/>
        </a:p>
      </dsp:txBody>
      <dsp:txXfrm>
        <a:off x="6285474" y="939133"/>
        <a:ext cx="2705619" cy="1623371"/>
      </dsp:txXfrm>
    </dsp:sp>
    <dsp:sp modelId="{C238F95D-CC68-4B24-970C-45D2B92EA324}">
      <dsp:nvSpPr>
        <dsp:cNvPr id="0" name=""/>
        <dsp:cNvSpPr/>
      </dsp:nvSpPr>
      <dsp:spPr>
        <a:xfrm>
          <a:off x="9261656" y="939133"/>
          <a:ext cx="2705619" cy="1623371"/>
        </a:xfrm>
        <a:prstGeom prst="rect">
          <a:avLst/>
        </a:prstGeom>
        <a:gradFill rotWithShape="0">
          <a:gsLst>
            <a:gs pos="0">
              <a:schemeClr val="accent2">
                <a:hueOff val="1799955"/>
                <a:satOff val="48584"/>
                <a:lumOff val="5099"/>
                <a:alphaOff val="0"/>
                <a:shade val="51000"/>
                <a:satMod val="130000"/>
              </a:schemeClr>
            </a:gs>
            <a:gs pos="80000">
              <a:schemeClr val="accent2">
                <a:hueOff val="1799955"/>
                <a:satOff val="48584"/>
                <a:lumOff val="5099"/>
                <a:alphaOff val="0"/>
                <a:shade val="93000"/>
                <a:satMod val="130000"/>
              </a:schemeClr>
            </a:gs>
            <a:gs pos="100000">
              <a:schemeClr val="accent2">
                <a:hueOff val="1799955"/>
                <a:satOff val="48584"/>
                <a:lumOff val="50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Повышение квалификации по </a:t>
          </a:r>
          <a:r>
            <a:rPr lang="ru-RU" sz="2400" b="1" kern="1200" dirty="0" smtClean="0"/>
            <a:t>накопительной</a:t>
          </a:r>
          <a:r>
            <a:rPr lang="ru-RU" sz="2400" kern="1200" dirty="0" smtClean="0"/>
            <a:t> </a:t>
          </a:r>
          <a:r>
            <a:rPr lang="ru-RU" sz="1800" kern="1200" dirty="0" smtClean="0"/>
            <a:t>системе за 5 лет 216 часов</a:t>
          </a:r>
          <a:endParaRPr lang="ru-RU" sz="1800" kern="1200" dirty="0"/>
        </a:p>
      </dsp:txBody>
      <dsp:txXfrm>
        <a:off x="9261656" y="939133"/>
        <a:ext cx="2705619" cy="16233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6B9BA-80A6-4C58-9E73-02DDACF2E77F}">
      <dsp:nvSpPr>
        <dsp:cNvPr id="0" name=""/>
        <dsp:cNvSpPr/>
      </dsp:nvSpPr>
      <dsp:spPr>
        <a:xfrm>
          <a:off x="0" y="65627"/>
          <a:ext cx="7563029" cy="104047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857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Обсуждение проблемы дефицита кадров в </a:t>
          </a:r>
          <a:r>
            <a:rPr lang="ru-RU" sz="1800" b="1" kern="1200" dirty="0" smtClean="0">
              <a:solidFill>
                <a:srgbClr val="C00000"/>
              </a:solidFill>
            </a:rPr>
            <a:t>регионах </a:t>
          </a:r>
          <a:r>
            <a:rPr lang="ru-RU" sz="1700" b="1" kern="1200" dirty="0" smtClean="0"/>
            <a:t>с фармацевтическими компаниями, Департаментами Комитета фармации, Управлениями здравоохранения, </a:t>
          </a:r>
          <a:r>
            <a:rPr lang="ru-RU" sz="1700" b="1" kern="1200" dirty="0" err="1" smtClean="0"/>
            <a:t>акиматами</a:t>
          </a:r>
          <a:endParaRPr lang="ru-RU" sz="1700" b="1" kern="1200" dirty="0"/>
        </a:p>
      </dsp:txBody>
      <dsp:txXfrm>
        <a:off x="50792" y="116419"/>
        <a:ext cx="7461445" cy="938886"/>
      </dsp:txXfrm>
    </dsp:sp>
    <dsp:sp modelId="{3A89108F-9095-442F-9BF1-B39A86D8D493}">
      <dsp:nvSpPr>
        <dsp:cNvPr id="0" name=""/>
        <dsp:cNvSpPr/>
      </dsp:nvSpPr>
      <dsp:spPr>
        <a:xfrm>
          <a:off x="0" y="1086261"/>
          <a:ext cx="7563029" cy="1776060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126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smtClean="0"/>
            <a:t>Финансирование обучения (выделение грантов)</a:t>
          </a:r>
          <a:endParaRPr lang="ru-RU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Заключение трехсторонних договоров с последующей отработкой выпускников</a:t>
          </a:r>
          <a:endParaRPr lang="ru-RU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В договор необходимо включить обязательства работодателя по социальной поддержке молодого специалиста в сельской местности в течение не менее 3-х лет</a:t>
          </a:r>
          <a:endParaRPr lang="ru-RU" sz="1700" kern="1200" dirty="0"/>
        </a:p>
      </dsp:txBody>
      <dsp:txXfrm>
        <a:off x="0" y="1086261"/>
        <a:ext cx="7563029" cy="17760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05780-397A-429B-8377-8296BFB3C5E1}">
      <dsp:nvSpPr>
        <dsp:cNvPr id="0" name=""/>
        <dsp:cNvSpPr/>
      </dsp:nvSpPr>
      <dsp:spPr>
        <a:xfrm>
          <a:off x="0" y="154332"/>
          <a:ext cx="7648486" cy="59202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857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Возможные пути решения проблемы</a:t>
          </a:r>
          <a:endParaRPr lang="ru-RU" sz="2300" kern="1200" dirty="0"/>
        </a:p>
      </dsp:txBody>
      <dsp:txXfrm>
        <a:off x="28900" y="183232"/>
        <a:ext cx="7590686" cy="534220"/>
      </dsp:txXfrm>
    </dsp:sp>
    <dsp:sp modelId="{0ACE1B59-C5E7-4606-9FD3-7837777FF1B8}">
      <dsp:nvSpPr>
        <dsp:cNvPr id="0" name=""/>
        <dsp:cNvSpPr/>
      </dsp:nvSpPr>
      <dsp:spPr>
        <a:xfrm>
          <a:off x="0" y="770640"/>
          <a:ext cx="7648486" cy="2190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2839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Участие МИО/фармацевтических компаний в финансировании подготовки кадров для районов, испытывающих дефицит кадров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Социальная поддержка молодых специалистов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Обязательная отработка – распределение выпускников, обучающихся по государственному заказу 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rgbClr val="C00000"/>
              </a:solidFill>
            </a:rPr>
            <a:t>Повышение имиджа/престижа профессии (каковы механизмы???)</a:t>
          </a:r>
          <a:endParaRPr lang="ru-RU" sz="1800" kern="1200" dirty="0">
            <a:solidFill>
              <a:srgbClr val="C00000"/>
            </a:solidFill>
          </a:endParaRPr>
        </a:p>
      </dsp:txBody>
      <dsp:txXfrm>
        <a:off x="0" y="770640"/>
        <a:ext cx="7648486" cy="2190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866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02B9795-92DC-40DC-A1CA-9A4B349D7824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11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0.emf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Картинки по запросу ликвидация организации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8" name="AutoShape 6" descr="Картинки по запросу ликвидация организации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2" name="AutoShape 2" descr="Реализация программы «Денсаулық» позволит повысить доступность и качество медицинских услуг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126479" y="479782"/>
            <a:ext cx="9047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Южно-Казахстанская медицинская академия</a:t>
            </a:r>
            <a:endParaRPr lang="ru-RU" sz="28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228527" y="5497532"/>
            <a:ext cx="10101128" cy="1588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C:\Users\Айгул Гафаровна\Desktop\Logo-SKMA-на-белом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2261419" cy="145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Картинки по запросу &quot;вшоз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7699" y="4150388"/>
            <a:ext cx="1045799" cy="81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&quot;МУА университет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922" y="4193111"/>
            <a:ext cx="1077319" cy="107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&quot;казнму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232578"/>
            <a:ext cx="1978379" cy="98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Картинки по запросу &quot;ЗКГМУ&quot;"/>
          <p:cNvSpPr>
            <a:spLocks noChangeAspect="1" noChangeArrowheads="1"/>
          </p:cNvSpPr>
          <p:nvPr/>
        </p:nvSpPr>
        <p:spPr bwMode="auto">
          <a:xfrm>
            <a:off x="307975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106" y="4193111"/>
            <a:ext cx="935891" cy="935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Картинки по запросу &quot;семей медицина университеті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084" y="4361839"/>
            <a:ext cx="1474267" cy="39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708" y="4261537"/>
            <a:ext cx="1294981" cy="86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03305" y="1786071"/>
            <a:ext cx="10289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Проект</a:t>
            </a:r>
          </a:p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 «Концепция подготовки фармацевтических </a:t>
            </a:r>
          </a:p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кадров в РК»</a:t>
            </a:r>
            <a:endParaRPr lang="ru-RU" sz="3200" b="1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445875" y="1003002"/>
            <a:ext cx="8484196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094573" y="5597611"/>
            <a:ext cx="2335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УМО РУМС 06.03.2020</a:t>
            </a:r>
            <a:endParaRPr lang="ru-RU" sz="1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38" y="0"/>
            <a:ext cx="1471083" cy="71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75520" y="116632"/>
            <a:ext cx="96970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Разработка </a:t>
            </a:r>
            <a:r>
              <a:rPr lang="ru-RU" sz="2400" dirty="0"/>
              <a:t>образовательных программ на основе профессиональных стандартов. Вызовы времени 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09600" y="1124745"/>
            <a:ext cx="10972800" cy="47200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В соответствии с профессиональным стандартом «Фармацевтическая деятельность» разработать образовательные программы на уровне магистратуры и докторантуры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«Управление качеством в фармации»</a:t>
            </a:r>
            <a:r>
              <a:rPr lang="ru-RU" dirty="0" smtClean="0">
                <a:solidFill>
                  <a:srgbClr val="C00000"/>
                </a:solidFill>
              </a:rPr>
              <a:t>?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«Клиническая/госпитальная фармация»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«Менеджмент в фармации» 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Учесть преемственность образовательного и квалификационного уровня выпускников программ </a:t>
            </a:r>
            <a:r>
              <a:rPr lang="ru-RU" dirty="0" smtClean="0">
                <a:solidFill>
                  <a:schemeClr val="tx1"/>
                </a:solidFill>
              </a:rPr>
              <a:t>обучения</a:t>
            </a:r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996874" y="5627643"/>
            <a:ext cx="10260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Разработка интегрированной ОП 4+1 (</a:t>
            </a:r>
            <a:r>
              <a:rPr lang="ru-RU" sz="2400" dirty="0" err="1" smtClean="0"/>
              <a:t>бакалавриат+магистратура</a:t>
            </a:r>
            <a:r>
              <a:rPr lang="ru-RU" sz="2400" dirty="0" smtClean="0"/>
              <a:t>) </a:t>
            </a:r>
            <a:r>
              <a:rPr lang="ru-RU" sz="2400" dirty="0" smtClean="0">
                <a:solidFill>
                  <a:srgbClr val="C00000"/>
                </a:solidFill>
              </a:rPr>
              <a:t>(для обсуждения)</a:t>
            </a:r>
          </a:p>
          <a:p>
            <a:pPr algn="ctr"/>
            <a:r>
              <a:rPr lang="ru-RU" sz="2400" dirty="0" smtClean="0"/>
              <a:t>Научно-педагогическая магистратура – место в ОП?</a:t>
            </a:r>
            <a:endParaRPr lang="ru-RU" sz="2400" dirty="0"/>
          </a:p>
        </p:txBody>
      </p:sp>
      <p:sp>
        <p:nvSpPr>
          <p:cNvPr id="5" name="Левая фигурная скобка 4"/>
          <p:cNvSpPr/>
          <p:nvPr/>
        </p:nvSpPr>
        <p:spPr>
          <a:xfrm rot="5400000">
            <a:off x="5929506" y="379436"/>
            <a:ext cx="395159" cy="10496413"/>
          </a:xfrm>
          <a:prstGeom prst="lef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02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742309"/>
            <a:ext cx="10972800" cy="1134451"/>
          </a:xfrm>
        </p:spPr>
        <p:txBody>
          <a:bodyPr>
            <a:normAutofit lnSpcReduction="10000"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В </a:t>
            </a:r>
            <a:r>
              <a:rPr lang="ru-RU" sz="1400" dirty="0">
                <a:solidFill>
                  <a:srgbClr val="002060"/>
                </a:solidFill>
              </a:rPr>
              <a:t>РК имеется позитивный опыт внедрения отделений клинической/госпитальной фармации в «Национальном центре матери и ребенка», «национальном центре нейрохирургии», организациях здравоохранения Восточно-Казахстанской области (</a:t>
            </a:r>
            <a:r>
              <a:rPr lang="ru-RU" sz="1400" dirty="0" err="1">
                <a:solidFill>
                  <a:srgbClr val="002060"/>
                </a:solidFill>
              </a:rPr>
              <a:t>г.Усть-Каменогорск</a:t>
            </a:r>
            <a:r>
              <a:rPr lang="ru-RU" sz="1400" dirty="0">
                <a:solidFill>
                  <a:srgbClr val="002060"/>
                </a:solidFill>
              </a:rPr>
              <a:t>, КГП на ПХВ "Центр матери и ребенка"); Павлодарской области (</a:t>
            </a:r>
            <a:r>
              <a:rPr lang="ru-RU" sz="1400" dirty="0" err="1">
                <a:solidFill>
                  <a:srgbClr val="002060"/>
                </a:solidFill>
              </a:rPr>
              <a:t>г.Павлодар</a:t>
            </a:r>
            <a:r>
              <a:rPr lang="ru-RU" sz="1400" dirty="0">
                <a:solidFill>
                  <a:srgbClr val="002060"/>
                </a:solidFill>
              </a:rPr>
              <a:t>, КГП на ПХВ «Областная детская больница», КГП на ПХВ «Павлодарский кардиологический центр», КГП на ПХВ «Павлодарская городская больница №1»)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8146" y="111096"/>
            <a:ext cx="10972800" cy="658026"/>
          </a:xfrm>
        </p:spPr>
        <p:txBody>
          <a:bodyPr/>
          <a:lstStyle/>
          <a:p>
            <a:r>
              <a:rPr lang="ru-RU" sz="2800" dirty="0" smtClean="0"/>
              <a:t>Место клинической фармации в системе здравоохранения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156760" y="3463336"/>
            <a:ext cx="74956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Основными задачами отделений клинической фармации является организация и обеспечение безопасного, эффективного, рационального лечения пациентов, прозрачность оборота движения лекарственных средств, централизация выдачи лекарственных средств всем пациентам </a:t>
            </a:r>
            <a:r>
              <a:rPr lang="ru-RU" sz="1200" dirty="0" smtClean="0"/>
              <a:t>круглосуточно</a:t>
            </a:r>
            <a:endParaRPr lang="ru-RU" sz="1200" dirty="0"/>
          </a:p>
          <a:p>
            <a:r>
              <a:rPr lang="ru-RU" sz="1200" dirty="0"/>
              <a:t>Оптимизация фармацевтической службы и системы обращения лекарственных средств в данных организациях за счет организации отделений клинической фармации позволило добиться определенных экономических успехов и повышения безопасности лекарственной терапии за счет двойного контроля со стороны клинических фармацевтов и клинических фармакологов. </a:t>
            </a:r>
          </a:p>
        </p:txBody>
      </p:sp>
      <p:pic>
        <p:nvPicPr>
          <p:cNvPr id="1026" name="Picture 2" descr="Картинки по запросу &quot;клиническая фармация ноуха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19" y="1987971"/>
            <a:ext cx="31432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156760" y="2840783"/>
            <a:ext cx="53154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Ноу-хау казахстанской медицины: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Как </a:t>
            </a:r>
            <a:r>
              <a:rPr lang="ru-RU" dirty="0">
                <a:solidFill>
                  <a:srgbClr val="FF0000"/>
                </a:solidFill>
              </a:rPr>
              <a:t>работает отдел госпитальной фармации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57719" y="163088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 США, имеющей высокоэффективную систему здравоохранения Общее число членов Американской Ассоциации клинических фармацевтов превышает 15 тысяч </a:t>
            </a:r>
            <a:r>
              <a:rPr lang="ru-RU" dirty="0" smtClean="0"/>
              <a:t>человек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5412" y="5303337"/>
            <a:ext cx="110683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Например, в штате </a:t>
            </a:r>
            <a:r>
              <a:rPr lang="ru-RU" dirty="0" err="1"/>
              <a:t>Iowa</a:t>
            </a:r>
            <a:r>
              <a:rPr lang="ru-RU" dirty="0"/>
              <a:t> в университетской больнице на 800 коек 50 клинических фармацевтов, 250 фармацевтов и 250 технических </a:t>
            </a:r>
            <a:r>
              <a:rPr lang="ru-RU" dirty="0" smtClean="0"/>
              <a:t>фармацевтов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США на 100 коек приходится 17,5 ставок клинических фармацевтов, в Великобритании – 4,35, в Португалии и Норвегии по 2 ставки, в Испании и Италии по 1,5 ставки соответственно. </a:t>
            </a:r>
          </a:p>
        </p:txBody>
      </p:sp>
    </p:spTree>
    <p:extLst>
      <p:ext uri="{BB962C8B-B14F-4D97-AF65-F5344CB8AC3E}">
        <p14:creationId xmlns:p14="http://schemas.microsoft.com/office/powerpoint/2010/main" val="118154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Спасибо за внимание!</a:t>
            </a:r>
          </a:p>
          <a:p>
            <a:endParaRPr lang="ru-RU" sz="32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Проект решения: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Продолжить реализацию плана проекта «Концепция подготовки фармацевтических кадров в РК»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Обеспечить тесное взаимодействие вузов с основными </a:t>
            </a:r>
            <a:r>
              <a:rPr lang="ru-RU" sz="3200" dirty="0" err="1" smtClean="0">
                <a:solidFill>
                  <a:srgbClr val="002060"/>
                </a:solidFill>
              </a:rPr>
              <a:t>стейкхолдерами</a:t>
            </a:r>
            <a:r>
              <a:rPr lang="ru-RU" sz="3200" dirty="0" smtClean="0">
                <a:solidFill>
                  <a:srgbClr val="002060"/>
                </a:solidFill>
              </a:rPr>
              <a:t> (представителей рынка труда) по обсуждению задач и итогов проекта</a:t>
            </a:r>
          </a:p>
          <a:p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49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71" y="76200"/>
            <a:ext cx="10008812" cy="863837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Цель и задачи</a:t>
            </a:r>
            <a:endParaRPr lang="ru-RU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814097844"/>
              </p:ext>
            </p:extLst>
          </p:nvPr>
        </p:nvGraphicFramePr>
        <p:xfrm>
          <a:off x="803304" y="3110669"/>
          <a:ext cx="10921527" cy="3452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267523467"/>
              </p:ext>
            </p:extLst>
          </p:nvPr>
        </p:nvGraphicFramePr>
        <p:xfrm>
          <a:off x="811850" y="1080193"/>
          <a:ext cx="10938617" cy="166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4360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98855"/>
            <a:ext cx="11804650" cy="6759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002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06751" y="256374"/>
            <a:ext cx="10945351" cy="96567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Проблемы подготовки фармацевтических кадров</a:t>
            </a:r>
            <a:r>
              <a:rPr lang="ru-RU" sz="3200" b="1" dirty="0"/>
              <a:t> 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703304339"/>
              </p:ext>
            </p:extLst>
          </p:nvPr>
        </p:nvGraphicFramePr>
        <p:xfrm>
          <a:off x="1162227" y="1401509"/>
          <a:ext cx="10015671" cy="4785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79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75038"/>
          </a:xfrm>
        </p:spPr>
        <p:txBody>
          <a:bodyPr/>
          <a:lstStyle/>
          <a:p>
            <a:r>
              <a:rPr lang="ru-RU" sz="2800" dirty="0" smtClean="0"/>
              <a:t>Внедрение ПФ в образование и рынок труда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634619"/>
              </p:ext>
            </p:extLst>
          </p:nvPr>
        </p:nvGraphicFramePr>
        <p:xfrm>
          <a:off x="1013252" y="1584639"/>
          <a:ext cx="10194326" cy="4023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19137"/>
                <a:gridCol w="537518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Система образования</a:t>
                      </a:r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Рынок труда</a:t>
                      </a:r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Разработка результатов обучения на основании ПФ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Внедрение/</a:t>
                      </a:r>
                      <a:r>
                        <a:rPr lang="ru-RU" sz="2000" baseline="0" dirty="0" smtClean="0"/>
                        <a:t> соблюдение тр</a:t>
                      </a:r>
                      <a:r>
                        <a:rPr lang="ru-RU" sz="2000" dirty="0" smtClean="0"/>
                        <a:t>ебований ПФ по квалификационному уровню фармацевтических работников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Разработка ОП на основе ПФ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Соответствие должностей фармацевтических работников квалификационному уровню , уровню образования и номенклатуре специальностей</a:t>
                      </a:r>
                      <a:r>
                        <a:rPr lang="ru-RU" sz="2000" baseline="0" dirty="0" smtClean="0"/>
                        <a:t> фармацевтических работников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Развитие клинической фармации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1185563"/>
            <a:ext cx="9502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Профессиональный стандарт «Фармацевтическая деятельность» 22.10.2018г.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974492" y="5906529"/>
            <a:ext cx="4596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Повышение престижа профессии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Дифференциация в оплате труда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7710616" y="5684108"/>
            <a:ext cx="741406" cy="222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549610" y="5725297"/>
            <a:ext cx="741406" cy="222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95417" y="6045027"/>
            <a:ext cx="4522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Востребованность кадров, подготовка «готовых» специалистов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45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1413524" cy="469557"/>
          </a:xfrm>
        </p:spPr>
        <p:txBody>
          <a:bodyPr/>
          <a:lstStyle/>
          <a:p>
            <a:r>
              <a:rPr lang="ru-RU" sz="2400" dirty="0" smtClean="0"/>
              <a:t>Номенклатура</a:t>
            </a:r>
            <a:r>
              <a:rPr lang="ru-RU" sz="2800" dirty="0" smtClean="0"/>
              <a:t> специальностей «Фармацевтическая деятельность»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38147"/>
              </p:ext>
            </p:extLst>
          </p:nvPr>
        </p:nvGraphicFramePr>
        <p:xfrm>
          <a:off x="654905" y="407772"/>
          <a:ext cx="11294079" cy="6277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6695"/>
                <a:gridCol w="1173892"/>
                <a:gridCol w="1272746"/>
                <a:gridCol w="2125362"/>
                <a:gridCol w="6005384"/>
              </a:tblGrid>
              <a:tr h="760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Квалификационный уровень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Специальность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Квалификация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Специализации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Должности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</a:tr>
              <a:tr h="92875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Фармация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Ассистент фармацевта (провизора*)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-------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1.Ассистент фармацевта (провизора)*</a:t>
                      </a: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2.Лаборант испытательных лабораторий лекарственных средств </a:t>
                      </a: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(и другие  должности по требованию фармацевтического рынка труда)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</a:tr>
              <a:tr h="147492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Фармация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Фармацевт  (провизор*)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общей практики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-------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r>
                        <a:rPr lang="ru-RU" sz="1400" dirty="0" smtClean="0">
                          <a:effectLst/>
                        </a:rPr>
                        <a:t>. Фармацевт </a:t>
                      </a:r>
                      <a:r>
                        <a:rPr lang="ru-RU" sz="1400" dirty="0">
                          <a:effectLst/>
                        </a:rPr>
                        <a:t>(провизор);</a:t>
                      </a: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2. Фармацевт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(провизор</a:t>
                      </a:r>
                      <a:r>
                        <a:rPr lang="ru-RU" sz="1400" dirty="0">
                          <a:effectLst/>
                        </a:rPr>
                        <a:t>)-менеджер.</a:t>
                      </a: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3. Фармацевт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(провизор</a:t>
                      </a:r>
                      <a:r>
                        <a:rPr lang="ru-RU" sz="1400" dirty="0">
                          <a:effectLst/>
                        </a:rPr>
                        <a:t>)-аналитик;</a:t>
                      </a: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. Химик-токсиколог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;</a:t>
                      </a: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5. Фармацевт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(провизор</a:t>
                      </a:r>
                      <a:r>
                        <a:rPr lang="ru-RU" sz="1400" dirty="0">
                          <a:effectLst/>
                        </a:rPr>
                        <a:t>)-</a:t>
                      </a:r>
                      <a:r>
                        <a:rPr lang="ru-RU" sz="1400" dirty="0" smtClean="0">
                          <a:effectLst/>
                        </a:rPr>
                        <a:t>технолог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(и </a:t>
                      </a:r>
                      <a:r>
                        <a:rPr lang="ru-RU" sz="1400" dirty="0">
                          <a:effectLst/>
                        </a:rPr>
                        <a:t>другие  должности по требованию фармацевтического рынка труда)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</a:tr>
              <a:tr h="15025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Фармация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Фармацевт  (провизор*)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1.Менеджмент; 2.Клиническая фармация;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3.Управление качеством в фармации.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1.Менеджер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2.Клинический фармацевт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 Ответственное лицо по управлению качеством в </a:t>
                      </a:r>
                      <a:r>
                        <a:rPr lang="ru-RU" sz="1400" dirty="0" smtClean="0">
                          <a:effectLst/>
                        </a:rPr>
                        <a:t>фармации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4. Инспектор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(и </a:t>
                      </a:r>
                      <a:r>
                        <a:rPr lang="ru-RU" sz="1400" dirty="0">
                          <a:effectLst/>
                        </a:rPr>
                        <a:t>другие  должности по требованию фармацевтического рынка труда)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</a:tr>
              <a:tr h="161030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Фармация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Фармацевт (провизор*)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1.Менеджмент; 2.Клиническая фармация;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3.Управление качеством в фармации.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1.Менеджер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2.Клинический фармацевт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 Уполномоченное лицо по управлению качеством в </a:t>
                      </a:r>
                      <a:r>
                        <a:rPr lang="ru-RU" sz="1400" dirty="0" smtClean="0">
                          <a:effectLst/>
                        </a:rPr>
                        <a:t>фармации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4. Инспектор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(и </a:t>
                      </a:r>
                      <a:r>
                        <a:rPr lang="ru-RU" sz="1400" dirty="0">
                          <a:effectLst/>
                        </a:rPr>
                        <a:t>другие  должности по требованию фармацевтического рынка труда)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201" marR="322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17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146" y="-145279"/>
            <a:ext cx="10972800" cy="10473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dirty="0">
                <a:effectLst/>
              </a:rPr>
              <a:t>Основной концепцией как медицинского, так и фармацевтического образования является его непрерывность и систематичность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413400"/>
              </p:ext>
            </p:extLst>
          </p:nvPr>
        </p:nvGraphicFramePr>
        <p:xfrm>
          <a:off x="164344" y="455065"/>
          <a:ext cx="11967839" cy="35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22195" y="5129595"/>
            <a:ext cx="115282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РАЗДЕЛ 1. ОБЩИЕ ПОЛОЖЕНИЯ</a:t>
            </a:r>
            <a:endParaRPr lang="ru-RU" sz="1200" dirty="0"/>
          </a:p>
          <a:p>
            <a:r>
              <a:rPr lang="ru-RU" sz="1200" b="1" dirty="0"/>
              <a:t> </a:t>
            </a:r>
            <a:r>
              <a:rPr lang="ru-RU" sz="1200" b="1" dirty="0" smtClean="0"/>
              <a:t>Глава </a:t>
            </a:r>
            <a:r>
              <a:rPr lang="ru-RU" sz="1200" b="1" dirty="0"/>
              <a:t>1. Основные положения</a:t>
            </a:r>
            <a:endParaRPr lang="ru-RU" sz="1200" dirty="0"/>
          </a:p>
          <a:p>
            <a:r>
              <a:rPr lang="ru-RU" sz="1200" b="1" dirty="0"/>
              <a:t>Статья 1. Основные понятия, используемые в настоящем Кодексе</a:t>
            </a:r>
            <a:endParaRPr lang="ru-RU" sz="1200" dirty="0"/>
          </a:p>
          <a:p>
            <a:pPr fontAlgn="base"/>
            <a:r>
              <a:rPr lang="ru-RU" sz="1200" dirty="0" smtClean="0"/>
              <a:t>159</a:t>
            </a:r>
            <a:r>
              <a:rPr lang="ru-RU" sz="1200" dirty="0"/>
              <a:t>)	сертификат специалиста – документ установленного образца, подтверждающий готовность физических лиц, получивших техническое и профессиональное, </a:t>
            </a:r>
            <a:r>
              <a:rPr lang="ru-RU" sz="1200" dirty="0" err="1"/>
              <a:t>послесреднее</a:t>
            </a:r>
            <a:r>
              <a:rPr lang="ru-RU" sz="1200" dirty="0"/>
              <a:t>, высшее и (или) послевузовское медицинское образование </a:t>
            </a:r>
            <a:r>
              <a:rPr lang="ru-RU" sz="1200" dirty="0">
                <a:solidFill>
                  <a:srgbClr val="FF0000"/>
                </a:solidFill>
              </a:rPr>
              <a:t>к клинической практике (работе с пациентами);</a:t>
            </a:r>
          </a:p>
          <a:p>
            <a:pPr fontAlgn="base"/>
            <a:r>
              <a:rPr lang="ru-RU" sz="1200" dirty="0"/>
              <a:t>160)	сертификация специалиста – процедура оценки профессиональной подготовленности специалистов и (или) выпускников программ медицинского образования, проводимая с целью определения соответствия их квалификации требованиям профессионального стандарта в области здравоохранения </a:t>
            </a:r>
            <a:r>
              <a:rPr lang="ru-RU" sz="1200" dirty="0">
                <a:solidFill>
                  <a:srgbClr val="FF0000"/>
                </a:solidFill>
              </a:rPr>
              <a:t>и допуска к клинической практике;</a:t>
            </a:r>
            <a:endParaRPr lang="ru-RU" sz="120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1941" y="4647636"/>
            <a:ext cx="11268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КОДЕКС РЕСПУБЛИКИ </a:t>
            </a:r>
            <a:r>
              <a:rPr lang="ru-RU" b="1" dirty="0" smtClean="0">
                <a:solidFill>
                  <a:srgbClr val="C00000"/>
                </a:solidFill>
              </a:rPr>
              <a:t>КАЗАХСТАН«О </a:t>
            </a:r>
            <a:r>
              <a:rPr lang="ru-RU" b="1" dirty="0">
                <a:solidFill>
                  <a:srgbClr val="C00000"/>
                </a:solidFill>
              </a:rPr>
              <a:t>ЗДОРОВЬЕ НАРОДА И СИСТЕМЕ </a:t>
            </a:r>
            <a:r>
              <a:rPr lang="ru-RU" b="1" dirty="0" smtClean="0">
                <a:solidFill>
                  <a:srgbClr val="C00000"/>
                </a:solidFill>
              </a:rPr>
              <a:t> ЗДРАВООХРАНЕНИЯ»  новая редакция (проект)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 rot="5400000">
            <a:off x="5811147" y="-1037321"/>
            <a:ext cx="350375" cy="11391546"/>
          </a:xfrm>
          <a:prstGeom prst="lef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40259" y="3724306"/>
            <a:ext cx="10910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Первая сертификация выпускников программы может быть совмещена с ИА </a:t>
            </a:r>
            <a:r>
              <a:rPr lang="ru-RU" dirty="0" smtClean="0">
                <a:solidFill>
                  <a:srgbClr val="C00000"/>
                </a:solidFill>
              </a:rPr>
              <a:t>(для обсуждения)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Обязательное участие представителей  Комитета фармации, ККМФД, профессиональных ассоциаций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7533503" y="3291134"/>
            <a:ext cx="654908" cy="4213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127525" y="3027405"/>
            <a:ext cx="3064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 дней по 9 часов=45 часов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54659" y="934803"/>
            <a:ext cx="9329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Повышение качества оказываемых услуг в сфере обращения ЛС и МИ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3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8215693" y="3659946"/>
            <a:ext cx="374088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50513" y="3290614"/>
            <a:ext cx="3871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Медицинские университеты РК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825696299"/>
              </p:ext>
            </p:extLst>
          </p:nvPr>
        </p:nvGraphicFramePr>
        <p:xfrm>
          <a:off x="4458730" y="3780695"/>
          <a:ext cx="7563029" cy="2862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145" y="649481"/>
            <a:ext cx="10972800" cy="734938"/>
          </a:xfrm>
        </p:spPr>
        <p:txBody>
          <a:bodyPr/>
          <a:lstStyle/>
          <a:p>
            <a:pPr lvl="0"/>
            <a:r>
              <a:rPr lang="ru-RU" sz="3200" dirty="0"/>
              <a:t>Дефицит фармацевтических кадров</a:t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231" y="772475"/>
            <a:ext cx="8817206" cy="54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06322493"/>
              </p:ext>
            </p:extLst>
          </p:nvPr>
        </p:nvGraphicFramePr>
        <p:xfrm>
          <a:off x="4373273" y="548202"/>
          <a:ext cx="7648486" cy="3139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96720" y="2613186"/>
            <a:ext cx="805674" cy="53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86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011" y="85458"/>
            <a:ext cx="11784650" cy="1095998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ru-RU" sz="3200" dirty="0"/>
              <a:t>Определение потребности в фармацевтических кадрах по регионам, областям и городах республиканского </a:t>
            </a:r>
            <a:r>
              <a:rPr lang="ru-RU" sz="3200" dirty="0" smtClean="0"/>
              <a:t>значения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495" y="1341868"/>
            <a:ext cx="7192709" cy="393943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Утверждение </a:t>
            </a:r>
            <a:r>
              <a:rPr lang="ru-RU" sz="2000" dirty="0">
                <a:solidFill>
                  <a:schemeClr val="tx1"/>
                </a:solidFill>
              </a:rPr>
              <a:t>отраслевой рамки квалификации в </a:t>
            </a:r>
            <a:r>
              <a:rPr lang="ru-RU" sz="2000" dirty="0" smtClean="0">
                <a:solidFill>
                  <a:schemeClr val="tx1"/>
                </a:solidFill>
              </a:rPr>
              <a:t>сфере </a:t>
            </a:r>
            <a:r>
              <a:rPr lang="ru-RU" sz="2000" dirty="0">
                <a:solidFill>
                  <a:schemeClr val="tx1"/>
                </a:solidFill>
              </a:rPr>
              <a:t>обращения лекарственных средств и медицинских изделий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Соответствие содержания профессионального </a:t>
            </a:r>
            <a:r>
              <a:rPr lang="ru-RU" sz="2000" dirty="0">
                <a:solidFill>
                  <a:schemeClr val="tx1"/>
                </a:solidFill>
              </a:rPr>
              <a:t>стандарта «Фармацевтическая деятельность» 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>
                <a:solidFill>
                  <a:schemeClr val="tx1"/>
                </a:solidFill>
              </a:rPr>
              <a:t>утвержденного 22 октября 2018г. </a:t>
            </a:r>
            <a:r>
              <a:rPr lang="ru-RU" sz="2000" dirty="0" smtClean="0">
                <a:solidFill>
                  <a:schemeClr val="tx1"/>
                </a:solidFill>
              </a:rPr>
              <a:t>с </a:t>
            </a:r>
            <a:r>
              <a:rPr lang="ru-RU" sz="2000" dirty="0">
                <a:solidFill>
                  <a:schemeClr val="tx1"/>
                </a:solidFill>
              </a:rPr>
              <a:t>«</a:t>
            </a:r>
            <a:r>
              <a:rPr lang="ru-RU" sz="2000" dirty="0" smtClean="0">
                <a:solidFill>
                  <a:schemeClr val="tx1"/>
                </a:solidFill>
              </a:rPr>
              <a:t>Номенклатурой </a:t>
            </a:r>
            <a:r>
              <a:rPr lang="ru-RU" sz="2000" dirty="0">
                <a:solidFill>
                  <a:schemeClr val="tx1"/>
                </a:solidFill>
              </a:rPr>
              <a:t>медицинских и фармацевтических </a:t>
            </a:r>
            <a:r>
              <a:rPr lang="ru-RU" sz="2000" dirty="0" smtClean="0">
                <a:solidFill>
                  <a:schemeClr val="tx1"/>
                </a:solidFill>
              </a:rPr>
              <a:t>специальностей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Выполнение требований профессионального стандарта всеми уровнями образования и организациями, в деятельность входит обращение ЛС и МИ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3824" y="1145314"/>
            <a:ext cx="43327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Несмотря на дефицит кадров, в стране нет единых достоверных </a:t>
            </a:r>
            <a:r>
              <a:rPr lang="ru-RU" dirty="0" smtClean="0"/>
              <a:t>сведений </a:t>
            </a:r>
            <a:r>
              <a:rPr lang="ru-RU" dirty="0"/>
              <a:t>о потребности отрасли </a:t>
            </a:r>
            <a:r>
              <a:rPr lang="ru-RU" dirty="0" smtClean="0"/>
              <a:t>в </a:t>
            </a:r>
            <a:r>
              <a:rPr lang="ru-RU" dirty="0"/>
              <a:t>фармацевтических кадрах различного квалификационного уровня и  уровня </a:t>
            </a:r>
            <a:r>
              <a:rPr lang="ru-RU" dirty="0" smtClean="0"/>
              <a:t>образования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53824" y="2899640"/>
            <a:ext cx="449509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392539" y="1222226"/>
            <a:ext cx="0" cy="185425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050422" y="5425059"/>
            <a:ext cx="5392397" cy="1200329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Позволит </a:t>
            </a:r>
            <a:r>
              <a:rPr lang="ru-RU" dirty="0">
                <a:solidFill>
                  <a:srgbClr val="C00000"/>
                </a:solidFill>
              </a:rPr>
              <a:t>четко определить место, статус и конкурентоспособность  фармацевтического работника </a:t>
            </a:r>
            <a:r>
              <a:rPr lang="ru-RU" dirty="0" smtClean="0">
                <a:solidFill>
                  <a:srgbClr val="C00000"/>
                </a:solidFill>
              </a:rPr>
              <a:t>в соответствии </a:t>
            </a:r>
            <a:r>
              <a:rPr lang="ru-RU" dirty="0">
                <a:solidFill>
                  <a:srgbClr val="C00000"/>
                </a:solidFill>
              </a:rPr>
              <a:t>с его квалификационным уровнем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819829" y="2324456"/>
            <a:ext cx="66229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819830" y="3929641"/>
            <a:ext cx="66229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9206" flipH="1">
            <a:off x="7949174" y="4774691"/>
            <a:ext cx="927675" cy="7829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54227" y="3596525"/>
            <a:ext cx="3748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solidFill>
                  <a:srgbClr val="C00000"/>
                </a:solidFill>
              </a:rPr>
              <a:t>Повышение имиджа/престижа профессии (каковы механизмы???)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4263081" y="3596525"/>
            <a:ext cx="385833" cy="7036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61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1038</Words>
  <Application>Microsoft Office PowerPoint</Application>
  <PresentationFormat>Произвольный</PresentationFormat>
  <Paragraphs>129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Презентация PowerPoint</vt:lpstr>
      <vt:lpstr>Цель и задачи</vt:lpstr>
      <vt:lpstr>Презентация PowerPoint</vt:lpstr>
      <vt:lpstr>             Проблемы подготовки фармацевтических кадров  </vt:lpstr>
      <vt:lpstr>Внедрение ПФ в образование и рынок труда</vt:lpstr>
      <vt:lpstr>Номенклатура специальностей «Фармацевтическая деятельность»</vt:lpstr>
      <vt:lpstr>Основной концепцией как медицинского, так и фармацевтического образования является его непрерывность и систематичность</vt:lpstr>
      <vt:lpstr>Дефицит фармацевтических кадров </vt:lpstr>
      <vt:lpstr>Определение потребности в фармацевтических кадрах по регионам, областям и городах республиканского значения</vt:lpstr>
      <vt:lpstr>Презентация PowerPoint</vt:lpstr>
      <vt:lpstr>Место клинической фармации в системе здравоохранения</vt:lpstr>
      <vt:lpstr>Презентация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2016-10-26T03:42:37Z</dcterms:created>
  <dcterms:modified xsi:type="dcterms:W3CDTF">2020-03-04T10:34:34Z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