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  <p:sldMasterId id="2147483661" r:id="rId2"/>
  </p:sldMasterIdLst>
  <p:sldIdLst>
    <p:sldId id="256" r:id="rId3"/>
    <p:sldId id="401" r:id="rId4"/>
    <p:sldId id="314" r:id="rId5"/>
    <p:sldId id="435" r:id="rId6"/>
    <p:sldId id="315" r:id="rId7"/>
    <p:sldId id="366" r:id="rId8"/>
    <p:sldId id="367" r:id="rId9"/>
    <p:sldId id="368" r:id="rId10"/>
    <p:sldId id="322" r:id="rId11"/>
    <p:sldId id="414" r:id="rId12"/>
    <p:sldId id="415" r:id="rId13"/>
    <p:sldId id="416" r:id="rId14"/>
    <p:sldId id="418" r:id="rId15"/>
    <p:sldId id="319" r:id="rId16"/>
    <p:sldId id="369" r:id="rId17"/>
    <p:sldId id="370" r:id="rId18"/>
    <p:sldId id="389" r:id="rId19"/>
    <p:sldId id="372" r:id="rId20"/>
    <p:sldId id="380" r:id="rId21"/>
    <p:sldId id="381" r:id="rId22"/>
    <p:sldId id="382" r:id="rId23"/>
    <p:sldId id="383" r:id="rId24"/>
    <p:sldId id="384" r:id="rId25"/>
    <p:sldId id="385" r:id="rId26"/>
    <p:sldId id="386" r:id="rId27"/>
    <p:sldId id="387" r:id="rId28"/>
    <p:sldId id="391" r:id="rId29"/>
    <p:sldId id="388" r:id="rId30"/>
    <p:sldId id="393" r:id="rId31"/>
    <p:sldId id="394" r:id="rId32"/>
    <p:sldId id="392" r:id="rId33"/>
    <p:sldId id="395" r:id="rId34"/>
    <p:sldId id="396" r:id="rId35"/>
    <p:sldId id="431" r:id="rId36"/>
    <p:sldId id="434" r:id="rId37"/>
    <p:sldId id="390" r:id="rId38"/>
    <p:sldId id="379" r:id="rId39"/>
    <p:sldId id="371" r:id="rId40"/>
    <p:sldId id="373" r:id="rId41"/>
    <p:sldId id="398" r:id="rId42"/>
    <p:sldId id="399" r:id="rId43"/>
    <p:sldId id="377" r:id="rId44"/>
    <p:sldId id="400" r:id="rId45"/>
    <p:sldId id="402" r:id="rId46"/>
    <p:sldId id="403" r:id="rId47"/>
    <p:sldId id="404" r:id="rId48"/>
    <p:sldId id="405" r:id="rId49"/>
    <p:sldId id="406" r:id="rId50"/>
    <p:sldId id="408" r:id="rId51"/>
    <p:sldId id="409" r:id="rId52"/>
    <p:sldId id="410" r:id="rId53"/>
    <p:sldId id="411" r:id="rId54"/>
    <p:sldId id="412" r:id="rId55"/>
    <p:sldId id="432" r:id="rId56"/>
    <p:sldId id="433" r:id="rId57"/>
    <p:sldId id="417" r:id="rId58"/>
    <p:sldId id="419" r:id="rId59"/>
    <p:sldId id="420" r:id="rId60"/>
    <p:sldId id="421" r:id="rId61"/>
    <p:sldId id="422" r:id="rId62"/>
    <p:sldId id="423" r:id="rId63"/>
    <p:sldId id="429" r:id="rId64"/>
    <p:sldId id="424" r:id="rId65"/>
    <p:sldId id="430" r:id="rId66"/>
    <p:sldId id="425" r:id="rId67"/>
    <p:sldId id="426" r:id="rId68"/>
    <p:sldId id="427" r:id="rId69"/>
    <p:sldId id="428" r:id="rId7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1" autoAdjust="0"/>
    <p:restoredTop sz="98000" autoAdjust="0"/>
  </p:normalViewPr>
  <p:slideViewPr>
    <p:cSldViewPr snapToGrid="0">
      <p:cViewPr>
        <p:scale>
          <a:sx n="60" d="100"/>
          <a:sy n="60" d="100"/>
        </p:scale>
        <p:origin x="1236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8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7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AB0CC2-E56C-4EBB-B868-79458970F61E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744563-466D-4E18-8491-E65E432CCFDD}">
      <dgm:prSet phldrT="[Текст]" custT="1"/>
      <dgm:spPr/>
      <dgm:t>
        <a:bodyPr/>
        <a:lstStyle/>
        <a:p>
          <a:r>
            <a:rPr lang="ru-RU" sz="2000" b="1" dirty="0" smtClean="0">
              <a:effectLst/>
            </a:rPr>
            <a:t>Q. Здравоохранение и социальные услуги</a:t>
          </a:r>
          <a:endParaRPr lang="ru-RU" sz="2000" b="1" dirty="0"/>
        </a:p>
      </dgm:t>
    </dgm:pt>
    <dgm:pt modelId="{58E93493-7F3F-4774-8D0F-8BE76DB347C7}" type="parTrans" cxnId="{A337B6A8-97DD-4202-B1D9-88BA40C09924}">
      <dgm:prSet/>
      <dgm:spPr/>
      <dgm:t>
        <a:bodyPr/>
        <a:lstStyle/>
        <a:p>
          <a:endParaRPr lang="ru-RU" sz="1400"/>
        </a:p>
      </dgm:t>
    </dgm:pt>
    <dgm:pt modelId="{A2777C52-01F9-4D62-9AA0-92B59AA43E3D}" type="sibTrans" cxnId="{A337B6A8-97DD-4202-B1D9-88BA40C09924}">
      <dgm:prSet/>
      <dgm:spPr/>
      <dgm:t>
        <a:bodyPr/>
        <a:lstStyle/>
        <a:p>
          <a:endParaRPr lang="ru-RU" sz="1400"/>
        </a:p>
      </dgm:t>
    </dgm:pt>
    <dgm:pt modelId="{A9508916-C99A-425E-B474-91DB01613A1C}">
      <dgm:prSet phldrT="[Текст]" custT="1"/>
      <dgm:spPr/>
      <dgm:t>
        <a:bodyPr/>
        <a:lstStyle/>
        <a:p>
          <a:r>
            <a:rPr lang="ru-RU" sz="1400" b="1" dirty="0" smtClean="0">
              <a:effectLst/>
            </a:rPr>
            <a:t>С. Обрабатывающая промышленность</a:t>
          </a:r>
          <a:endParaRPr lang="ru-RU" sz="1400" dirty="0"/>
        </a:p>
      </dgm:t>
    </dgm:pt>
    <dgm:pt modelId="{22B12143-BBC3-4ADD-B69D-A4AFEC5C5599}" type="parTrans" cxnId="{6B8D5666-0F98-431E-B0C3-4B42D1B6C4AE}">
      <dgm:prSet/>
      <dgm:spPr/>
      <dgm:t>
        <a:bodyPr/>
        <a:lstStyle/>
        <a:p>
          <a:endParaRPr lang="ru-RU" sz="1400"/>
        </a:p>
      </dgm:t>
    </dgm:pt>
    <dgm:pt modelId="{AD1C6970-080D-4D86-AAB6-6AE4A778B6A4}" type="sibTrans" cxnId="{6B8D5666-0F98-431E-B0C3-4B42D1B6C4AE}">
      <dgm:prSet/>
      <dgm:spPr/>
      <dgm:t>
        <a:bodyPr/>
        <a:lstStyle/>
        <a:p>
          <a:endParaRPr lang="ru-RU" sz="1400"/>
        </a:p>
      </dgm:t>
    </dgm:pt>
    <dgm:pt modelId="{3E9BA025-4A3F-4E31-ABB1-0756DAC5CC97}">
      <dgm:prSet phldrT="[Текст]" custT="1"/>
      <dgm:spPr/>
      <dgm:t>
        <a:bodyPr/>
        <a:lstStyle/>
        <a:p>
          <a:r>
            <a:rPr lang="ru-RU" sz="1400" dirty="0" smtClean="0">
              <a:effectLst/>
            </a:rPr>
            <a:t>G. Оптовая и розничная торговля; ремонт автомобилей и мотоциклов</a:t>
          </a:r>
          <a:endParaRPr lang="ru-RU" sz="1400" dirty="0"/>
        </a:p>
      </dgm:t>
    </dgm:pt>
    <dgm:pt modelId="{A718BD95-FDCC-495C-A4A1-AB03D781127F}" type="parTrans" cxnId="{12E819A4-F25C-41AF-92B9-0A0D0B0BE404}">
      <dgm:prSet/>
      <dgm:spPr/>
      <dgm:t>
        <a:bodyPr/>
        <a:lstStyle/>
        <a:p>
          <a:endParaRPr lang="ru-RU" sz="1400"/>
        </a:p>
      </dgm:t>
    </dgm:pt>
    <dgm:pt modelId="{71EE48F7-1F78-4A59-8BFB-C9EB2AF9A847}" type="sibTrans" cxnId="{12E819A4-F25C-41AF-92B9-0A0D0B0BE404}">
      <dgm:prSet/>
      <dgm:spPr/>
      <dgm:t>
        <a:bodyPr/>
        <a:lstStyle/>
        <a:p>
          <a:endParaRPr lang="ru-RU" sz="1400"/>
        </a:p>
      </dgm:t>
    </dgm:pt>
    <dgm:pt modelId="{862C6944-622B-4DCF-81E7-A94130126278}">
      <dgm:prSet phldrT="[Текст]" custT="1"/>
      <dgm:spPr/>
      <dgm:t>
        <a:bodyPr/>
        <a:lstStyle/>
        <a:p>
          <a:r>
            <a:rPr lang="ru-RU" sz="1400" dirty="0" smtClean="0">
              <a:effectLst/>
              <a:latin typeface="+mn-lt"/>
            </a:rPr>
            <a:t>M Профессиональная, научная и техническая деятельность</a:t>
          </a:r>
          <a:endParaRPr lang="ru-RU" sz="1400" dirty="0"/>
        </a:p>
      </dgm:t>
    </dgm:pt>
    <dgm:pt modelId="{91B250D8-29C3-4ED9-BD70-C479E87D0091}" type="parTrans" cxnId="{D1FF3EFB-4446-4E3D-A8C7-ADA7012A21E7}">
      <dgm:prSet/>
      <dgm:spPr/>
      <dgm:t>
        <a:bodyPr/>
        <a:lstStyle/>
        <a:p>
          <a:endParaRPr lang="ru-RU" sz="1400"/>
        </a:p>
      </dgm:t>
    </dgm:pt>
    <dgm:pt modelId="{4384E7C6-75B1-40BE-B506-03AA11179130}" type="sibTrans" cxnId="{D1FF3EFB-4446-4E3D-A8C7-ADA7012A21E7}">
      <dgm:prSet/>
      <dgm:spPr/>
      <dgm:t>
        <a:bodyPr/>
        <a:lstStyle/>
        <a:p>
          <a:endParaRPr lang="ru-RU" sz="1400"/>
        </a:p>
      </dgm:t>
    </dgm:pt>
    <dgm:pt modelId="{88E3158B-77F9-4538-9E0D-77A23443C44E}">
      <dgm:prSet phldrT="[Текст]" custT="1"/>
      <dgm:spPr/>
      <dgm:t>
        <a:bodyPr/>
        <a:lstStyle/>
        <a:p>
          <a:r>
            <a:rPr lang="en-US" sz="1400" dirty="0" smtClean="0">
              <a:effectLst/>
            </a:rPr>
            <a:t>P</a:t>
          </a:r>
          <a:r>
            <a:rPr lang="ru-RU" sz="1400" dirty="0" smtClean="0">
              <a:effectLst/>
            </a:rPr>
            <a:t>. </a:t>
          </a:r>
          <a:r>
            <a:rPr lang="kk-KZ" sz="1400" dirty="0" smtClean="0">
              <a:effectLst/>
            </a:rPr>
            <a:t>Образование</a:t>
          </a:r>
          <a:endParaRPr lang="ru-RU" sz="1400" dirty="0" smtClean="0">
            <a:effectLst/>
            <a:latin typeface="Calibri"/>
            <a:ea typeface="Calibri"/>
            <a:cs typeface="Times New Roman"/>
          </a:endParaRPr>
        </a:p>
        <a:p>
          <a:endParaRPr lang="ru-RU" sz="1400" dirty="0"/>
        </a:p>
      </dgm:t>
    </dgm:pt>
    <dgm:pt modelId="{6B16180E-02CE-4E62-9CB2-79F8C227531D}" type="parTrans" cxnId="{B6F650C4-21BD-44E2-BB2A-5083F09C506B}">
      <dgm:prSet/>
      <dgm:spPr/>
      <dgm:t>
        <a:bodyPr/>
        <a:lstStyle/>
        <a:p>
          <a:endParaRPr lang="ru-RU" sz="1400"/>
        </a:p>
      </dgm:t>
    </dgm:pt>
    <dgm:pt modelId="{A7790964-4D35-4A2F-B140-5446C68EE66D}" type="sibTrans" cxnId="{B6F650C4-21BD-44E2-BB2A-5083F09C506B}">
      <dgm:prSet/>
      <dgm:spPr/>
      <dgm:t>
        <a:bodyPr/>
        <a:lstStyle/>
        <a:p>
          <a:endParaRPr lang="ru-RU" sz="1400"/>
        </a:p>
      </dgm:t>
    </dgm:pt>
    <dgm:pt modelId="{2F117E9B-31C4-4D92-A84E-D62820AE693E}">
      <dgm:prSet custT="1"/>
      <dgm:spPr/>
      <dgm:t>
        <a:bodyPr/>
        <a:lstStyle/>
        <a:p>
          <a:r>
            <a:rPr lang="ru-RU" sz="1400" b="1" dirty="0" smtClean="0"/>
            <a:t>Секция J. Информация и связь</a:t>
          </a:r>
          <a:endParaRPr lang="ru-RU" sz="1400" dirty="0"/>
        </a:p>
      </dgm:t>
    </dgm:pt>
    <dgm:pt modelId="{2C8B79F0-264B-45C4-ADCE-30A30AEFF947}" type="parTrans" cxnId="{0D7A0AA4-E301-4874-8055-DBE90F966895}">
      <dgm:prSet/>
      <dgm:spPr/>
      <dgm:t>
        <a:bodyPr/>
        <a:lstStyle/>
        <a:p>
          <a:endParaRPr lang="ru-RU" sz="1400"/>
        </a:p>
      </dgm:t>
    </dgm:pt>
    <dgm:pt modelId="{9A8686DF-D36B-4309-AD3F-A88DEE34C0E6}" type="sibTrans" cxnId="{0D7A0AA4-E301-4874-8055-DBE90F966895}">
      <dgm:prSet/>
      <dgm:spPr/>
      <dgm:t>
        <a:bodyPr/>
        <a:lstStyle/>
        <a:p>
          <a:endParaRPr lang="ru-RU" sz="1400"/>
        </a:p>
      </dgm:t>
    </dgm:pt>
    <dgm:pt modelId="{4BD8F023-74D2-40B2-B141-2D2B7E868271}">
      <dgm:prSet custT="1"/>
      <dgm:spPr/>
      <dgm:t>
        <a:bodyPr/>
        <a:lstStyle/>
        <a:p>
          <a:r>
            <a:rPr lang="ru-RU" sz="1400" b="1" dirty="0" smtClean="0"/>
            <a:t>K. Финансовая и страховая деятельность</a:t>
          </a:r>
          <a:endParaRPr lang="ru-RU" sz="1400" dirty="0"/>
        </a:p>
      </dgm:t>
    </dgm:pt>
    <dgm:pt modelId="{423D97B3-9E82-4519-A9E1-8A6C57E063F8}" type="parTrans" cxnId="{940E6331-1249-4818-AE4C-4EF668B4BC57}">
      <dgm:prSet/>
      <dgm:spPr/>
      <dgm:t>
        <a:bodyPr/>
        <a:lstStyle/>
        <a:p>
          <a:endParaRPr lang="ru-RU" sz="1400"/>
        </a:p>
      </dgm:t>
    </dgm:pt>
    <dgm:pt modelId="{44735617-9DB9-4C2E-B54E-CE7359A6338B}" type="sibTrans" cxnId="{940E6331-1249-4818-AE4C-4EF668B4BC57}">
      <dgm:prSet/>
      <dgm:spPr/>
      <dgm:t>
        <a:bodyPr/>
        <a:lstStyle/>
        <a:p>
          <a:endParaRPr lang="ru-RU" sz="1400"/>
        </a:p>
      </dgm:t>
    </dgm:pt>
    <dgm:pt modelId="{06B5B257-9699-4DE4-A76B-57BB9AB4D278}">
      <dgm:prSet custT="1"/>
      <dgm:spPr/>
      <dgm:t>
        <a:bodyPr/>
        <a:lstStyle/>
        <a:p>
          <a:r>
            <a:rPr lang="ru-RU" sz="1400" b="1" dirty="0" smtClean="0"/>
            <a:t>S. Предоставление прочих видов услуг</a:t>
          </a:r>
          <a:endParaRPr lang="ru-RU" sz="1400" dirty="0"/>
        </a:p>
      </dgm:t>
    </dgm:pt>
    <dgm:pt modelId="{14394A7D-9252-41AB-BABE-BB51C17A8E7B}" type="parTrans" cxnId="{8D1DEB06-785F-4DE4-ADAA-F6088880DA48}">
      <dgm:prSet/>
      <dgm:spPr/>
      <dgm:t>
        <a:bodyPr/>
        <a:lstStyle/>
        <a:p>
          <a:endParaRPr lang="ru-RU" sz="1400"/>
        </a:p>
      </dgm:t>
    </dgm:pt>
    <dgm:pt modelId="{0A23C56D-623C-40E1-B81A-BB8634FFA4AA}" type="sibTrans" cxnId="{8D1DEB06-785F-4DE4-ADAA-F6088880DA48}">
      <dgm:prSet/>
      <dgm:spPr/>
      <dgm:t>
        <a:bodyPr/>
        <a:lstStyle/>
        <a:p>
          <a:endParaRPr lang="ru-RU" sz="1400"/>
        </a:p>
      </dgm:t>
    </dgm:pt>
    <dgm:pt modelId="{8A2E40FA-0DF2-4D89-AC37-501E65E5C0DD}" type="pres">
      <dgm:prSet presAssocID="{2FAB0CC2-E56C-4EBB-B868-79458970F61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FFE0E9-08FF-47FC-BD30-491C9D5CAD69}" type="pres">
      <dgm:prSet presAssocID="{2FAB0CC2-E56C-4EBB-B868-79458970F61E}" presName="radial" presStyleCnt="0">
        <dgm:presLayoutVars>
          <dgm:animLvl val="ctr"/>
        </dgm:presLayoutVars>
      </dgm:prSet>
      <dgm:spPr/>
    </dgm:pt>
    <dgm:pt modelId="{AFF3CE96-A43F-404B-B387-6BB588E77A93}" type="pres">
      <dgm:prSet presAssocID="{3A744563-466D-4E18-8491-E65E432CCFDD}" presName="centerShape" presStyleLbl="vennNode1" presStyleIdx="0" presStyleCnt="8"/>
      <dgm:spPr/>
      <dgm:t>
        <a:bodyPr/>
        <a:lstStyle/>
        <a:p>
          <a:endParaRPr lang="ru-RU"/>
        </a:p>
      </dgm:t>
    </dgm:pt>
    <dgm:pt modelId="{F1BFA7F9-4127-4192-80B7-3ED73F387444}" type="pres">
      <dgm:prSet presAssocID="{A9508916-C99A-425E-B474-91DB01613A1C}" presName="node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8DDAB-5EED-469C-85DF-D862945893E8}" type="pres">
      <dgm:prSet presAssocID="{3E9BA025-4A3F-4E31-ABB1-0756DAC5CC97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E7EF3B-583E-49D9-824A-61D7E72F8B4A}" type="pres">
      <dgm:prSet presAssocID="{2F117E9B-31C4-4D92-A84E-D62820AE693E}" presName="node" presStyleLbl="venn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3EBD6-5062-4DB2-9BB6-10D46B2CDC6F}" type="pres">
      <dgm:prSet presAssocID="{4BD8F023-74D2-40B2-B141-2D2B7E868271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F590D4-F58F-4789-AD97-43F95CD42B48}" type="pres">
      <dgm:prSet presAssocID="{862C6944-622B-4DCF-81E7-A94130126278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24F21A-A353-4B66-B3D8-32F159FDC1C2}" type="pres">
      <dgm:prSet presAssocID="{88E3158B-77F9-4538-9E0D-77A23443C44E}" presName="node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2ADE4-314B-48E3-881B-C4FE2DA017DB}" type="pres">
      <dgm:prSet presAssocID="{06B5B257-9699-4DE4-A76B-57BB9AB4D278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911152-9F55-4398-9474-F40F4722371C}" type="presOf" srcId="{862C6944-622B-4DCF-81E7-A94130126278}" destId="{EAF590D4-F58F-4789-AD97-43F95CD42B48}" srcOrd="0" destOrd="0" presId="urn:microsoft.com/office/officeart/2005/8/layout/radial3"/>
    <dgm:cxn modelId="{A67E3098-4B21-4E51-A8E8-BBAAD8379D33}" type="presOf" srcId="{88E3158B-77F9-4538-9E0D-77A23443C44E}" destId="{2424F21A-A353-4B66-B3D8-32F159FDC1C2}" srcOrd="0" destOrd="0" presId="urn:microsoft.com/office/officeart/2005/8/layout/radial3"/>
    <dgm:cxn modelId="{FCEC26FB-58C4-442A-9C6D-9313E66ED450}" type="presOf" srcId="{4BD8F023-74D2-40B2-B141-2D2B7E868271}" destId="{0023EBD6-5062-4DB2-9BB6-10D46B2CDC6F}" srcOrd="0" destOrd="0" presId="urn:microsoft.com/office/officeart/2005/8/layout/radial3"/>
    <dgm:cxn modelId="{A337B6A8-97DD-4202-B1D9-88BA40C09924}" srcId="{2FAB0CC2-E56C-4EBB-B868-79458970F61E}" destId="{3A744563-466D-4E18-8491-E65E432CCFDD}" srcOrd="0" destOrd="0" parTransId="{58E93493-7F3F-4774-8D0F-8BE76DB347C7}" sibTransId="{A2777C52-01F9-4D62-9AA0-92B59AA43E3D}"/>
    <dgm:cxn modelId="{0D7A0AA4-E301-4874-8055-DBE90F966895}" srcId="{3A744563-466D-4E18-8491-E65E432CCFDD}" destId="{2F117E9B-31C4-4D92-A84E-D62820AE693E}" srcOrd="2" destOrd="0" parTransId="{2C8B79F0-264B-45C4-ADCE-30A30AEFF947}" sibTransId="{9A8686DF-D36B-4309-AD3F-A88DEE34C0E6}"/>
    <dgm:cxn modelId="{940E6331-1249-4818-AE4C-4EF668B4BC57}" srcId="{3A744563-466D-4E18-8491-E65E432CCFDD}" destId="{4BD8F023-74D2-40B2-B141-2D2B7E868271}" srcOrd="3" destOrd="0" parTransId="{423D97B3-9E82-4519-A9E1-8A6C57E063F8}" sibTransId="{44735617-9DB9-4C2E-B54E-CE7359A6338B}"/>
    <dgm:cxn modelId="{89A8C719-8B0A-4D66-974C-D7A56071BE0F}" type="presOf" srcId="{2F117E9B-31C4-4D92-A84E-D62820AE693E}" destId="{F2E7EF3B-583E-49D9-824A-61D7E72F8B4A}" srcOrd="0" destOrd="0" presId="urn:microsoft.com/office/officeart/2005/8/layout/radial3"/>
    <dgm:cxn modelId="{54B440BC-EA45-4C41-B334-0C8DEBA9DB38}" type="presOf" srcId="{A9508916-C99A-425E-B474-91DB01613A1C}" destId="{F1BFA7F9-4127-4192-80B7-3ED73F387444}" srcOrd="0" destOrd="0" presId="urn:microsoft.com/office/officeart/2005/8/layout/radial3"/>
    <dgm:cxn modelId="{D70DDE46-03AF-49F1-B60A-6B98401B1587}" type="presOf" srcId="{3A744563-466D-4E18-8491-E65E432CCFDD}" destId="{AFF3CE96-A43F-404B-B387-6BB588E77A93}" srcOrd="0" destOrd="0" presId="urn:microsoft.com/office/officeart/2005/8/layout/radial3"/>
    <dgm:cxn modelId="{6B8D5666-0F98-431E-B0C3-4B42D1B6C4AE}" srcId="{3A744563-466D-4E18-8491-E65E432CCFDD}" destId="{A9508916-C99A-425E-B474-91DB01613A1C}" srcOrd="0" destOrd="0" parTransId="{22B12143-BBC3-4ADD-B69D-A4AFEC5C5599}" sibTransId="{AD1C6970-080D-4D86-AAB6-6AE4A778B6A4}"/>
    <dgm:cxn modelId="{8D1DEB06-785F-4DE4-ADAA-F6088880DA48}" srcId="{3A744563-466D-4E18-8491-E65E432CCFDD}" destId="{06B5B257-9699-4DE4-A76B-57BB9AB4D278}" srcOrd="6" destOrd="0" parTransId="{14394A7D-9252-41AB-BABE-BB51C17A8E7B}" sibTransId="{0A23C56D-623C-40E1-B81A-BB8634FFA4AA}"/>
    <dgm:cxn modelId="{C8A5B481-0A44-4E8E-AE81-227A9FC48364}" type="presOf" srcId="{3E9BA025-4A3F-4E31-ABB1-0756DAC5CC97}" destId="{90E8DDAB-5EED-469C-85DF-D862945893E8}" srcOrd="0" destOrd="0" presId="urn:microsoft.com/office/officeart/2005/8/layout/radial3"/>
    <dgm:cxn modelId="{A89C258B-AF09-4077-89BC-79DBD8BE90FA}" type="presOf" srcId="{06B5B257-9699-4DE4-A76B-57BB9AB4D278}" destId="{3612ADE4-314B-48E3-881B-C4FE2DA017DB}" srcOrd="0" destOrd="0" presId="urn:microsoft.com/office/officeart/2005/8/layout/radial3"/>
    <dgm:cxn modelId="{D1FF3EFB-4446-4E3D-A8C7-ADA7012A21E7}" srcId="{3A744563-466D-4E18-8491-E65E432CCFDD}" destId="{862C6944-622B-4DCF-81E7-A94130126278}" srcOrd="4" destOrd="0" parTransId="{91B250D8-29C3-4ED9-BD70-C479E87D0091}" sibTransId="{4384E7C6-75B1-40BE-B506-03AA11179130}"/>
    <dgm:cxn modelId="{B6F650C4-21BD-44E2-BB2A-5083F09C506B}" srcId="{3A744563-466D-4E18-8491-E65E432CCFDD}" destId="{88E3158B-77F9-4538-9E0D-77A23443C44E}" srcOrd="5" destOrd="0" parTransId="{6B16180E-02CE-4E62-9CB2-79F8C227531D}" sibTransId="{A7790964-4D35-4A2F-B140-5446C68EE66D}"/>
    <dgm:cxn modelId="{12E819A4-F25C-41AF-92B9-0A0D0B0BE404}" srcId="{3A744563-466D-4E18-8491-E65E432CCFDD}" destId="{3E9BA025-4A3F-4E31-ABB1-0756DAC5CC97}" srcOrd="1" destOrd="0" parTransId="{A718BD95-FDCC-495C-A4A1-AB03D781127F}" sibTransId="{71EE48F7-1F78-4A59-8BFB-C9EB2AF9A847}"/>
    <dgm:cxn modelId="{7CB8898D-8D75-49A4-A955-7BEC6F57BE06}" type="presOf" srcId="{2FAB0CC2-E56C-4EBB-B868-79458970F61E}" destId="{8A2E40FA-0DF2-4D89-AC37-501E65E5C0DD}" srcOrd="0" destOrd="0" presId="urn:microsoft.com/office/officeart/2005/8/layout/radial3"/>
    <dgm:cxn modelId="{D1711488-F012-4B70-BE70-E354A6387707}" type="presParOf" srcId="{8A2E40FA-0DF2-4D89-AC37-501E65E5C0DD}" destId="{E7FFE0E9-08FF-47FC-BD30-491C9D5CAD69}" srcOrd="0" destOrd="0" presId="urn:microsoft.com/office/officeart/2005/8/layout/radial3"/>
    <dgm:cxn modelId="{1939C948-2A97-47E7-89DF-22F8A2C6567D}" type="presParOf" srcId="{E7FFE0E9-08FF-47FC-BD30-491C9D5CAD69}" destId="{AFF3CE96-A43F-404B-B387-6BB588E77A93}" srcOrd="0" destOrd="0" presId="urn:microsoft.com/office/officeart/2005/8/layout/radial3"/>
    <dgm:cxn modelId="{312D4C93-914A-47DB-A018-3DE2919684AA}" type="presParOf" srcId="{E7FFE0E9-08FF-47FC-BD30-491C9D5CAD69}" destId="{F1BFA7F9-4127-4192-80B7-3ED73F387444}" srcOrd="1" destOrd="0" presId="urn:microsoft.com/office/officeart/2005/8/layout/radial3"/>
    <dgm:cxn modelId="{D3D07870-525D-497E-8061-AF0D214787A0}" type="presParOf" srcId="{E7FFE0E9-08FF-47FC-BD30-491C9D5CAD69}" destId="{90E8DDAB-5EED-469C-85DF-D862945893E8}" srcOrd="2" destOrd="0" presId="urn:microsoft.com/office/officeart/2005/8/layout/radial3"/>
    <dgm:cxn modelId="{6AD0840E-84B6-4B93-9927-E2EC36D66988}" type="presParOf" srcId="{E7FFE0E9-08FF-47FC-BD30-491C9D5CAD69}" destId="{F2E7EF3B-583E-49D9-824A-61D7E72F8B4A}" srcOrd="3" destOrd="0" presId="urn:microsoft.com/office/officeart/2005/8/layout/radial3"/>
    <dgm:cxn modelId="{750429E9-8BE7-4C32-ADEF-6C2CF24EA2C6}" type="presParOf" srcId="{E7FFE0E9-08FF-47FC-BD30-491C9D5CAD69}" destId="{0023EBD6-5062-4DB2-9BB6-10D46B2CDC6F}" srcOrd="4" destOrd="0" presId="urn:microsoft.com/office/officeart/2005/8/layout/radial3"/>
    <dgm:cxn modelId="{8756CF7A-3F07-46CE-869F-A19E80B6148C}" type="presParOf" srcId="{E7FFE0E9-08FF-47FC-BD30-491C9D5CAD69}" destId="{EAF590D4-F58F-4789-AD97-43F95CD42B48}" srcOrd="5" destOrd="0" presId="urn:microsoft.com/office/officeart/2005/8/layout/radial3"/>
    <dgm:cxn modelId="{149F0CED-16B3-4117-927F-6D76F9872F3C}" type="presParOf" srcId="{E7FFE0E9-08FF-47FC-BD30-491C9D5CAD69}" destId="{2424F21A-A353-4B66-B3D8-32F159FDC1C2}" srcOrd="6" destOrd="0" presId="urn:microsoft.com/office/officeart/2005/8/layout/radial3"/>
    <dgm:cxn modelId="{FF54BC06-283B-4EDC-B38C-EB25E6A1BB35}" type="presParOf" srcId="{E7FFE0E9-08FF-47FC-BD30-491C9D5CAD69}" destId="{3612ADE4-314B-48E3-881B-C4FE2DA017DB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094D84-600F-4BEC-AEE6-CC5139B6B3A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1987B32B-CCA1-4A7A-AC7E-65E000B918CC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Медицина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3A521AB6-3EB7-417B-8C93-B4378BB6F126}" type="parTrans" cxnId="{0010C869-C7B3-47D0-9744-08CDBC139CF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57C367F5-9CD7-4E3E-BC63-733D370F1628}" type="sibTrans" cxnId="{0010C869-C7B3-47D0-9744-08CDBC139CF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6F84FFC8-1C61-4B74-ADDE-04592957CD80}">
      <dgm:prSet phldrT="[Текст]"/>
      <dgm:spPr/>
      <dgm:t>
        <a:bodyPr/>
        <a:lstStyle/>
        <a:p>
          <a:endParaRPr lang="ru-RU" dirty="0" smtClean="0">
            <a:latin typeface="Arial" pitchFamily="34" charset="0"/>
            <a:cs typeface="Arial" pitchFamily="34" charset="0"/>
          </a:endParaRPr>
        </a:p>
        <a:p>
          <a:r>
            <a:rPr lang="ru-RU" dirty="0" smtClean="0">
              <a:latin typeface="Arial" pitchFamily="34" charset="0"/>
              <a:cs typeface="Arial" pitchFamily="34" charset="0"/>
            </a:rPr>
            <a:t>Общественное здоровье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C9E6F5C8-F970-4FF7-8487-802983FF3CCA}" type="parTrans" cxnId="{4AC58AF6-9E0E-435E-B56D-657756E05F27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C6732114-9DC9-4368-9F47-4F4FAF86F83B}" type="sibTrans" cxnId="{4AC58AF6-9E0E-435E-B56D-657756E05F27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02C80E8D-3BED-4880-8178-E3F3547D27AC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Фармация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5266815B-766A-4145-826E-F26D914AB974}" type="parTrans" cxnId="{A9BA27DB-5096-45D8-AE29-E97F691BB1CF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F38B86CA-6766-4369-9A4F-1AC906FEDD19}" type="sibTrans" cxnId="{A9BA27DB-5096-45D8-AE29-E97F691BB1CF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A835E3BC-742A-484D-BCCF-A5D4FE4AE1F5}" type="pres">
      <dgm:prSet presAssocID="{23094D84-600F-4BEC-AEE6-CC5139B6B3A2}" presName="compositeShape" presStyleCnt="0">
        <dgm:presLayoutVars>
          <dgm:chMax val="7"/>
          <dgm:dir/>
          <dgm:resizeHandles val="exact"/>
        </dgm:presLayoutVars>
      </dgm:prSet>
      <dgm:spPr/>
    </dgm:pt>
    <dgm:pt modelId="{07E1BF1A-8822-4766-BFB6-55E24B62AD21}" type="pres">
      <dgm:prSet presAssocID="{1987B32B-CCA1-4A7A-AC7E-65E000B918CC}" presName="circ1" presStyleLbl="vennNode1" presStyleIdx="0" presStyleCnt="3"/>
      <dgm:spPr/>
      <dgm:t>
        <a:bodyPr/>
        <a:lstStyle/>
        <a:p>
          <a:endParaRPr lang="ru-RU"/>
        </a:p>
      </dgm:t>
    </dgm:pt>
    <dgm:pt modelId="{562F1ACD-BAF7-4FA8-A953-582F3C71BFC7}" type="pres">
      <dgm:prSet presAssocID="{1987B32B-CCA1-4A7A-AC7E-65E000B918C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28C28-BD87-42AB-88C1-58EEDA2987EC}" type="pres">
      <dgm:prSet presAssocID="{6F84FFC8-1C61-4B74-ADDE-04592957CD80}" presName="circ2" presStyleLbl="vennNode1" presStyleIdx="1" presStyleCnt="3"/>
      <dgm:spPr/>
      <dgm:t>
        <a:bodyPr/>
        <a:lstStyle/>
        <a:p>
          <a:endParaRPr lang="ru-RU"/>
        </a:p>
      </dgm:t>
    </dgm:pt>
    <dgm:pt modelId="{A24D99D6-F5B6-4006-ADC8-14A7B23A85EF}" type="pres">
      <dgm:prSet presAssocID="{6F84FFC8-1C61-4B74-ADDE-04592957CD8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695F3-919F-4E8F-A841-F3BBF9D6C830}" type="pres">
      <dgm:prSet presAssocID="{02C80E8D-3BED-4880-8178-E3F3547D27AC}" presName="circ3" presStyleLbl="vennNode1" presStyleIdx="2" presStyleCnt="3"/>
      <dgm:spPr/>
      <dgm:t>
        <a:bodyPr/>
        <a:lstStyle/>
        <a:p>
          <a:endParaRPr lang="ru-RU"/>
        </a:p>
      </dgm:t>
    </dgm:pt>
    <dgm:pt modelId="{3BC85ED6-C8B3-4B7A-98B3-36D3F18B0BFD}" type="pres">
      <dgm:prSet presAssocID="{02C80E8D-3BED-4880-8178-E3F3547D27A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BA27DB-5096-45D8-AE29-E97F691BB1CF}" srcId="{23094D84-600F-4BEC-AEE6-CC5139B6B3A2}" destId="{02C80E8D-3BED-4880-8178-E3F3547D27AC}" srcOrd="2" destOrd="0" parTransId="{5266815B-766A-4145-826E-F26D914AB974}" sibTransId="{F38B86CA-6766-4369-9A4F-1AC906FEDD19}"/>
    <dgm:cxn modelId="{925C949E-E5FE-4A8F-B8C5-0B0AEE846191}" type="presOf" srcId="{02C80E8D-3BED-4880-8178-E3F3547D27AC}" destId="{3BC85ED6-C8B3-4B7A-98B3-36D3F18B0BFD}" srcOrd="1" destOrd="0" presId="urn:microsoft.com/office/officeart/2005/8/layout/venn1"/>
    <dgm:cxn modelId="{BCA0B0F4-BD40-4ED3-AC3A-FD21037B39F2}" type="presOf" srcId="{1987B32B-CCA1-4A7A-AC7E-65E000B918CC}" destId="{07E1BF1A-8822-4766-BFB6-55E24B62AD21}" srcOrd="0" destOrd="0" presId="urn:microsoft.com/office/officeart/2005/8/layout/venn1"/>
    <dgm:cxn modelId="{AE3EE7DE-1804-4563-92F5-618CDCDCD2CC}" type="presOf" srcId="{02C80E8D-3BED-4880-8178-E3F3547D27AC}" destId="{B47695F3-919F-4E8F-A841-F3BBF9D6C830}" srcOrd="0" destOrd="0" presId="urn:microsoft.com/office/officeart/2005/8/layout/venn1"/>
    <dgm:cxn modelId="{4AC58AF6-9E0E-435E-B56D-657756E05F27}" srcId="{23094D84-600F-4BEC-AEE6-CC5139B6B3A2}" destId="{6F84FFC8-1C61-4B74-ADDE-04592957CD80}" srcOrd="1" destOrd="0" parTransId="{C9E6F5C8-F970-4FF7-8487-802983FF3CCA}" sibTransId="{C6732114-9DC9-4368-9F47-4F4FAF86F83B}"/>
    <dgm:cxn modelId="{0010C869-C7B3-47D0-9744-08CDBC139CF1}" srcId="{23094D84-600F-4BEC-AEE6-CC5139B6B3A2}" destId="{1987B32B-CCA1-4A7A-AC7E-65E000B918CC}" srcOrd="0" destOrd="0" parTransId="{3A521AB6-3EB7-417B-8C93-B4378BB6F126}" sibTransId="{57C367F5-9CD7-4E3E-BC63-733D370F1628}"/>
    <dgm:cxn modelId="{74C1CE40-D745-404E-90C5-8AF2D96A7841}" type="presOf" srcId="{6F84FFC8-1C61-4B74-ADDE-04592957CD80}" destId="{A24D99D6-F5B6-4006-ADC8-14A7B23A85EF}" srcOrd="1" destOrd="0" presId="urn:microsoft.com/office/officeart/2005/8/layout/venn1"/>
    <dgm:cxn modelId="{DCC3122D-D130-4F1A-B823-1F53EF500AFC}" type="presOf" srcId="{23094D84-600F-4BEC-AEE6-CC5139B6B3A2}" destId="{A835E3BC-742A-484D-BCCF-A5D4FE4AE1F5}" srcOrd="0" destOrd="0" presId="urn:microsoft.com/office/officeart/2005/8/layout/venn1"/>
    <dgm:cxn modelId="{8DBB6A84-CAE3-44C6-AC6A-BE94B399C184}" type="presOf" srcId="{1987B32B-CCA1-4A7A-AC7E-65E000B918CC}" destId="{562F1ACD-BAF7-4FA8-A953-582F3C71BFC7}" srcOrd="1" destOrd="0" presId="urn:microsoft.com/office/officeart/2005/8/layout/venn1"/>
    <dgm:cxn modelId="{DA6C799F-0CEF-426D-9198-6A939F99D2D2}" type="presOf" srcId="{6F84FFC8-1C61-4B74-ADDE-04592957CD80}" destId="{9F028C28-BD87-42AB-88C1-58EEDA2987EC}" srcOrd="0" destOrd="0" presId="urn:microsoft.com/office/officeart/2005/8/layout/venn1"/>
    <dgm:cxn modelId="{F4B5983A-5FA4-4141-966A-63E4D33576B1}" type="presParOf" srcId="{A835E3BC-742A-484D-BCCF-A5D4FE4AE1F5}" destId="{07E1BF1A-8822-4766-BFB6-55E24B62AD21}" srcOrd="0" destOrd="0" presId="urn:microsoft.com/office/officeart/2005/8/layout/venn1"/>
    <dgm:cxn modelId="{598E5231-B1D4-434A-BE53-D2FC10846660}" type="presParOf" srcId="{A835E3BC-742A-484D-BCCF-A5D4FE4AE1F5}" destId="{562F1ACD-BAF7-4FA8-A953-582F3C71BFC7}" srcOrd="1" destOrd="0" presId="urn:microsoft.com/office/officeart/2005/8/layout/venn1"/>
    <dgm:cxn modelId="{E1AA3EE5-2FF8-47CE-82DD-57F70645E998}" type="presParOf" srcId="{A835E3BC-742A-484D-BCCF-A5D4FE4AE1F5}" destId="{9F028C28-BD87-42AB-88C1-58EEDA2987EC}" srcOrd="2" destOrd="0" presId="urn:microsoft.com/office/officeart/2005/8/layout/venn1"/>
    <dgm:cxn modelId="{169D1CD7-295B-485A-9235-8165BB968ADC}" type="presParOf" srcId="{A835E3BC-742A-484D-BCCF-A5D4FE4AE1F5}" destId="{A24D99D6-F5B6-4006-ADC8-14A7B23A85EF}" srcOrd="3" destOrd="0" presId="urn:microsoft.com/office/officeart/2005/8/layout/venn1"/>
    <dgm:cxn modelId="{00E327DF-B179-44C5-B466-29BC6ECF7A2E}" type="presParOf" srcId="{A835E3BC-742A-484D-BCCF-A5D4FE4AE1F5}" destId="{B47695F3-919F-4E8F-A841-F3BBF9D6C830}" srcOrd="4" destOrd="0" presId="urn:microsoft.com/office/officeart/2005/8/layout/venn1"/>
    <dgm:cxn modelId="{D180906B-E72C-4D02-ADE8-7232ADDAC852}" type="presParOf" srcId="{A835E3BC-742A-484D-BCCF-A5D4FE4AE1F5}" destId="{3BC85ED6-C8B3-4B7A-98B3-36D3F18B0BF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3CE96-A43F-404B-B387-6BB588E77A93}">
      <dsp:nvSpPr>
        <dsp:cNvPr id="0" name=""/>
        <dsp:cNvSpPr/>
      </dsp:nvSpPr>
      <dsp:spPr>
        <a:xfrm>
          <a:off x="3642855" y="1618385"/>
          <a:ext cx="3871019" cy="387101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/>
            </a:rPr>
            <a:t>Q. Здравоохранение и социальные услуги</a:t>
          </a:r>
          <a:endParaRPr lang="ru-RU" sz="2000" b="1" kern="1200" dirty="0"/>
        </a:p>
      </dsp:txBody>
      <dsp:txXfrm>
        <a:off x="4209753" y="2185283"/>
        <a:ext cx="2737223" cy="2737223"/>
      </dsp:txXfrm>
    </dsp:sp>
    <dsp:sp modelId="{F1BFA7F9-4127-4192-80B7-3ED73F387444}">
      <dsp:nvSpPr>
        <dsp:cNvPr id="0" name=""/>
        <dsp:cNvSpPr/>
      </dsp:nvSpPr>
      <dsp:spPr>
        <a:xfrm>
          <a:off x="4610610" y="63794"/>
          <a:ext cx="1935509" cy="19355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/>
            </a:rPr>
            <a:t>С. Обрабатывающая промышленность</a:t>
          </a:r>
          <a:endParaRPr lang="ru-RU" sz="1400" kern="1200" dirty="0"/>
        </a:p>
      </dsp:txBody>
      <dsp:txXfrm>
        <a:off x="4894059" y="347243"/>
        <a:ext cx="1368611" cy="1368611"/>
      </dsp:txXfrm>
    </dsp:sp>
    <dsp:sp modelId="{90E8DDAB-5EED-469C-85DF-D862945893E8}">
      <dsp:nvSpPr>
        <dsp:cNvPr id="0" name=""/>
        <dsp:cNvSpPr/>
      </dsp:nvSpPr>
      <dsp:spPr>
        <a:xfrm>
          <a:off x="6582660" y="1013483"/>
          <a:ext cx="1935509" cy="19355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</a:rPr>
            <a:t>G. Оптовая и розничная торговля; ремонт автомобилей и мотоциклов</a:t>
          </a:r>
          <a:endParaRPr lang="ru-RU" sz="1400" kern="1200" dirty="0"/>
        </a:p>
      </dsp:txBody>
      <dsp:txXfrm>
        <a:off x="6866109" y="1296932"/>
        <a:ext cx="1368611" cy="1368611"/>
      </dsp:txXfrm>
    </dsp:sp>
    <dsp:sp modelId="{F2E7EF3B-583E-49D9-824A-61D7E72F8B4A}">
      <dsp:nvSpPr>
        <dsp:cNvPr id="0" name=""/>
        <dsp:cNvSpPr/>
      </dsp:nvSpPr>
      <dsp:spPr>
        <a:xfrm>
          <a:off x="7069716" y="3147415"/>
          <a:ext cx="1935509" cy="19355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Секция J. Информация и связь</a:t>
          </a:r>
          <a:endParaRPr lang="ru-RU" sz="1400" kern="1200" dirty="0"/>
        </a:p>
      </dsp:txBody>
      <dsp:txXfrm>
        <a:off x="7353165" y="3430864"/>
        <a:ext cx="1368611" cy="1368611"/>
      </dsp:txXfrm>
    </dsp:sp>
    <dsp:sp modelId="{0023EBD6-5062-4DB2-9BB6-10D46B2CDC6F}">
      <dsp:nvSpPr>
        <dsp:cNvPr id="0" name=""/>
        <dsp:cNvSpPr/>
      </dsp:nvSpPr>
      <dsp:spPr>
        <a:xfrm>
          <a:off x="5705015" y="4858696"/>
          <a:ext cx="1935509" cy="19355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K. Финансовая и страховая деятельность</a:t>
          </a:r>
          <a:endParaRPr lang="ru-RU" sz="1400" kern="1200" dirty="0"/>
        </a:p>
      </dsp:txBody>
      <dsp:txXfrm>
        <a:off x="5988464" y="5142145"/>
        <a:ext cx="1368611" cy="1368611"/>
      </dsp:txXfrm>
    </dsp:sp>
    <dsp:sp modelId="{EAF590D4-F58F-4789-AD97-43F95CD42B48}">
      <dsp:nvSpPr>
        <dsp:cNvPr id="0" name=""/>
        <dsp:cNvSpPr/>
      </dsp:nvSpPr>
      <dsp:spPr>
        <a:xfrm>
          <a:off x="3516205" y="4858696"/>
          <a:ext cx="1935509" cy="19355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+mn-lt"/>
            </a:rPr>
            <a:t>M Профессиональная, научная и техническая деятельность</a:t>
          </a:r>
          <a:endParaRPr lang="ru-RU" sz="1400" kern="1200" dirty="0"/>
        </a:p>
      </dsp:txBody>
      <dsp:txXfrm>
        <a:off x="3799654" y="5142145"/>
        <a:ext cx="1368611" cy="1368611"/>
      </dsp:txXfrm>
    </dsp:sp>
    <dsp:sp modelId="{2424F21A-A353-4B66-B3D8-32F159FDC1C2}">
      <dsp:nvSpPr>
        <dsp:cNvPr id="0" name=""/>
        <dsp:cNvSpPr/>
      </dsp:nvSpPr>
      <dsp:spPr>
        <a:xfrm>
          <a:off x="2151504" y="3147415"/>
          <a:ext cx="1935509" cy="19355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effectLst/>
            </a:rPr>
            <a:t>P</a:t>
          </a:r>
          <a:r>
            <a:rPr lang="ru-RU" sz="1400" kern="1200" dirty="0" smtClean="0">
              <a:effectLst/>
            </a:rPr>
            <a:t>. </a:t>
          </a:r>
          <a:r>
            <a:rPr lang="kk-KZ" sz="1400" kern="1200" dirty="0" smtClean="0">
              <a:effectLst/>
            </a:rPr>
            <a:t>Образование</a:t>
          </a:r>
          <a:endParaRPr lang="ru-RU" sz="1400" kern="1200" dirty="0" smtClean="0">
            <a:effectLst/>
            <a:latin typeface="Calibri"/>
            <a:ea typeface="Calibri"/>
            <a:cs typeface="Times New Roman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2434953" y="3430864"/>
        <a:ext cx="1368611" cy="1368611"/>
      </dsp:txXfrm>
    </dsp:sp>
    <dsp:sp modelId="{3612ADE4-314B-48E3-881B-C4FE2DA017DB}">
      <dsp:nvSpPr>
        <dsp:cNvPr id="0" name=""/>
        <dsp:cNvSpPr/>
      </dsp:nvSpPr>
      <dsp:spPr>
        <a:xfrm>
          <a:off x="2638560" y="1013483"/>
          <a:ext cx="1935509" cy="19355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S. Предоставление прочих видов услуг</a:t>
          </a:r>
          <a:endParaRPr lang="ru-RU" sz="1400" kern="1200" dirty="0"/>
        </a:p>
      </dsp:txBody>
      <dsp:txXfrm>
        <a:off x="2922009" y="1296932"/>
        <a:ext cx="1368611" cy="13686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1BF1A-8822-4766-BFB6-55E24B62AD21}">
      <dsp:nvSpPr>
        <dsp:cNvPr id="0" name=""/>
        <dsp:cNvSpPr/>
      </dsp:nvSpPr>
      <dsp:spPr>
        <a:xfrm>
          <a:off x="3738804" y="79071"/>
          <a:ext cx="3795441" cy="37954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Arial" pitchFamily="34" charset="0"/>
              <a:cs typeface="Arial" pitchFamily="34" charset="0"/>
            </a:rPr>
            <a:t>Медицина</a:t>
          </a:r>
          <a:endParaRPr lang="ru-RU" sz="2500" kern="1200" dirty="0">
            <a:latin typeface="Arial" pitchFamily="34" charset="0"/>
            <a:cs typeface="Arial" pitchFamily="34" charset="0"/>
          </a:endParaRPr>
        </a:p>
      </dsp:txBody>
      <dsp:txXfrm>
        <a:off x="4244863" y="743273"/>
        <a:ext cx="2783323" cy="1707948"/>
      </dsp:txXfrm>
    </dsp:sp>
    <dsp:sp modelId="{9F028C28-BD87-42AB-88C1-58EEDA2987EC}">
      <dsp:nvSpPr>
        <dsp:cNvPr id="0" name=""/>
        <dsp:cNvSpPr/>
      </dsp:nvSpPr>
      <dsp:spPr>
        <a:xfrm>
          <a:off x="5108326" y="2451222"/>
          <a:ext cx="3795441" cy="37954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>
            <a:latin typeface="Arial" pitchFamily="34" charset="0"/>
            <a:cs typeface="Arial" pitchFamily="34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Arial" pitchFamily="34" charset="0"/>
              <a:cs typeface="Arial" pitchFamily="34" charset="0"/>
            </a:rPr>
            <a:t>Общественное здоровье</a:t>
          </a:r>
          <a:endParaRPr lang="ru-RU" sz="2500" kern="1200" dirty="0">
            <a:latin typeface="Arial" pitchFamily="34" charset="0"/>
            <a:cs typeface="Arial" pitchFamily="34" charset="0"/>
          </a:endParaRPr>
        </a:p>
      </dsp:txBody>
      <dsp:txXfrm>
        <a:off x="6269098" y="3431711"/>
        <a:ext cx="2277264" cy="2087492"/>
      </dsp:txXfrm>
    </dsp:sp>
    <dsp:sp modelId="{B47695F3-919F-4E8F-A841-F3BBF9D6C830}">
      <dsp:nvSpPr>
        <dsp:cNvPr id="0" name=""/>
        <dsp:cNvSpPr/>
      </dsp:nvSpPr>
      <dsp:spPr>
        <a:xfrm>
          <a:off x="2369282" y="2451222"/>
          <a:ext cx="3795441" cy="37954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Arial" pitchFamily="34" charset="0"/>
              <a:cs typeface="Arial" pitchFamily="34" charset="0"/>
            </a:rPr>
            <a:t>Фармация</a:t>
          </a:r>
          <a:endParaRPr lang="ru-RU" sz="2500" kern="1200" dirty="0">
            <a:latin typeface="Arial" pitchFamily="34" charset="0"/>
            <a:cs typeface="Arial" pitchFamily="34" charset="0"/>
          </a:endParaRPr>
        </a:p>
      </dsp:txBody>
      <dsp:txXfrm>
        <a:off x="2726686" y="3431711"/>
        <a:ext cx="2277264" cy="20874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30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97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582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563" y="273352"/>
            <a:ext cx="10972120" cy="1144682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563" y="1604514"/>
            <a:ext cx="10972120" cy="3977158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822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C283-88CC-48B7-863C-0E476887314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54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4737-6F05-4294-8B41-FE17A53E4C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80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77F8-FF1E-4A30-9FF8-DE9B60590F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12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A099-55C8-4703-992D-DEB717CC0A4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25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4EA7-4287-4636-B228-E36D516FBF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4743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B762-1D22-4DDD-B358-C478FC034A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940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8FF1-FD41-483F-9782-91A584A823A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28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158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9BDE-2721-44E5-A2B4-C1E51EEB00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774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117F-B2B7-42F7-9F8A-54E0C2D62D6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683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ED42-75E4-4546-AFA2-021CCAF579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304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350-7DAD-498B-BB15-0E5DE97E96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0080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563" y="273352"/>
            <a:ext cx="10972120" cy="1144682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563" y="1604514"/>
            <a:ext cx="10972120" cy="3977158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6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1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46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88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187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61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62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25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EF085-AF4F-4D4F-85C0-1E772646709B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9525E-A4FA-49C3-BDE9-B19F20F82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66BDC-6FE0-4866-B33B-4765772C177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2DC3C-6E94-4CA3-936F-19E634A3C23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2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8379" y="178009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+mn-lt"/>
                <a:cs typeface="Arial" pitchFamily="34" charset="0"/>
              </a:rPr>
              <a:t>Отраслевая рамка квалификаций (ОРК) </a:t>
            </a:r>
            <a:r>
              <a:rPr lang="ru-RU" b="1" dirty="0">
                <a:latin typeface="+mn-lt"/>
                <a:cs typeface="Arial" pitchFamily="34" charset="0"/>
              </a:rPr>
              <a:t>в сфере здравоохранения</a:t>
            </a:r>
            <a:endParaRPr lang="ru-RU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88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Раздел 1. Смежные и сквозные управленческие процессы</a:t>
            </a:r>
          </a:p>
        </p:txBody>
      </p:sp>
    </p:spTree>
    <p:extLst>
      <p:ext uri="{BB962C8B-B14F-4D97-AF65-F5344CB8AC3E}">
        <p14:creationId xmlns:p14="http://schemas.microsoft.com/office/powerpoint/2010/main" val="2998296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3672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Раздел 1. Смежные и сквозные управленческие </a:t>
            </a:r>
            <a:r>
              <a:rPr lang="ru-RU" sz="2400" b="1" dirty="0" smtClean="0"/>
              <a:t>процессы (1)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29203"/>
              </p:ext>
            </p:extLst>
          </p:nvPr>
        </p:nvGraphicFramePr>
        <p:xfrm>
          <a:off x="54591" y="474497"/>
          <a:ext cx="12069169" cy="59995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47891"/>
                <a:gridCol w="2566951"/>
                <a:gridCol w="2404827"/>
                <a:gridCol w="244824"/>
                <a:gridCol w="2808496"/>
                <a:gridCol w="896180"/>
              </a:tblGrid>
              <a:tr h="157290">
                <a:tc grid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929" marR="1492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929" marR="14929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929" marR="14929" marT="0" marB="0" anchor="ctr"/>
                </a:tc>
              </a:tr>
              <a:tr h="157290"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(действующая редакция)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отраслевым НПА и предлагаемые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ОРК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vert="vert27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редакця)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739">
                <a:tc rowSpan="8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 Первые руководители учреждений, организаций и предприятий </a:t>
                      </a: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1210-0-002 Генеральный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директор, 1210-0-008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Генеральный директор научно-производственного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объединения, 1210-0-009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Генеральный директор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объединения, 1210-0-010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Генеральный директор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организации, 1210-0-018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(заведующий) филиала</a:t>
                      </a: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1210-0-026 Директор (начальник) учебного (учебно-тренировочного)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центра, 1210-0-028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(начальник, управляющий)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предприятия, 1210-0-029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(управляющий) производственного объединения</a:t>
                      </a: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1210-0-037 Директор комплекса (оздоровительного, спортивного, туристского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),1210-0-040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медико-социальной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организации,</a:t>
                      </a:r>
                      <a:r>
                        <a:rPr lang="ru-RU" sz="11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1210-0-042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научно-исследовательского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института, 1210-0-043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обсерватории, 1210-0-044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объединения,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предприятия, 1210-0-045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поликлиники,</a:t>
                      </a:r>
                      <a:r>
                        <a:rPr lang="ru-RU" sz="11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1210-0-053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училища (колледжа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1210-0-057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центра, 1210-0-058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 аптечной организацией</a:t>
                      </a: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1210-0-059 Исполнительный директор, дирекция</a:t>
                      </a: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1210-0-063 Начальник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центра, 1210-0-064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Председатель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правления, 1210-0-067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Президент (акционерных компаний, обществ и других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1210-0-069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Ректор (проректор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1210-0-077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Советник руководителя учреждений, организаций и предприятий</a:t>
                      </a: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здравоохранения республиканского, областного, районного и городского значения (генеральный директор/директор)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здравоохранения республиканского, областного, районного и городского значения (генеральный директор/директор)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 Первые руководители учреждений, организаций и предприятий </a:t>
                      </a: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1210-0-002 Генеральный директор, 1210-0-008 Генеральный директор научно-производственного объединения, 1210-0-009 Генеральный директор объединения, 1210-0-010 Генеральный директор организации, 1210-0-018 Директор (заведующий) филиала</a:t>
                      </a: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1210-0-026 Директор (начальник) учебного (учебно-тренировочного) центра, 1210-0-028 Директор (начальник, управляющий) предприятия, 1210-0-029 Директор (управляющий) производственного объединения</a:t>
                      </a: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1210-0-037 Директор комплекса (оздоровительного, спортивного, туристского),1210-0-040 Директор медико-социальной организации,</a:t>
                      </a:r>
                      <a:r>
                        <a:rPr lang="ru-RU" sz="11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1210-0-042 Директор научно-исследовательского института, 1210-0-043 Директор обсерватории, 1210-0-044 Директор объединения, предприятия, 1210-0-045 Директор поликлиники,</a:t>
                      </a:r>
                      <a:r>
                        <a:rPr lang="ru-RU" sz="11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1210-0-053 Директор училища (колледжа), 1210-0-057 Директор центра, 1210-0-058 Заведующий аптечной организацией, 1210-0-059 Исполнительный директор, дирекция, 1210-0-063 Начальник центра, 1210-0-064 Председатель правления, 1210-0-067 Президент (акционерных компаний, обществ и других), 1210-0-069 Ректор (проректор), 1210-0-077 Советник руководителя учреждений, организаций и предприятий</a:t>
                      </a: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220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здравоохранения республиканского значения (генеральный директор/директор)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здравоохранения республиканского значения (генеральный директор/директор)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220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республиканского значения (генеральный директор/директор), осуществляющей информатизацию в области здравоохранения;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республиканского значения (генеральный директор/директор), осуществляющей информатизацию в области здравоохранения;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294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руководителя (генерального директора/директора) организации здравоохранения (по медицинской части, по контролю качества медицинских услуг, по стратегическому развитию)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руководителя (генерального директора/директора) организации здравоохранения (по медицинской части, по контролю качества медицинских услуг, по стратегическому развитию)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294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руководителя (генерального директора/директора) организации здравоохранения по экономическому и административно-хозяйственному обеспечению;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руководителя (генерального директора/директора) организации здравоохранения по экономическому и административно-хозяйственному обеспечению;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220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руководителя организации здравоохранения, осуществляющей информатизацию в области здравоохранения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руководителя организации здравоохранения, осуществляющей информатизацию в области здравоохранения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220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республиканского значения (генеральный директор/директор) в сфере обращения лекарственных средств и медицинских изделий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республиканского значения (генеральный директор/директор) в сфере обращения лекарственных средств и медицинских изделий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5150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руководителя организации в сфере обращения лекарственных средств и медицинских изделий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руководителя организации в сфере обращения лекарственных средств и медицинских изделий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18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3672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Раздел 1. Смежные и сквозные управленческие </a:t>
            </a:r>
            <a:r>
              <a:rPr lang="ru-RU" sz="2400" b="1" dirty="0" smtClean="0"/>
              <a:t>процессы (1)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139934"/>
              </p:ext>
            </p:extLst>
          </p:nvPr>
        </p:nvGraphicFramePr>
        <p:xfrm>
          <a:off x="68238" y="474497"/>
          <a:ext cx="12069170" cy="634377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31727"/>
                <a:gridCol w="2783115"/>
                <a:gridCol w="2404827"/>
                <a:gridCol w="244824"/>
                <a:gridCol w="2632863"/>
                <a:gridCol w="1071814"/>
              </a:tblGrid>
              <a:tr h="157290">
                <a:tc gridSpan="3"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929" marR="1492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929" marR="14929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929" marR="14929" marT="0" marB="0" anchor="ctr"/>
                </a:tc>
              </a:tr>
              <a:tr h="157290">
                <a:tc rowSpan="2"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(действующая редакция)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отраслевым НПА и предлагаемые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ОРК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vert="vert27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редакця)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739">
                <a:tc rowSpan="5">
                  <a:txBody>
                    <a:bodyPr/>
                    <a:lstStyle/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1342-1 Руководители (управляющие) специализированных подразделений в сфере здравоохранения </a:t>
                      </a:r>
                    </a:p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(1342-1-001 Главная медицинская сестра (заместитель главного врача по сестринскому делу), 1342-1-002 Главный врач (директор, заведующий, начальник) организации здравоохранения 1342-1-003 Главный врач организации госсанэпидслужбы (главный государственный санитарный врач), 1342-1-004 Главный эксперт медико-социальной экспертной комиссии , 1342-1-005 Директор больницы (дома) сестринского ухода, хосписа, 1342-1-006 Директор по сестринскому делу, 1342-1-007 Заведующий (начальник) лаборатории, 1342-1-008 Заведующий отделением в больнице, 1342-1-009 Заведующий хирургическим отделением (врач-хирург), 1342-1-010 Руководитель неврологического отделения больницы, 1342-1-011 Руководитель по услугам в области здравоохранения, 1342-1-012 Руководитель станции переливания крови) </a:t>
                      </a:r>
                      <a:endParaRPr lang="ru-RU" sz="11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здравоохранения областного значения (города республиканского значения, столицы) (директор / главный врач);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здравоохранения областного значения (города республиканского значения, столицы) (директор / главный врач);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1342-1 Руководители (управляющие) специализированных подразделений в сфере здравоохранения </a:t>
                      </a:r>
                    </a:p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(1342-1-001 Главная медицинская сестра (заместитель главного врача по сестринскому делу), 1342-1-002 Главный врач (директор, заведующий, начальник) организации здравоохранения 1342-1-003 Главный врач организации госсанэпидслужбы (главный государственный санитарный врач), 1342-1-004 Главный эксперт медико-социальной экспертной комиссии , 1342-1-005 Директор больницы (дома) сестринского ухода, хосписа, 1342-1-006 Директор по сестринскому делу, 1342-1-007 Заведующий (начальник) лаборатории, 1342-1-008 Заведующий отделением в больнице, 1342-1-009 Заведующий хирургическим отделением (врач-хирург), 1342-1-010 Руководитель неврологического отделения больницы, 1342-1-011 Руководитель по услугам в области здравоохранения, 1342-1-012 Руководитель станции переливания крови)</a:t>
                      </a:r>
                      <a:endParaRPr lang="ru-RU" sz="11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147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здравоохранения районного и городского значения (директор / главный врач);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организации здравоохранения районного и городского значения (директор / главный врач);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6622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структурного подразделения организации здравоохранения (старший врач, заведующий клиническим (параклиническим) подразделением (отделением), начальник отдела, старшая (-ий) сестра/брат медицинская (-ий) (старший фельдшер, старший акушер), менеджер по сестринскому делу, заведующий лабораторией организации санитарно-эпидемиологической службы, заведующий виварием организации санитарно-эпидемиологической службы)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структурного подразделения организации здравоохранения (старший врач, заведующий клиническим (параклиническим) подразделением (отделением), начальник отдела, старшая (-ий) сестра/брат медицинская (-ий) (старший фельдшер, старший акушер), менеджер по сестринскому делу, заведующий лабораторией организации санитарно-эпидемиологической службы, заведующий виварием организации санитарно-эпидемиологической службы)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147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главная сестра медицинская (заместитель руководителя по сестринскому делу)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главная сестра медицинская (заместитель руководителя по сестринскому делу)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220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структурного подразделения организации в сфере обращения лекарственных средств и медицинских изделий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структурного подразделения организации в сфере обращения лекарственных средств и медицинских изделий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294319">
                <a:tc>
                  <a:txBody>
                    <a:bodyPr/>
                    <a:lstStyle/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1343-0 Руководители (управляющие) специализированных подразделений по уходу за престарелыми </a:t>
                      </a:r>
                    </a:p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(1343-0-004 Директор частной клиники по уходу, 1343-0-006 Руководитель геронтологического отделения)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1343-0 Руководители (управляющие) специализированных подразделений по уходу за престарелыми </a:t>
                      </a:r>
                    </a:p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(1343-0-004 Директор частной клиники по уходу, 1343-0-006 Руководитель геронтологического отделения)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  <a:tr h="220739">
                <a:tc>
                  <a:txBody>
                    <a:bodyPr/>
                    <a:lstStyle/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1439-9 Другие руководители (управляющие) специализированных подразделений по другим сферам услуг, </a:t>
                      </a:r>
                      <a:r>
                        <a:rPr lang="ru-RU" sz="11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(1439-9-005 Заведующий аптекой.)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1439-9 Другие руководители (управляющие) специализированных подразделений по другим сферам услуг, </a:t>
                      </a:r>
                      <a:r>
                        <a:rPr lang="ru-RU" sz="11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(1439-9-005 Заведующий аптекой.)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Высшше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образование и практический опыт работы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929" marR="1492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23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Раздел 2. Отраслевые процессы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630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5090615" y="2852383"/>
            <a:ext cx="2306472" cy="221776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2500" b="1" dirty="0" err="1" smtClean="0">
                <a:solidFill>
                  <a:schemeClr val="tx1"/>
                </a:solidFill>
              </a:rPr>
              <a:t>Межподотраслевые</a:t>
            </a:r>
            <a:r>
              <a:rPr lang="ru-RU" sz="2500" b="1" dirty="0" smtClean="0">
                <a:solidFill>
                  <a:schemeClr val="tx1"/>
                </a:solidFill>
              </a:rPr>
              <a:t> процессы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791" y="1"/>
            <a:ext cx="10515600" cy="6277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latin typeface="Arial" pitchFamily="34" charset="0"/>
                <a:cs typeface="Arial" pitchFamily="34" charset="0"/>
              </a:rPr>
              <a:t>Подотрасли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отрасли «Здравоохранение»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596595"/>
              </p:ext>
            </p:extLst>
          </p:nvPr>
        </p:nvGraphicFramePr>
        <p:xfrm>
          <a:off x="627798" y="532264"/>
          <a:ext cx="11273050" cy="6325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27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3602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Разделение </a:t>
            </a:r>
            <a:r>
              <a:rPr lang="ru-RU" sz="2400" b="1" dirty="0" err="1" smtClean="0"/>
              <a:t>подотраслей</a:t>
            </a:r>
            <a:r>
              <a:rPr lang="ru-RU" sz="2400" b="1" dirty="0" smtClean="0"/>
              <a:t> на профессиональные группы </a:t>
            </a:r>
            <a:r>
              <a:rPr lang="ru-RU" sz="2400" b="1" dirty="0"/>
              <a:t>и </a:t>
            </a:r>
            <a:r>
              <a:rPr lang="ru-RU" sz="2400" b="1" dirty="0" smtClean="0"/>
              <a:t>подгруппы (1)</a:t>
            </a:r>
            <a:endParaRPr lang="ru-RU" sz="24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420783"/>
              </p:ext>
            </p:extLst>
          </p:nvPr>
        </p:nvGraphicFramePr>
        <p:xfrm>
          <a:off x="0" y="535944"/>
          <a:ext cx="12192000" cy="62923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19618"/>
                <a:gridCol w="4476466"/>
                <a:gridCol w="599591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</a:rPr>
                        <a:t>Подотрасль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Профессиональная группа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Профессиональная подгруппа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row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Медицина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Медицинская помощь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Врачи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75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Специалисты, осуществляющие стоматологичекую деятельность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Медицинские сестры</a:t>
                      </a:r>
                      <a:r>
                        <a:rPr lang="kk-KZ" sz="1600">
                          <a:effectLst/>
                        </a:rPr>
                        <a:t> и иные категории СМР и ММР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Лабораторная диагностика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</a:t>
                      </a:r>
                      <a:r>
                        <a:rPr lang="ru-RU" sz="1600" dirty="0" smtClean="0">
                          <a:effectLst/>
                        </a:rPr>
                        <a:t>лабораторной </a:t>
                      </a:r>
                      <a:r>
                        <a:rPr lang="ru-RU" sz="1600" dirty="0">
                          <a:effectLst/>
                        </a:rPr>
                        <a:t>диагностики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Иные специалисты лабораторной службы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70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Патологоанатомическая диагностика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патологоанатомической службы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Заготовки, консервации, переработка, хранения и реализация крови и ее компонентов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службы крови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Традиционная медицина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традиционной медицины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107888"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Общественное здоровье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Контроль и мониторинг заболеваний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Специалисты санитарно-эпидемиологической службы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Укрепление  здоровья и профилактика заболеваний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Специалисты  в сфере охраны общественного здоровья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196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Социальные работники в здравоохранении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Психологи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Организация общественного здоровья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Организаторы здравоохранения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IT </a:t>
                      </a:r>
                      <a:r>
                        <a:rPr lang="kk-KZ" sz="1600">
                          <a:effectLst/>
                        </a:rPr>
                        <a:t>специалисты в области здравоохранения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Специалисты в области медицинского права и биоэтики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361425">
                <a:tc rowSpan="3"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Фармация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Производство и изготовление лекарственных средстви медицинских изделий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Специалисты по п</a:t>
                      </a:r>
                      <a:r>
                        <a:rPr lang="ru-RU" sz="1600" dirty="0" err="1">
                          <a:effectLst/>
                        </a:rPr>
                        <a:t>роизводств</a:t>
                      </a:r>
                      <a:r>
                        <a:rPr lang="kk-KZ" sz="1600" dirty="0">
                          <a:effectLst/>
                        </a:rPr>
                        <a:t>у</a:t>
                      </a:r>
                      <a:r>
                        <a:rPr lang="ru-RU" sz="1600" dirty="0">
                          <a:effectLst/>
                        </a:rPr>
                        <a:t> и </a:t>
                      </a:r>
                      <a:r>
                        <a:rPr lang="ru-RU" sz="1600" dirty="0" err="1">
                          <a:effectLst/>
                        </a:rPr>
                        <a:t>изготовлени</a:t>
                      </a:r>
                      <a:r>
                        <a:rPr lang="kk-KZ" sz="1600" dirty="0">
                          <a:effectLst/>
                        </a:rPr>
                        <a:t>ю</a:t>
                      </a:r>
                      <a:r>
                        <a:rPr lang="ru-RU" sz="1600" dirty="0">
                          <a:effectLst/>
                        </a:rPr>
                        <a:t> лекарственных </a:t>
                      </a:r>
                      <a:r>
                        <a:rPr lang="ru-RU" sz="1600" dirty="0" smtClean="0">
                          <a:effectLst/>
                        </a:rPr>
                        <a:t>средств и </a:t>
                      </a:r>
                      <a:r>
                        <a:rPr lang="ru-RU" sz="1600" dirty="0">
                          <a:effectLst/>
                        </a:rPr>
                        <a:t>медицинских изделий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Оптовая и розничная реализаци</a:t>
                      </a:r>
                      <a:r>
                        <a:rPr lang="kk-KZ" sz="1600">
                          <a:effectLst/>
                        </a:rPr>
                        <a:t>я</a:t>
                      </a:r>
                      <a:r>
                        <a:rPr lang="ru-RU" sz="1600">
                          <a:effectLst/>
                        </a:rPr>
                        <a:t> лекарственных средств и медицинских изделий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</a:rPr>
                        <a:t>Специалисты по о</a:t>
                      </a:r>
                      <a:r>
                        <a:rPr lang="ru-RU" sz="1600">
                          <a:effectLst/>
                        </a:rPr>
                        <a:t>птов</a:t>
                      </a:r>
                      <a:r>
                        <a:rPr lang="kk-KZ" sz="1600">
                          <a:effectLst/>
                        </a:rPr>
                        <a:t>ой </a:t>
                      </a:r>
                      <a:r>
                        <a:rPr lang="ru-RU" sz="1600">
                          <a:effectLst/>
                        </a:rPr>
                        <a:t>и розничн</a:t>
                      </a:r>
                      <a:r>
                        <a:rPr lang="kk-KZ" sz="1600">
                          <a:effectLst/>
                        </a:rPr>
                        <a:t>ой</a:t>
                      </a:r>
                      <a:r>
                        <a:rPr lang="ru-RU" sz="1600">
                          <a:effectLst/>
                        </a:rPr>
                        <a:t> реализаци</a:t>
                      </a:r>
                      <a:r>
                        <a:rPr lang="kk-KZ" sz="1600">
                          <a:effectLst/>
                        </a:rPr>
                        <a:t>и</a:t>
                      </a:r>
                      <a:r>
                        <a:rPr lang="ru-RU" sz="1600">
                          <a:effectLst/>
                        </a:rPr>
                        <a:t> лекарственных средств и медицинских изделий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Деятельность в сфере обращения лекарственных средств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Специалисты в области обращения лекарственных средств и медицинских средств и фармаконанзора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144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3602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/>
              <a:t>Распределение видов экономической деятельности по </a:t>
            </a:r>
            <a:r>
              <a:rPr lang="ru-RU" sz="2000" b="1" dirty="0" err="1"/>
              <a:t>подотраслям</a:t>
            </a:r>
            <a:r>
              <a:rPr lang="ru-RU" sz="2000" b="1" dirty="0"/>
              <a:t>, профессиональным группам и подгруппам в отрасли </a:t>
            </a:r>
            <a:r>
              <a:rPr lang="ru-RU" sz="2000" b="1" dirty="0" smtClean="0"/>
              <a:t>здравоохранения (2)</a:t>
            </a:r>
            <a:endParaRPr lang="ru-RU" sz="20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074869"/>
              </p:ext>
            </p:extLst>
          </p:nvPr>
        </p:nvGraphicFramePr>
        <p:xfrm>
          <a:off x="0" y="576888"/>
          <a:ext cx="12192000" cy="54263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06221"/>
                <a:gridCol w="3882929"/>
                <a:gridCol w="630285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</a:rPr>
                        <a:t>Подотрасль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Профессиональная группа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Профессиональная подгруппа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832">
                <a:tc rowSpan="1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Межподотраслевые</a:t>
                      </a:r>
                      <a:r>
                        <a:rPr lang="ru-RU" sz="1600" b="1" dirty="0">
                          <a:effectLst/>
                        </a:rPr>
                        <a:t> процессы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Образовательная деятельность в области здравоохранения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</a:rPr>
                        <a:t>Педагогические работники в области здравоохранения (преподаватели колледжей и ППС ВУЗов)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Методологи </a:t>
                      </a:r>
                      <a:r>
                        <a:rPr lang="kk-KZ" sz="1600" dirty="0" smtClean="0">
                          <a:effectLst/>
                        </a:rPr>
                        <a:t>образования в области здравоохранения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593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Научная деятельность в области здравоохранения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Научные работники в области здравоохранения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8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Экспертиза в сфере здравоохранения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Эксперты по вопросам оказания медицинской помощи (независимые эксперты)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8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Эксперты в области обращения лекарственных средств, медицинских изделий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8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Эксперты по оценке технологий здравоохранения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Эксперты по оценке </a:t>
                      </a:r>
                      <a:r>
                        <a:rPr lang="ru-RU" sz="1600" dirty="0">
                          <a:effectLst/>
                        </a:rPr>
                        <a:t>профессиональной подготовленности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Эксперты по аккредитации и лицензированию в области здравоохранения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Эксперты в области экспертизы временной нетрудоспособности и профессиональной пригодности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Специалисты в области судебно-медицинской экспертизы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148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Биомедицинская индустрия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Специалисты в области биоинженерии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1275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Специалисты по ремонту и обслуживанию медицинской техники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  <a:tr h="8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Иные специалисты биомедицинского профиля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37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66497"/>
          </a:xfrm>
        </p:spPr>
        <p:txBody>
          <a:bodyPr/>
          <a:lstStyle/>
          <a:p>
            <a:r>
              <a:rPr lang="ru-RU" b="1" dirty="0" err="1"/>
              <a:t>Подотрасль</a:t>
            </a:r>
            <a:r>
              <a:rPr lang="ru-RU" b="1" dirty="0"/>
              <a:t> «Медицина»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524000" y="3138985"/>
            <a:ext cx="9144000" cy="330275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1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Далее на слайдах используются следующие визуальные элементы</a:t>
            </a:r>
          </a:p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- текст предлагается к исключению</a:t>
            </a:r>
          </a:p>
          <a:p>
            <a:pPr algn="l"/>
            <a:r>
              <a:rPr lang="ru-RU" dirty="0" smtClean="0">
                <a:highlight>
                  <a:srgbClr val="00FF00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______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- откорректированная или новая редакция текста (включенная в разрабатываемые проекты по внесению изменений и дополнений в действующие НПА)</a:t>
            </a:r>
          </a:p>
          <a:p>
            <a:pPr algn="l"/>
            <a:r>
              <a:rPr lang="ru-RU" i="1" dirty="0" smtClean="0">
                <a:highlight>
                  <a:srgbClr val="00FFFF"/>
                </a:highlight>
                <a:latin typeface="Times New Roman"/>
                <a:ea typeface="Calibri"/>
              </a:rPr>
              <a:t>______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Редакционные правки, которые в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разрабатываемые проекты по внесению изменений и дополнений в </a:t>
            </a:r>
            <a:r>
              <a:rPr lang="ru-RU">
                <a:latin typeface="Times New Roman" pitchFamily="18" charset="0"/>
                <a:ea typeface="Calibri"/>
                <a:cs typeface="Times New Roman" pitchFamily="18" charset="0"/>
              </a:rPr>
              <a:t>действующие </a:t>
            </a:r>
            <a:r>
              <a:rPr lang="ru-RU" smtClean="0">
                <a:latin typeface="Times New Roman" pitchFamily="18" charset="0"/>
                <a:ea typeface="Calibri"/>
                <a:cs typeface="Times New Roman" pitchFamily="18" charset="0"/>
              </a:rPr>
              <a:t>НПА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не вошли, </a:t>
            </a:r>
            <a:r>
              <a:rPr lang="ru-RU" smtClean="0">
                <a:latin typeface="Times New Roman" pitchFamily="18" charset="0"/>
                <a:ea typeface="Calibri"/>
                <a:cs typeface="Times New Roman" pitchFamily="18" charset="0"/>
              </a:rPr>
              <a:t>но требуют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обсуждения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l"/>
            <a:r>
              <a:rPr lang="ru-RU" b="1" dirty="0" smtClean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???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- вопрос, требующий обсуждения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l"/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672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(1)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23824"/>
              </p:ext>
            </p:extLst>
          </p:nvPr>
        </p:nvGraphicFramePr>
        <p:xfrm>
          <a:off x="76171" y="443238"/>
          <a:ext cx="12068530" cy="61806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98105"/>
                <a:gridCol w="1893509"/>
                <a:gridCol w="833925"/>
                <a:gridCol w="867104"/>
                <a:gridCol w="898634"/>
                <a:gridCol w="882869"/>
                <a:gridCol w="898635"/>
                <a:gridCol w="299545"/>
                <a:gridCol w="1656956"/>
                <a:gridCol w="839248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(2019)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10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2.2.1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Контроль и мониторинг заболеваний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10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2.2.1.1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Специалисты санитарно-эпидемиологической службы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2211-2 Врачи общей практики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2211-2-001 Врач общей практики, 2211-2-002 Врач семейной медицины)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Общая врачебная практика (семейная медицина)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Семейная медицина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участковый /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общей практики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Семейный врач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Семейная медицина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Семейная медицина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7.3-8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2211-2 Врачи общей практики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2211-2-002 Врач семейной медицины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978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общей практики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Общая врачебная практика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(интернатура)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Общая врачебная практика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(интернатура)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7.1-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2211-2-001 Врач общей практики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образование, включая интернатуру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2211-1 Врачи в области терапии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2211-1-001 Врач-диетолог,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2211-1-002 Врач-терапевт,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2211-1-003 Врач-терапевт подростковый,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2211-1-004 Врач-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терапевт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скорой и неотложной медицинской помощи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2211-1-005 Врач-терапевт участковый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Терапия (терапия подростковая, диетология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Внутренние 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болезни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Терапия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Внутренние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болезни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2211-1 Врачи в области терапии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2211-1-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001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Врач-терапевт, 2211-1-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002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скорой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неотложной медицинской помощи)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Скорая и неотложная медицинская помощь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Скорая и неотложная медицинская помощь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Скорая и неотложная медицинская помощь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Скорая и неотложная медицинская помощь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2211-3 Врачи в области кардиологии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2211-3-001 Врач интервенционный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аритмолог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2211-3-002 Врач интервенционный кардиолог,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2211-3-003 Врач-кардиолог (взрослый и детский)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2211-3-004 Врач-кардиолог (взрослый), 2211-3-005 Врач-кардиолог (детский),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2211-3-006 Врач-кардиолог 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(УЗД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профилю основной специальности) (взрослый и детский), 2211-3-007 Врач-кардиолог 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(УЗД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профилю основной специальности) (взрослый), 2211-3-008 Врач-кардиолог 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(УЗД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профилю основной специальности) (детский), 2211-3-009 Врач-кардиолог 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(ФД по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профилю основной специальности) (взрослый и детский), 2211-3-010 Врач-кардиолог 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(ФД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профилю основной специальности) (взрослый), 2211-3-011 Врач-кардиолог 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(ФД по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профилю основной специальности) (детский)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Кардиология 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(УЗД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профилю основной специальности, 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ФД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профилю основной специальности, интервенционная кардиология, интервенционная 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аритмология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(взрослая)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Кардиология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Кардиология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7-8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2211-3 Врачи в области кардиологии </a:t>
                      </a:r>
                      <a:r>
                        <a:rPr lang="ru-RU" sz="1100" b="1" dirty="0" smtClean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ревматологии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2211-3-001 Врач интервенционный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аритмолог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2211-3-002 Врач интервенционный кардиолог, 2211-3-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003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Врач-кардиолог (взрослый), 2211-3-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004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Врач-кардиолог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ревматолог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(детский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), 2211-4-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005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Врач-ревматолог (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взрослый)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36000" marR="18000" marT="3600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Кардиология 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(УЗД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профилю основной специальности, 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ФД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профилю основной специальности, интервенционная кардиология, интервенционная 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аритмология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(детская);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Кардиология </a:t>
                      </a: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ревматология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Кардиология и ревматология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2211-4 Врачи в области ревматологии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2211-4-001 Врач-ревматолог (взрослый и детский),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2211-4-002 Врач-ревматолог (взрослый)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2211-4-003 Врач-ревматолог (детский)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Ревматология (взрослая)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Ревматология (детская);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Ревматология</a:t>
                      </a: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Ревматология,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 том числе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Ревматология</a:t>
                      </a:r>
                    </a:p>
                  </a:txBody>
                  <a:tcPr marL="17780" marR="17780" marT="3600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6648590"/>
            <a:ext cx="12191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* - 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 по данной специальности, имеющих сертификат специалиста по данной специальности и практический опыт работы  до 2019 года включительно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26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(2)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80103"/>
              </p:ext>
            </p:extLst>
          </p:nvPr>
        </p:nvGraphicFramePr>
        <p:xfrm>
          <a:off x="76171" y="361350"/>
          <a:ext cx="12068530" cy="50606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250353"/>
                <a:gridCol w="1545021"/>
                <a:gridCol w="930165"/>
                <a:gridCol w="867104"/>
                <a:gridCol w="898634"/>
                <a:gridCol w="882869"/>
                <a:gridCol w="898635"/>
                <a:gridCol w="299545"/>
                <a:gridCol w="1656956"/>
                <a:gridCol w="839248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(2019)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2211-5 Врачи в области аллергологии и иммунологии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2211-5-001 Врач аллерголог и иммунолог (взрослый и детский), 2211-5-002 Врач аллерголог и иммунолог (взрослый), 2211-5-003 Врач аллерголог и иммунолог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Аллергология и иммунология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(взрослая, детская)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Аллергология и  иммунология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Аллергология и иммунология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Аллергология и иммунология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2211-5 Врачи в области аллергологии и иммунологии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2211-5-001 Врач аллерголог и иммунолог (взрослый и детский), 2211-5-002 Врач аллерголог и иммунолог (взрослый), 2211-5-003 Врач аллерголог и иммунолог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2211-6 Врачи в области гастроэнтерологии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2211-6-001 Врач-гастроэнтеролог (взрослый и детский), 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2211-6-002 Врач-гастроэнтеролог (взрослый), 2211-6-003 Врач-гастроэнтеролог (детский), 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2211-6-004 Врач-гастроэнтеролог (ультразвуковая диагностика по профилю основной специальности) (взрослый и детский), 2211-6-005 Врач-гастроэнтеролог (ультразвуковая диагностика по профилю основной специальности) (взрослый), 2211-6-006 Врач-гастроэнтеролог (ультразвуковая диагностика по профилю основной специальности) (детский), 2211-6-007 Врач-гастроэнтеролог (эндоскопия по профилю основной специальности) (взрослый и детский), 2211-6-008 Врач-гастроэнтеролог (эндоскопия по профилю основной специальности) (взрослый), 2211-6-009 Врач-гастроэнтеролог (эндоскопия по профилю основной специальности) (детский)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Гастроэнтерология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(эндоскопия по профилю основной специальности, ультразвуковая диагностика по профилю основной специальности) (взрослая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Гастроэнтерология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Гастроэнтерология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Гастроэнтерология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2211-6 Врачи в области гастроэнтерологии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2211-6-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001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Врач-гастроэнтеролог (взрослый), 2211-6-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002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Врач-гастроэнтеролог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Гастроэнтерология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(эндоскопия по профилю основной специальности, ультразвуковая диагностика по профилю основной специальности)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(детская)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Гастроэнтерология детская</a:t>
                      </a: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Гастроэнтерология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6648590"/>
            <a:ext cx="12191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* - 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 по данной специальности, имеющих сертификат специалиста по данной специальности и практический опыт работы  до 2019 года включительно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27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16" y="0"/>
            <a:ext cx="10515600" cy="110546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Используемые </a:t>
            </a:r>
            <a:r>
              <a:rPr lang="ru-RU" sz="3200" b="1" dirty="0" smtClean="0"/>
              <a:t>в разработке НПА</a:t>
            </a:r>
            <a:endParaRPr lang="ru-RU" sz="3200" b="1" dirty="0"/>
          </a:p>
        </p:txBody>
      </p:sp>
      <p:sp>
        <p:nvSpPr>
          <p:cNvPr id="4" name="Подзаголовок 4"/>
          <p:cNvSpPr>
            <a:spLocks noGrp="1"/>
          </p:cNvSpPr>
          <p:nvPr>
            <p:ph idx="1"/>
          </p:nvPr>
        </p:nvSpPr>
        <p:spPr>
          <a:xfrm>
            <a:off x="783609" y="1293363"/>
            <a:ext cx="10515600" cy="435133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ru-RU" sz="1800" b="1" dirty="0" smtClean="0"/>
              <a:t>ОКЭД</a:t>
            </a:r>
            <a:r>
              <a:rPr lang="ru-RU" sz="1800" dirty="0" smtClean="0"/>
              <a:t> - Общий классификатор видов экономической деятельности (</a:t>
            </a:r>
            <a:r>
              <a:rPr lang="ru-RU" sz="1800" dirty="0"/>
              <a:t>НК РК </a:t>
            </a:r>
            <a:r>
              <a:rPr lang="ru-RU" sz="1800" dirty="0" smtClean="0"/>
              <a:t>03-2007</a:t>
            </a:r>
            <a:r>
              <a:rPr lang="ru-RU" sz="1800" dirty="0"/>
              <a:t>)</a:t>
            </a:r>
            <a:endParaRPr lang="ru-RU" sz="1800" dirty="0" smtClean="0"/>
          </a:p>
          <a:p>
            <a:pPr>
              <a:spcBef>
                <a:spcPts val="1200"/>
              </a:spcBef>
            </a:pPr>
            <a:r>
              <a:rPr lang="ru-RU" sz="1800" b="1" dirty="0" smtClean="0"/>
              <a:t>НКЗ</a:t>
            </a:r>
            <a:r>
              <a:rPr lang="ru-RU" sz="1800" dirty="0" smtClean="0"/>
              <a:t> – Национальный </a:t>
            </a:r>
            <a:r>
              <a:rPr lang="ru-RU" sz="1800" dirty="0"/>
              <a:t>классификатор занятий (НК РК </a:t>
            </a:r>
            <a:r>
              <a:rPr lang="ru-RU" sz="1800" dirty="0" smtClean="0"/>
              <a:t>01-2017)</a:t>
            </a:r>
          </a:p>
          <a:p>
            <a:pPr algn="l">
              <a:spcBef>
                <a:spcPts val="1200"/>
              </a:spcBef>
            </a:pPr>
            <a:r>
              <a:rPr lang="ru-RU" sz="1800" b="1" dirty="0" smtClean="0"/>
              <a:t>НМФС</a:t>
            </a:r>
            <a:r>
              <a:rPr lang="ru-RU" sz="1800" dirty="0" smtClean="0"/>
              <a:t> </a:t>
            </a:r>
            <a:r>
              <a:rPr lang="ru-RU" sz="1800" dirty="0"/>
              <a:t>- Приказ Министра здравоохранения Республики Казахстан от 24 ноября 2009 года № 774 «Об утверждении Номенклатуры медицинских и фармацевтических специальностей»</a:t>
            </a:r>
          </a:p>
          <a:p>
            <a:pPr algn="l">
              <a:spcBef>
                <a:spcPts val="1200"/>
              </a:spcBef>
            </a:pPr>
            <a:r>
              <a:rPr lang="ru-RU" sz="1800" b="1" dirty="0"/>
              <a:t>НДРЗ </a:t>
            </a:r>
            <a:r>
              <a:rPr lang="ru-RU" sz="1800" dirty="0"/>
              <a:t>- Приказ Министра здравоохранения Республики Казахстан от 24 ноября 2009 года № 775 «Об утверждении Номенклатуры должностей работников здравоохранения»</a:t>
            </a:r>
          </a:p>
          <a:p>
            <a:pPr algn="l">
              <a:spcBef>
                <a:spcPts val="1200"/>
              </a:spcBef>
            </a:pPr>
            <a:r>
              <a:rPr lang="ru-RU" sz="1800" b="1" dirty="0"/>
              <a:t>ПКСПИР </a:t>
            </a:r>
            <a:r>
              <a:rPr lang="ru-RU" sz="1800" dirty="0"/>
              <a:t>- Приказ Министра здравоохранения Республики Казахстан от 30 января 2008 года N 27 «Об утверждении перечней клинических специальностей подготовки в интернатуре и резидентуре».</a:t>
            </a:r>
          </a:p>
          <a:p>
            <a:pPr algn="l">
              <a:spcBef>
                <a:spcPts val="1200"/>
              </a:spcBef>
            </a:pPr>
            <a:r>
              <a:rPr lang="ru-RU" sz="1800" b="1" dirty="0" err="1"/>
              <a:t>ППСТиПО</a:t>
            </a:r>
            <a:r>
              <a:rPr lang="ru-RU" sz="1800" b="1" dirty="0"/>
              <a:t> и ПСО </a:t>
            </a:r>
            <a:r>
              <a:rPr lang="ru-RU" sz="1800" dirty="0"/>
              <a:t>- Приказ Министра образования и науки Республики Казахстан от 22 января 2016 года № 65 «Об утверждении перечня профессий и специальностей по срокам обучения и уровням образования для технического и профессионального, </a:t>
            </a:r>
            <a:r>
              <a:rPr lang="ru-RU" sz="1800" dirty="0" err="1"/>
              <a:t>послесреднего</a:t>
            </a:r>
            <a:r>
              <a:rPr lang="ru-RU" sz="1800" dirty="0"/>
              <a:t> образования в соответствии с классификатором»</a:t>
            </a:r>
          </a:p>
          <a:p>
            <a:pPr algn="l">
              <a:spcBef>
                <a:spcPts val="1200"/>
              </a:spcBef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440845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(3)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496984"/>
              </p:ext>
            </p:extLst>
          </p:nvPr>
        </p:nvGraphicFramePr>
        <p:xfrm>
          <a:off x="76171" y="361350"/>
          <a:ext cx="12068530" cy="602235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250353"/>
                <a:gridCol w="1545021"/>
                <a:gridCol w="930165"/>
                <a:gridCol w="867104"/>
                <a:gridCol w="898634"/>
                <a:gridCol w="882869"/>
                <a:gridCol w="898635"/>
                <a:gridCol w="299545"/>
                <a:gridCol w="1656956"/>
                <a:gridCol w="839248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(2019)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3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2211-7 Врачи в области онкологии и гематологии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2211-7-001 Врач онколог и гематолог (детский), 2211-7-002 Врач-гематолог (взрослый), 2211-7-003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маммолог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2211-7-004 Врач-онколог (взрослый),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2211-7-005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химиотерапевт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(взрослый)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Гематология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(взрослая);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Гематология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Гематология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Гематология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2211-7 Врачи в области онкологии и гематологии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2211-7-001 Врач онколог и гематолог (детский), 2211-7-002 Врач-гематолог (взрослый), 2211-7-003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маммолог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(взрослый), 2211-7-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004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химиотерапевтический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онколог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Онкология и гематология (детская)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Онкология и гематология детская</a:t>
                      </a: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Онкология и гематология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Онкология и гематология детская</a:t>
                      </a: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Онкология (химиотерапия,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маммология) (взрослая);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Химиотерапевтическая онкология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Онкология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Химиотерапевтическая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онкология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2211-8 Врачи в области пульмонологии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2211-8-001 Врач-пульмонолог (взрослый и детский), 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2211-8-002 Врач-пульмонолог (взрослый), 2211-8-003 Врач-пульмонолог (детский), 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2211-8-004 Врач-пульмонолог (функциональная диагностика по профилю основной деятельности) (взрослый и детский), 2211-8-005 Врач-пульмонолог (функциональная диагностика по профилю основной деятельности) (взрослый), 2211-8-006 Врач-пульмонолог (функциональная диагностика по профилю основной деятельности) (детский), 2211-8-007 Врач-пульмонолог (эндоскопия по профилю основной деятельности) (взрослый и детский), 2211-8-008 Врач-пульмонолог (эндоскопия по профилю основной деятельности) (взрослый), 2211-8-009 Врач-пульмонолог (эндоскопия по профилю основной деятельности) (детский)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Пульмонология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(эндоскопия по профилю основной специальности, функциональная диагностика по профилю основной специальности) (взрослая)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Пульмонология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Пульмонология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Пульмонология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2211-8 Врачи в области пульмонологии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2211-8-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001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Врач-пульмонолог (взрослый), 2211-8-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002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Врач-пульмонолог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Пульмонология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(эндоскопия по профилю основной специальности, функциональная диагностика по профилю основной специальности)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(детская)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Детская пульмонология</a:t>
                      </a: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Детская пульмонология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2212-1 Врачи в области эндокринологии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2212-1-001 Врач-эндокринолог (взрослый и детский), 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2212-1-002 Врач-эндокринолог (взрослый), 2212-1-003 Врач-эндокринолог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Эндокринология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Эндокринология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Эндокринология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Эндокринология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2212-1 Врачи в области эндокринологии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2212-1-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001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Врач-эндокринолог (взрослый), 2212-1-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002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Врач-эндокринолог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Эндокринология (детская)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Детская эндокринология</a:t>
                      </a: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Детская эндокринология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6648590"/>
            <a:ext cx="12191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* - 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 по данной специальности, имеющих сертификат специалиста по данной специальности и практический опыт работы  до 2019 года включительно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28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(4)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439605"/>
              </p:ext>
            </p:extLst>
          </p:nvPr>
        </p:nvGraphicFramePr>
        <p:xfrm>
          <a:off x="76171" y="361350"/>
          <a:ext cx="12068530" cy="63421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98560"/>
                <a:gridCol w="1261241"/>
                <a:gridCol w="961697"/>
                <a:gridCol w="851338"/>
                <a:gridCol w="851338"/>
                <a:gridCol w="1072055"/>
                <a:gridCol w="851338"/>
                <a:gridCol w="268014"/>
                <a:gridCol w="2364827"/>
                <a:gridCol w="888122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(2019)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2212-2 Врачи в области нефрологии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2212-2-001 Врач-нефролог (взрослый и детский),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2212-2-002 Врач-нефролог (взрослый), 2212-2-003 Врач-нефролог (детский),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2212-2-004 Врач-нефролог (ультразвуковая диагностика по профилю основной специальности) (взрослый и детский), 2212-2-005 Врач-нефролог (ультразвуковая диагностика по профилю основной специальности) (взрослый), 2212-2-006 Врач-нефролог (ультразвуковая диагностика по профилю основной специальности) (детский)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Нефрология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(ультразвуковая диагностика по профилю основной специальности) (взрослая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Нефрология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Нефрология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Нефрология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2212-2 Врачи в области нефрологии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2212-2-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001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Врач-нефролог (взрослый), 2212-2-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002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Врач-нефролог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Нефрология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(ультразвуковая диагностика по профилю основной специальности)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(детская)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Детская нефрология</a:t>
                      </a: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Детская нефрология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2212-3 Врачи в области профессиональн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ой патологии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2212-3-001 Врач профессиональн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ой патологии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Профессиональн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ая патология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Профессиональн</a:t>
                      </a: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ые болезни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Профессиональн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ая патология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Профессиональн</a:t>
                      </a: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ые болезни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2212-3 Врачи в области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профессиональн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ых болезней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2212-3-001 Врач профессиональн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ых болезней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18000" marB="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2212-4 Врачи в области инфекционных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болезней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2212-4-001 Врач инфекционист (взрослый и детский), 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2212-4-002 Врач инфекционист (взрослый), 2212-4-003 Врач инфекционист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Инфекционные болезни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взрослые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Инфекционные болезни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Инфекционные болезни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Инфекционные болезни 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2212-4 Врачи в области инфекционных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болезней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2212-4-</a:t>
                      </a:r>
                      <a:r>
                        <a:rPr lang="ru-RU" sz="1100" i="1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001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 инфекционист (взрослый), 2212-4-</a:t>
                      </a:r>
                      <a:r>
                        <a:rPr lang="ru-RU" sz="1100" i="1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002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 инфекционист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Инфекционные болезни детские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Детские инфекционные болезни</a:t>
                      </a: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Детские инфекционные болезни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2212-5 Врачи в области дерматовенерологии (дерматокосметологии)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2212-5-001 Врач-дерматовенеролог (взрослый и детский), 2212-5-002 Врач-дерматовенеролог (взрослый), 2212-5-003 Врач-дерматовенеролог (детский), 2212-5-004 Врач-дерматокосметолог (взрослый и детский), 2212-5-005 Врач-дерматокосметолог (взрослый), 2212-5-006 Врач-дерматокосметолог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Дерматовенерология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(дерматокосметология) (взрослая, детская)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Дерматовенерология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Дерматовенерология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Дерматовенерология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2212-5 Врачи в области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дерматовенерологии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дерматокосметологии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2212-5-001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дерматовенеролог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 и детский), 2212-5-002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дерматовенеролог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(взрослый), 2212-5-003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дерматовенеролог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2212-5-004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дерматокосметолог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 и детский), 2212-5-005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дерматокосметолог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(взрослый), 2212-5-006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дерматокосметолог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(детский)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+ 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6648590"/>
            <a:ext cx="12191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* - 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 по данной специальности, имеющих сертификат специалиста по данной специальности и практический опыт работы  до 2019 года включительно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684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(5)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555905"/>
              </p:ext>
            </p:extLst>
          </p:nvPr>
        </p:nvGraphicFramePr>
        <p:xfrm>
          <a:off x="76171" y="361350"/>
          <a:ext cx="12068530" cy="57963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35043"/>
                <a:gridCol w="1844565"/>
                <a:gridCol w="780746"/>
                <a:gridCol w="606620"/>
                <a:gridCol w="788276"/>
                <a:gridCol w="740979"/>
                <a:gridCol w="740979"/>
                <a:gridCol w="283780"/>
                <a:gridCol w="2459420"/>
                <a:gridCol w="888122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36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(2019)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2212-6 Врачи в области неврологии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2212-6-001 Врач-невролог (взрослый и детский),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2212-6-002 Врач-невролог (взрослый), 2212-6-003 Врач-невролог (детский),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2212-6-004 Врач-невролог (функциональная диагностика по профилю основной деятельности) (взрослый и детский), 2212-6-005 Врач-невролог (функциональная диагностика по профилю основной деятельности) (взрослый), 2212-6-006 Врач-невролог (функциональная диагностика 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профилю основной деятельности) (детский)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Неврология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(функциональная диагностика по профилю основной специальности) (взрослая);   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Неврология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Неврология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Неврология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2212-6 Врачи в области неврологии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2212-6-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001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Врач-невролог (взрослый), 2212-6-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002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Врач-невролог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36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Неврология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(функциональная диагностика по профилю основной специальности)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(детская)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Неврология детская</a:t>
                      </a:r>
                    </a:p>
                  </a:txBody>
                  <a:tcPr marL="17780" marR="17780" marT="36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Неврология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2212-7 Врачи в области анестезиологии и реаниматологии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2212-7-001 Врач анестезиолог и реаниматолог (взрослый и детский), 2212-7-002 Врач анестезиолог и реаниматолог (взрослый</a:t>
                      </a:r>
                      <a:r>
                        <a:rPr lang="ru-RU" sz="1100" b="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), 2212-7-003 Врач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анестезиолог и реаниматолог </a:t>
                      </a:r>
                      <a:r>
                        <a:rPr lang="ru-RU" sz="11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(детский))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Анестезиология и реаниматология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перфузиология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токсикология)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(взрослая);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3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Анестезиология и реаниматология</a:t>
                      </a: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Анестезиология и реаниматология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Анестезиология и реаниматология</a:t>
                      </a: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2212-7 Врачи в области анестезиологии и реаниматологии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2212-7-001 Врач анестезиолог и реаниматолог (взрослый и детский), 2212-7-002 Врач анестезиолог и реаниматолог (взрослый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36000" marB="0"/>
                </a:tc>
              </a:tr>
              <a:tr h="124385"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Анестезиология и </a:t>
                      </a:r>
                      <a:r>
                        <a:rPr lang="ru-RU" sz="11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реани-матология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ru-RU" sz="11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перфузио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-логия, токсикология, неонатальная реанимация) (детская)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Детская интенсивная терапия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Детская интенсивная терапия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2212-9 Врачи в области детской интенсивной терапии</a:t>
                      </a:r>
                      <a:r>
                        <a:rPr lang="ru-RU" sz="11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2212-7-001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Врач </a:t>
                      </a:r>
                      <a:r>
                        <a:rPr lang="kk-KZ" sz="1100" i="1" dirty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интенсивной терапии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(детский))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36000" marB="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2212-8 Врачи в области психиатрии, психотерапии, наркологии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медицинской психологии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2212-8-001 Врач детский медицинский психолог,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2212-8-002 Врач детский нарколог, 2212-8-003 Врач детский психиатр, 2212-8-004 Врач детский психотерапевт, 2212-8-005 Врач детский судебно-наркологический эксперт, 2212-8-006 Врач детский судебно-психиатрический эксперт,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2212-8-007 Врач медицинской психологии,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2212-8-008 Врач судебно-наркологический эксперт, 2212-8-009 Врач судебно-психиатрический эксперт, 2212-8-010 Врач-нарколог, 2212-8-011 Врач-психиатр, 2212-8-012 Врач-психотерапевт, 2212-8-013 Врач-сексопатолог)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Психиатрия (наркология, психотерапия, сексопатология, медицинская психология, судебно-психиатрическая экспертиза, судебно-наркологическая экспертиза)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Детская психиатрия (наркология детская, психотерапия детская, медицинская психология детская, 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суицидология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судебно-наркологическая экспертиза, 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судебно-психиатрическая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экспертиза)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Психиатрия</a:t>
                      </a: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Психиатрия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Психиатрия</a:t>
                      </a: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2212-8 Врачи в области психиатрии, психотерапии,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наркологии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2212-8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-001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Врач детский нарколог, 2212-8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-002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Врач детский психиатр, 2212-8-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003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Врач детский психотерапевт, 2212-8-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008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Врач-нарколог, 2212-8-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009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Врач-психиатр, 2212-8-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010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Врач-психотерапевт, 2212-8-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011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Врач-сексопатолог)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36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2212-8-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004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Врач детский судебно-наркологический эксперт, 2212-8-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005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Врач детский судебно-психиатрический эксперт, 2212-8-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006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Врач судебно-наркологический эксперт, 2212-8-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007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Врач судебно-психиатрический эксперт,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6648590"/>
            <a:ext cx="12191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* - 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 по данной специальности, имеющих сертификат специалиста по данной специальности и практический опыт работы  до 2019 года включительно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7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648590"/>
            <a:ext cx="12191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* - 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 по данной специальности, имеющих сертификат специалиста по данной специальности и практический опыт работы  до 2019 года включительно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(6)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963398"/>
              </p:ext>
            </p:extLst>
          </p:nvPr>
        </p:nvGraphicFramePr>
        <p:xfrm>
          <a:off x="76171" y="329818"/>
          <a:ext cx="12068530" cy="65289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40450"/>
                <a:gridCol w="1024758"/>
                <a:gridCol w="945931"/>
                <a:gridCol w="882869"/>
                <a:gridCol w="930166"/>
                <a:gridCol w="945931"/>
                <a:gridCol w="867103"/>
                <a:gridCol w="252249"/>
                <a:gridCol w="2380593"/>
                <a:gridCol w="998480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(2019)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2213-1 Врачи в области фтизиатрии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2213-1-001 Врач-фтизиатр (взрослый и детский), 2213-1-002 Врач-фтизиатр (взрослый), 2213-1-003 Врач-фтизиатр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Фтизиатрия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(взрослая, детская)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Фтизиатрия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Фтизиатрия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2213-1 Врачи в области фтизиатрии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2213-1-001 Врач-фтизиатр (взрослый и детский), 2213-1-002 Врач-фтизиатр (взрослый), 2213-1-003 Врач-фтизиатр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2213-2 Врачи в области медицинской реабилитации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2213-2-001 Врач медицинский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реабилитолог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 и детский), 2213-2-002 Врач медицинский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реабилитолог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(взрослый), 2213-2-003 Врач медицинский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реабилитолог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реабилитология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(взрослая, детская)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Физическая медицина и реабилитация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Физическая медицина и реабилитация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Физическая медицина и реабилитация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2213-2 Врачи в области медицинской реабилитации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2213-2-001 Врач медицинский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реабилитолог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 и детский), 2213-2-002 Врач медицинский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реабилитолог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(взрослый), 2213-2-003 Врач медицинский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реабилитолог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2213-3 Врачи в области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лучевой терапии (радиологии)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2213-3-001 Врач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лучевой терапевт, 2213-3-002 Врач-радиолог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Лучевая терапия (радиационная онкология)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Радиотерапевтическая онкология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Лучевая терапия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Радиотерапевтическая онкология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2213-3 Врачи в области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радиотерапевтической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онкологии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2213-3-001 Врач-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радиотерапевтический онколог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</a:t>
                      </a: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2213-4 Врачи в области спортивной медицины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(2213-4-001 Врач спортивной медицины)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Спортивная медицина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Спортивная медицина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2213-4 Врачи в области спортивной медицины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(2213-4-001 Врач спортивной медицины)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курс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2213-5 Врачи в области гериатрии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2213-5-001 Врач-гериатр)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Гериатрия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Гериатрия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Гериатрия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2213-5 Врачи в области гериатрии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2213-5-001 Врач-гериатр)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практи-ческий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опыт </a:t>
                      </a: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2213-6 Врачи в области клинической фармакологии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2213-6-001 Врач клинический фармаколог)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Клиническая фармакология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Клиническая фармакология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Клиническая фармакология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Клиническая фармакология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2213-6 Врачи в области клинической фармакологии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2213-6-001 Врач клинический фармаколог)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18000" marB="0"/>
                </a:tc>
              </a:tr>
              <a:tr h="50343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2213-7 Врачи в области авиационной и космической медицины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(2213-7-001 Врач авиационной и космической медицины)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Авиационная и космическая медицина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2213-7 Врачи в области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авиацион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-ной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космической медицины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(2213-7-001 Врач авиационной и космической медицины)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+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курс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2213-8 Врачи в области медицины чрезвычайных ситуаций и катастроф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2213-8-001 Врач медицины чрезвычайных ситуаций и катастроф)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Медицина чрезвычайных ситуаций и катастроф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Медицина чрезвычайных ситуаций и катастроф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2213-8 Врачи в области медицины чрезвычайных ситуаций и катастроф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2213-8-001 Врач медицины </a:t>
                      </a:r>
                      <a:r>
                        <a:rPr lang="ru-RU" sz="1100" i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чрезвы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-чайных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ситуаций и катастроф)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+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курс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53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(7)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497434"/>
              </p:ext>
            </p:extLst>
          </p:nvPr>
        </p:nvGraphicFramePr>
        <p:xfrm>
          <a:off x="76171" y="329818"/>
          <a:ext cx="12068530" cy="62340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86381"/>
                <a:gridCol w="1072055"/>
                <a:gridCol w="693683"/>
                <a:gridCol w="646386"/>
                <a:gridCol w="693683"/>
                <a:gridCol w="725213"/>
                <a:gridCol w="725214"/>
                <a:gridCol w="252248"/>
                <a:gridCol w="2459421"/>
                <a:gridCol w="1014246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(2019)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2214-1 Врачи в области травматологии-ортопедии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2214-1-001 Врач травматолог-ортопед (взрослый и детский), 2214-1-002 Врач травматолог-ортопед (взрослый), 2214-1-003 Врач травматолог-ортопед (детский), 2214-1-004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камбустиолог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 и детский), 2214-1-005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камбустиолог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Травматология-ортопедия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камбустиология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(взрослая, детская)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Ортопедия и травматология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Травматология-ортопедия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Ортопедия и травматология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2214-1 Врачи в области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ортопедии-травматологии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2214-1-001 Врач 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ортопед-травматолог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 и детский), 2214-1-002 Врач 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ортопед-травматолог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(взрослый), 2214-1-003 Врач 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ортопед-травматолог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2214-1-004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камбустиолог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 и детский), 2214-1-005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камбустиолог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+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курс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2214-2 Врачи в области урологии и андрологии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2214-2-001 Врач-уролог и андролог (взрослый и детский), 2214-2-002 Врач-уролог и андролог (взрослый), 2214-2-003 Врач-уролог и андролог (детский), 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2214-2-004 Врач-уролог и андролог (ультразвуковая диагностика по профилю основной специальности) (взрослый и детский), 2214-2-005 Врач-уролог и андролог (ультразвуковая диагностика по профилю основной специальности) (взрослый), 2214-2-006 Врач-уролог и андролог (ультразвуковая диагностика по профилю основной специальности) (детский), 2214-2-007 Врач-уролог и андролог (эндоскопия по профилю основной специальности) (взрослый и детский), 2214-2-008 Врач-уролог и андролог (эндоскопия по профилю основной специальности) (взрослый), 2214-2-009 Врач-уролог и андролог (эндоскопия по профилю основной специальности) (детский)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андрология (ультразвуковая диагностика по профилю основной специальности, эндоскопия по профилю основной специальности) (взрослая, детская)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Урология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андрология,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Урология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2214-2 Врачи в области урологии и андрологии 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2214-2-001 Врач-уролог и </a:t>
                      </a:r>
                      <a:r>
                        <a:rPr lang="ru-RU" sz="1100" i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андролог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 и детский), 2214-2-002 Врач-уролог и </a:t>
                      </a:r>
                      <a:r>
                        <a:rPr lang="ru-RU" sz="1100" i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андролог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(взрослый), 2214-2-003 Врач-уролог и </a:t>
                      </a:r>
                      <a:r>
                        <a:rPr lang="ru-RU" sz="1100" i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андролог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2214-4 Врачи в области оториноларингологии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2214-4-001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оториноларинголог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 и детский), 2214-4-002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оториноларинголог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(взрослый), 2214-4-003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оториноларинголог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(детский),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2214-4-004 Врач-</a:t>
                      </a:r>
                      <a:r>
                        <a:rPr lang="ru-RU" sz="1100" i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оториноларинголог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(эндоскопия по профилю основной специальности) (взрослый и детский), 2214-4-005 Врач-</a:t>
                      </a:r>
                      <a:r>
                        <a:rPr lang="ru-RU" sz="1100" i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оториноларинголог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(эндоскопия по профилю основной специальности) (взрослый), 2214-4-006 Врач-</a:t>
                      </a:r>
                      <a:r>
                        <a:rPr lang="ru-RU" sz="1100" i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оториноларинголог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(эндоскопия по профилю основной специальности) (детский),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2214-4-007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сурдолог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 и детский), 2214-4-008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сурдолог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(взрослый))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Оториноларингология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(сурдология, эндоскопия по профилю основной специальности) (взрослая, детская)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Оториноларингология</a:t>
                      </a: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Оториноларингология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</a:rPr>
                        <a:t>Оториноларингология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2214-4 Врачи в области оториноларингологии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2214-4-001 Врач-оториноларинголог (взрослый и детский), 2214-4-002 Врач-оториноларинголог (взрослый), 2214-4-003 Врач-оториноларинголог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2214-4-007 Врач-сурдолог (взрослый и детский), 2214-4-008 Врач-сурдолог (взрослый)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+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курс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6648590"/>
            <a:ext cx="12191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* - 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 по данной специальности, имеющих сертификат специалиста по данной специальности и практический опыт работы  до 2019 года включительно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20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(8)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036538"/>
              </p:ext>
            </p:extLst>
          </p:nvPr>
        </p:nvGraphicFramePr>
        <p:xfrm>
          <a:off x="68239" y="314052"/>
          <a:ext cx="12076462" cy="55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42975"/>
                <a:gridCol w="1623848"/>
                <a:gridCol w="851338"/>
                <a:gridCol w="614855"/>
                <a:gridCol w="599090"/>
                <a:gridCol w="945931"/>
                <a:gridCol w="977462"/>
                <a:gridCol w="268014"/>
                <a:gridCol w="2222938"/>
                <a:gridCol w="1030011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(2019)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2214-6 Врачи в области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перфузиологии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2214-6-001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перфузиолог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2214-6 Врачи в области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перфузиологии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2214-6-001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перфузиолог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+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курс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2214-7 Врачи в области токсикологии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2214-7-001 Врач-токсиколог (взрослый и детский), 2214-7-002 Врач-токсиколог (взрослый), 2214-7-003 Врач-токсиколог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Токсикология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(взрослая, детская)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Клиническая</a:t>
                      </a: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токсикология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Токсикология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Клиническая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токсикология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24765" marR="7239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2214-7 Врачи в области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клинической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токсикологии 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2214-7-001 Врач-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клинический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токсиколог (взрослый и детский), 2214-7-002 Врач-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клинический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токсиколог (взрослый), 2214-7-003 Врач-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клинический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токсиколог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2214-8 Врачи в области акушерства и гинекологии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2214-8-001 Врач акушер-гинеколог,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2214-8-002 Врач акушер-гинеколог (ультразвуковая </a:t>
                      </a:r>
                      <a:r>
                        <a:rPr lang="ru-RU" sz="1100" i="1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диагно-стика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профилю основной специальности), 2214-8-003 Врач акушер-гинеколог (эндоскопия по профилю основной специальности),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2214-8-004 Врач-гинеколог, детский)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Акушерство-гинекология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(гинекология детская, функциональная </a:t>
                      </a:r>
                      <a:r>
                        <a:rPr lang="ru-RU" sz="11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-тика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ультразвуковая диагностика по профилю основной специальности, эндоскопия по профилю основной специальности)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Акушерство и гинекология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Акушерство и гинекология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Акушерство и гинекология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2214-8 Врачи в области акушерства и гинекологии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2214-8-001 Врач акушер-гинеколог, 2214-8-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002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Врач-гинеколог, детский)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2215-1 Врачи в области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педиатрии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2215-1-001 Врач-педиатр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2215-1-002 Врач-педиатр скорой и неотложной медицинской помощи 2215-1-003 Врач-педиатр-неонатолог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Педиатрия (неонатология)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Детские болезни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Педиатрия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(интернатура)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Педиатрия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Детские болезни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2215-1 Врачи в области </a:t>
                      </a:r>
                      <a:r>
                        <a:rPr lang="ru-RU" sz="1100" b="1" i="0" dirty="0" smtClean="0">
                          <a:solidFill>
                            <a:srgbClr val="6A6A6A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детских болезней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2215-1-001 </a:t>
                      </a:r>
                      <a:r>
                        <a:rPr lang="ru-RU" sz="1100" b="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A6A6A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детских болезней</a:t>
                      </a:r>
                      <a:r>
                        <a:rPr lang="ru-RU" sz="1100" b="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b="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2215-2 Врачи в области неонатологии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2215-2-001 Врач неонатолог-реаниматолог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2215-2-002 Врач-неонатолог 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2215-2-003 Врач-неонатолог интенсивной терапии)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Неонатология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(интенсивная терапия и реанимация неонатальная)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Неонатология 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Неонатология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Неонатология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2215-2 Врачи в области неонатологии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2215-2-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001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Врач-неонатолог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2215-3 Врачи в области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медицинской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генетики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2215-3-001 Врач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медицинский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генетик)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генетика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Генетика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генетика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Генетика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2215-3 Врачи в области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генетики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2215-3-001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генетик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</a:t>
                      </a:r>
                    </a:p>
                  </a:txBody>
                  <a:tcPr marL="17780" marR="17780" marT="1800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6648590"/>
            <a:ext cx="12191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* - 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 по данной специальности, имеющих сертификат специалиста по данной специальности и практический опыт работы  до 2019 года включительно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47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(9)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233290"/>
              </p:ext>
            </p:extLst>
          </p:nvPr>
        </p:nvGraphicFramePr>
        <p:xfrm>
          <a:off x="76171" y="361350"/>
          <a:ext cx="12068530" cy="63687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45401"/>
                <a:gridCol w="1639614"/>
                <a:gridCol w="945931"/>
                <a:gridCol w="662152"/>
                <a:gridCol w="662152"/>
                <a:gridCol w="772510"/>
                <a:gridCol w="788276"/>
                <a:gridCol w="252248"/>
                <a:gridCol w="2364828"/>
                <a:gridCol w="935418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36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(2019)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2215-9 Другие врачи,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2215-9 Другие врачи,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2216-1 Врачи в области функциональной диагностики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(2216-1-001 Врач функциональной диагностики)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Функциональная диагностика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2216-3 Врачи в области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лучевой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диагностики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2216-3-001 Врач компьютерной и магнитно-резонансной томографии 2216-3-002 Врач лучевой диагностики 2216-3-003 Врач радиоизотопной диагностики 2216-3-004 Врач ультразвуковой диагностики 2216-3-005 Врач-рентгенолог)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Лучевая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диагностика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(рентгенология, компьютерная и магнитно-резонансная томография, ультразвуковая диагностика, ядерная медицина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Радиология (диагностика)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Лучевая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Радиология (диагностика)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2216-3 Врачи в области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радиологии (диагностики)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2216-3-001 Врач компьютерной и магнитно-резонансной томографии 2216-3-002 Врач лучевой диагностики 2216-3-003 Врач радиоизотопной диагностики 2216-3-004 Врач ультразвуковой диагностики 2216-3-005 Врач-рентгенолог)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</a:tr>
              <a:tr h="124385"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2217-1 Врачи в области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общей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хирургии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2217-1-001 Врач абдоминальный хирург, 2217-1-002 Врач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общий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хирург, 2217-1-003 Врач торакальный хирург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2217-1-004 Врач-хирург (ультразвуковая диагностика по профилю основной специальности)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Общая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хирургия (торакальная хирургия, абдоминальная хирургия,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трансплантология, 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колопроктология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онкологическая хирургия, ультразвуковая диагностика по профилю основной специальности, эндоскопия по профилю основной специальности)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Хирургия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Общая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хирургия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Хирургия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2217-1 Врачи в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области хирургии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2217-1-001 Врач абдоминальный хирург, 2217-1-002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хирург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2217-1-003 Врач торакальный хирург)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Абдоминальная хирургия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Абдоминальная хирургия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Торакальная хирургия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Торакальная хирургия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2217-2 Врачи в области кардиохирургии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2217-2-001 Врач-кардиохирург (взрослый и детский), 2217-2-002 Врач-кардиохирург (взрослый), 2217-2-003 Врач-кардиохирург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Кардиохирургия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(взрослая, детская)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Кардиохирургия</a:t>
                      </a: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Кардиохирургия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Кардиохирургия</a:t>
                      </a: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2217-2 Врачи в области кардиохирургии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2217-2-001 Врач-кардиохирург (взрослый и детский), 2217-2-002 Врач-кардиохирург (взрослый), 2217-2-003 Врач-кардиохирург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2217-3 Врачи в области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ангиохирургии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2217-3-001 Врач интервенционный хирург (взрослый и детский), 2217-3-002 Врач интервенционный хирург (взрослый) 2217-3-003 Врач интервенционный хирург (детский) 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2217-3-004 Врач-</a:t>
                      </a:r>
                      <a:r>
                        <a:rPr lang="ru-RU" sz="11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ангиохирург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(взрослый и детский) 2217-3-005 Врач-</a:t>
                      </a:r>
                      <a:r>
                        <a:rPr lang="ru-RU" sz="11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ангиохирург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(взрослый) 2217-3-006 Врач-</a:t>
                      </a:r>
                      <a:r>
                        <a:rPr lang="ru-RU" sz="11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ангиохирург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(детский) 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2217-3-007 Врач-</a:t>
                      </a:r>
                      <a:r>
                        <a:rPr lang="ru-RU" sz="11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рентгенохирург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 (взрослый и детский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) 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2217-3-008 Врач-</a:t>
                      </a:r>
                      <a:r>
                        <a:rPr lang="ru-RU" sz="11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рентгенохирург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 (взрослый) 2217-3-009 Врач-</a:t>
                      </a:r>
                      <a:r>
                        <a:rPr lang="ru-RU" sz="11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рентгенохирург</a:t>
                      </a:r>
                      <a:r>
                        <a:rPr lang="ru-RU" sz="11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 (детский)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Ангиохирургия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рентгенохирургия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интервенционная хирургия) (взрослая, детская)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Сосудистая хирургия</a:t>
                      </a: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Ангиохирургия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Сосудистая хирургия</a:t>
                      </a: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2217-3 Врачи в области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сосудистой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хиругии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2217-3-004 Врач-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сосудистый </a:t>
                      </a:r>
                      <a:r>
                        <a:rPr lang="ru-RU" sz="1100" i="1" dirty="0" err="1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хируг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(взрослый и детский) 2217-3-005 Врач-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 сосудистый </a:t>
                      </a:r>
                      <a:r>
                        <a:rPr lang="ru-RU" sz="1100" i="1" dirty="0" err="1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хируг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(взрослый) 2217-3-006 Врач-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 сосудистый </a:t>
                      </a:r>
                      <a:r>
                        <a:rPr lang="ru-RU" sz="1100" i="1" dirty="0" err="1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хируг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 (детский)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6648590"/>
            <a:ext cx="12191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* - 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 по данной специальности, имеющих сертификат специалиста по данной специальности и практический опыт работы  до 2019 года включительно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72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(10)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379925"/>
              </p:ext>
            </p:extLst>
          </p:nvPr>
        </p:nvGraphicFramePr>
        <p:xfrm>
          <a:off x="76171" y="361350"/>
          <a:ext cx="12068530" cy="53623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72436"/>
                <a:gridCol w="1150883"/>
                <a:gridCol w="1166648"/>
                <a:gridCol w="1135117"/>
                <a:gridCol w="930166"/>
                <a:gridCol w="772510"/>
                <a:gridCol w="788276"/>
                <a:gridCol w="252248"/>
                <a:gridCol w="2364828"/>
                <a:gridCol w="935418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(2019)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2217-4 Врачи в области нейрохирургии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2217-4-001 Врач-нейрохирург (взрослый и детский) 2217-4-002 Врач-нейрохирург (взрослый) 2217-4-003 Врач-нейрохирург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Нейрохирургия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(взрослая, детская)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Нейрохирургия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Нейрохирургия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Нейрохирургия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2217-4 Врачи в области нейрохирургии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2217-4-001 Врач-нейрохирург (взрослый и детский) 2217-4-002 Врач-нейрохирург (взрослый) 2217-4-003 Врач-нейрохирург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2217-5 Врачи в области челюстно-лицевой хирургии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2217-5-001 Врач-хирург челюстно-лицевой (взрослый и детский) 2217-5-002 Врач-хирург челюстно-лицевой (взрослый) 2217-5-003 Врач-хирург челюстно-лицевой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Челюстно-лицевая хирургия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(взрослая, детская)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Челюстно-лицевая хирургия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Челюстно-лицевая хирургия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Челюстно-лицевая хирургия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2217-5 Врачи в области челюстно-лицевой хирургии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2217-5-001 Врач-хирург челюстно-лицевой (взрослый и детский) 2217-5-002 Врач-хирург челюстно-лицевой (взрослый) 2217-5-003 Врач-хирург челюстно-лицевой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2217-6 Врачи в области пластической хирургии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2217-6-001 Врач-хирург пластический)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Пластическая хирургия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Пластическая </a:t>
                      </a: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реконструктивная</a:t>
                      </a: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хирургия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Пластическая хирургия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Пластическая </a:t>
                      </a: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реконструктивная</a:t>
                      </a: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хирургия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2217-6 Врачи в области пластической </a:t>
                      </a:r>
                      <a:r>
                        <a:rPr lang="ru-RU" sz="1100" b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и реконструктивной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хирургии 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2217-6-001 Врач-хирург пластический 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и реконструктивный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практ. опыт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2217-7 Врачи в области детской хирургии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2217-7-001 Врач детский хирург 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2217-7-002 Врач неонатальный хирург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Детская хирургия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(неонатальная хирургия)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Детская хирургия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Детская хирургия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Детская хирургия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2217-7 Врачи в области детской хирургии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2217-7-001 Врач детский хирург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практ. опыт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2217-9 Другие врачи в области хирургии, н.в.д.г.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2217-9 Другие врачи в области хирургии,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практ. опыт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2214-3 Врачи в области офтальмологии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2214-3-001 Врач-офтальмолог (взрослый и детский), 2214-3-002 Врач-офтальмолог (взрослый), 2214-3-003 Врач-офтальмолог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Офтальмология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(взрослая, детская)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Офтальмология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Офтальмология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том числе детская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Офтальмология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2214-3 Врачи в области офтальмологии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2214-3-001 Врач-офтальмолог (взрослый и детский), 2214-3-002 Врач-офтальмолог (взрослый), 2214-3-003 Врач-офтальмолог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опыт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6648590"/>
            <a:ext cx="1219199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* - 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/>
                <a:ea typeface="Calibri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/>
                <a:ea typeface="Calibri"/>
              </a:rPr>
              <a:t> по данной специальности, имеющих сертификат специалиста по данной специальности и практический опыт работы  до 2019 года включительно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2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(11)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467289"/>
              </p:ext>
            </p:extLst>
          </p:nvPr>
        </p:nvGraphicFramePr>
        <p:xfrm>
          <a:off x="76171" y="361350"/>
          <a:ext cx="12068530" cy="60988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51719"/>
                <a:gridCol w="1135117"/>
                <a:gridCol w="914400"/>
                <a:gridCol w="914400"/>
                <a:gridCol w="977462"/>
                <a:gridCol w="1277007"/>
                <a:gridCol w="977462"/>
                <a:gridCol w="268014"/>
                <a:gridCol w="2222938"/>
                <a:gridCol w="1030011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ПКСПИР/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ПКСПИР(2019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/ </a:t>
                      </a:r>
                      <a:r>
                        <a:rPr lang="ru-RU" sz="105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2.1.1.2. Специалисты, осуществляющие стоматологическую деятельность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2261-0 Врачи в области стоматологии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2261-0-001 Врач-стоматолог (взрослый и детский), 2261-0-002 Врач-стоматолог (взрослый), 2261-0-003 Врач-стоматолог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(взрослая, детская)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Стоматология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Терапевтическая стоматология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Хирургическая стоматология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Ортопедическая стоматология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Стоматология детского возраста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3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Ортодонтия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Стоматология</a:t>
                      </a: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2261-0 Врачи в области стоматологии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2261-0-001 Врач-стоматолог (взрослый и детский), 2261-0-002 Врач-стоматолог (взрослый), 2261-0-003 Врач-стоматолог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3214-0 Зубные техники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3214-0-001 Зубной техник 3214-0-003 Лаборант зубопротезного кабинета, 3214-0-004 Техник-зубопротезист)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Стоматологическая ортопедия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(зубной техник)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Ортопедическая стоматология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техник зубной (лаборант зубопротезного отделения, кабинета)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техник зубной (лаборант зубопротезного отделения, кабинета)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Стоматология ортопедическая / Зубной техник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Стоматология ортопедическая / Зубной техник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4-5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3214-0 Зубные техники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3214-0-001 Зубной техник 3214-0-003 Лаборант зубопротезного кабинета, 3214-0-004 Техник-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зубопротезист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практический опыт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3215-1 Техники-ортопеды 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(3215-1-001 Протезист, 3215-1-002 Техник-ортопед)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4-5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3215-2 Механики-протезисты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(3215-2-001 Механик-протезист)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4-5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69436">
                <a:tc rowSpan="3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3251-0 Зубные врачи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3251-0-001 Ассистент стоматолога, 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3251-0-002 Гигиенист стоматологический, 3251-0-003 Дантист, 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3251-0-004 Зубной врач, 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3251-0-005 Помощник стоматолога)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Стоматология (зубной врач, дантист, ассистент стоматолога)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зубной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(дантист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Дантист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Стоматология / Дантист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Стоматология / Дантист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4-5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3251-0 Зубные врачи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3251-0-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002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Дантист, 3251-0-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003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Помощник стоматолога)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практический опыт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772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помощник врача-стоматолога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(ассистент стоматолога)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Помощник врача-стоматолога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Стоматология / Помощник врача-стоматолога **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Стоматология / Помощник врача-стоматолога **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гигиенист стоматологический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гигиенист стоматологический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Стоматология / Гигиенист стоматологический **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Стоматология / Гигиенист стоматологический **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3251-0-</a:t>
                      </a:r>
                      <a:r>
                        <a:rPr lang="ru-RU" sz="1100" i="1" dirty="0" smtClean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001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Гигиенист стоматологический, </a:t>
                      </a:r>
                      <a:endParaRPr lang="ru-RU" sz="1100" dirty="0"/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практический опыт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6433146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 - 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по данной специальности, имеющих сертификат специалиста по данной специальности и практический опыт работы  до 2019 года </a:t>
            </a:r>
            <a:r>
              <a:rPr lang="ru-RU" sz="8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включительно</a:t>
            </a:r>
          </a:p>
          <a:p>
            <a:r>
              <a:rPr lang="ru-RU" sz="800" dirty="0">
                <a:latin typeface="Times New Roman" pitchFamily="18" charset="0"/>
                <a:cs typeface="Times New Roman" pitchFamily="18" charset="0"/>
              </a:rPr>
              <a:t>** - В данном случае указано «Специальность / Квалификация» согласно перечню профессий и специальностей по срокам обучения и уровням образования для технического и профессионального, </a:t>
            </a:r>
            <a:r>
              <a:rPr lang="ru-RU" sz="800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образования в соответствии с классификатором (Приказ Министра образования и науки Республики Казахстан от 22 января 2016 года № 65)</a:t>
            </a:r>
          </a:p>
        </p:txBody>
      </p:sp>
    </p:spTree>
    <p:extLst>
      <p:ext uri="{BB962C8B-B14F-4D97-AF65-F5344CB8AC3E}">
        <p14:creationId xmlns:p14="http://schemas.microsoft.com/office/powerpoint/2010/main" val="42637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(12)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544813"/>
              </p:ext>
            </p:extLst>
          </p:nvPr>
        </p:nvGraphicFramePr>
        <p:xfrm>
          <a:off x="76171" y="361350"/>
          <a:ext cx="12068530" cy="62674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75459"/>
                <a:gridCol w="1201003"/>
                <a:gridCol w="1023582"/>
                <a:gridCol w="1215592"/>
                <a:gridCol w="1227357"/>
                <a:gridCol w="1027112"/>
                <a:gridCol w="977462"/>
                <a:gridCol w="268014"/>
                <a:gridCol w="2222938"/>
                <a:gridCol w="1030011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 (2019)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2.1.1.3. Медицинские сестры</a:t>
                      </a: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иные категории ММР и СМР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2220-0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Cпециалисты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-профессионалы в области сестринского дела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2220-0-001 Медицинская сестра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(высокой квалификации)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сестра/брат расширенной практики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сестра/брат расширенной практики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 /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Медицинская сестра расширенной практики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 / Прикладной бакалавр сестринского дела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2220-0 Cпециалисты-профессионалы в области сестринского дела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2220-0-001 Медицинская сестра </a:t>
                      </a:r>
                      <a:r>
                        <a:rPr lang="ru-RU" sz="1100" i="1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расширенной практики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Послесреднее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rowSpan="3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3212-0 Фельдшеры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(3212-0-006 Фельдшер, 3212-0-007 Фельдшер общей практики)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Лечебное дело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(фельдшер, фельдшер общей практики)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Лечебное дело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фельдшер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Фельдшер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расширенной практики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Лечебное дело / Фельдшер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Лечебное дело /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Фельдшер расширенной практики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3212-0 Фельдшеры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3212-0-008 Фельдшер расширенной практики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Послесреднее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образование</a:t>
                      </a:r>
                    </a:p>
                    <a:p>
                      <a:pPr>
                        <a:lnSpc>
                          <a:spcPct val="75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практический опыт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фельдшер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фельдшер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Лечебное дело / Фельдшер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Лечебное дело / Фельдшер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4-5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3212-0 Фельдшеры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(3212-0-006 Фельдшер, 3212-0-007 Фельдшер общей практики)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Послесреднее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Парамедик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Лечебное дело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 Парамедик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2240-0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Парамедики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2240-0-001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Парамедик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 и профессиональное образование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rowSpan="4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3221-0 Средний медицинский персонал по уходу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3221-0-001 Массажист, 3221-0-002 Медицинская(ий) сестра/брат, 3221-0-003 Медицинская(ий) сестра/брат (специализированная(ый), 3221-0-004 Медицинская(ий) сестра/брат общей практики, 3221-0-005 Медицинская(ий) сестра/брат </a:t>
                      </a:r>
                      <a:r>
                        <a:rPr lang="ru-RU" sz="1100" i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уходу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/ медицинская(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сестра/брат, медицинская(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сестра/брат общей практики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/ медицинская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сестра/брат общей практики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участковая (-ый) сестра (брат) медицинская) (-ий)/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сестра (брат) медицинская (-ий) общей практики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Медицинская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сестра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(брат) медицинская (-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общей практики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 /</a:t>
                      </a: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сестра общей практики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 /</a:t>
                      </a: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сестра общей практики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3221-0 Средний медицинский персонал по уходу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3221-0-001 Массажист, 3221-0-002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Участковая(</a:t>
                      </a:r>
                      <a:r>
                        <a:rPr lang="ru-RU" sz="1100" i="1" dirty="0" err="1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ый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сестра (брат) медицинская(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), 3221-0-003 Сестра (брат) медицинская (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(специализированная(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ый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), 3221-0-004 Сестра (брат) медицинская(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общей практики, 3221-0-005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Младшая (</a:t>
                      </a:r>
                      <a:r>
                        <a:rPr lang="ru-RU" sz="1100" i="1" dirty="0" err="1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медицинская(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сестра/брат)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 и профессиональное образование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/ </a:t>
                      </a:r>
                      <a:r>
                        <a:rPr lang="ru-RU" sz="1100" b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специализированная(</a:t>
                      </a:r>
                      <a:r>
                        <a:rPr lang="ru-RU" sz="1100" b="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ый</a:t>
                      </a:r>
                      <a:r>
                        <a:rPr lang="ru-RU" sz="1100" b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r>
                        <a:rPr lang="ru-RU" sz="1100" b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медицинская(</a:t>
                      </a:r>
                      <a:r>
                        <a:rPr lang="ru-RU" sz="1100" b="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b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сестра/брат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/ медицинская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сестра/брат,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сестра/брат медицинская (-ий)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(специализированная (-ый))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сестра/брат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 и профессиональное образование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практический опыт + сертифи-кационный курс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/ младшая(ий) медицинская(ий) сестра/брат по уходу)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/ младшая(ий) медицинская(ий) сестра/брат по уходу)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младшая (-ий) сестра /брат медицинская (-ий)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Младшая(ий) медицинская(ий) сестра/брат 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уходу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 / Младшая медицинская сестра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уходу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 / Младшая медицинская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сестра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 и профессиональное образование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(массажист)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(массажист)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массажист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массажист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 / Массажист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 / Массажист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профессиональное образование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555978"/>
            <a:ext cx="121919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**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- В данном случае указано «Специальность / Квалификация» согласно перечню профессий и специальностей по срокам обучения и уровням образования для технического и профессионального, </a:t>
            </a:r>
            <a:r>
              <a:rPr lang="ru-RU" sz="800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образования в соответствии с классификатором (Приказ Министра образования и науки Республики Казахстан от 22 января 2016 года № 65)</a:t>
            </a:r>
          </a:p>
        </p:txBody>
      </p:sp>
    </p:spTree>
    <p:extLst>
      <p:ext uri="{BB962C8B-B14F-4D97-AF65-F5344CB8AC3E}">
        <p14:creationId xmlns:p14="http://schemas.microsoft.com/office/powerpoint/2010/main" val="2727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405" y="0"/>
            <a:ext cx="10515600" cy="104199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Миссия, видение, цели ОРК</a:t>
            </a:r>
            <a:endParaRPr lang="ru-RU" sz="36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5151" y="920291"/>
            <a:ext cx="12121696" cy="5889286"/>
            <a:chOff x="35151" y="920291"/>
            <a:chExt cx="12121696" cy="5889286"/>
          </a:xfrm>
        </p:grpSpPr>
        <p:sp>
          <p:nvSpPr>
            <p:cNvPr id="6" name="Полилиния 5"/>
            <p:cNvSpPr/>
            <p:nvPr/>
          </p:nvSpPr>
          <p:spPr>
            <a:xfrm>
              <a:off x="35151" y="920291"/>
              <a:ext cx="12121695" cy="1765380"/>
            </a:xfrm>
            <a:custGeom>
              <a:avLst/>
              <a:gdLst>
                <a:gd name="connsiteX0" fmla="*/ 0 w 12121695"/>
                <a:gd name="connsiteY0" fmla="*/ 441345 h 1765380"/>
                <a:gd name="connsiteX1" fmla="*/ 11239005 w 12121695"/>
                <a:gd name="connsiteY1" fmla="*/ 441345 h 1765380"/>
                <a:gd name="connsiteX2" fmla="*/ 11239005 w 12121695"/>
                <a:gd name="connsiteY2" fmla="*/ 0 h 1765380"/>
                <a:gd name="connsiteX3" fmla="*/ 12121695 w 12121695"/>
                <a:gd name="connsiteY3" fmla="*/ 882690 h 1765380"/>
                <a:gd name="connsiteX4" fmla="*/ 11239005 w 12121695"/>
                <a:gd name="connsiteY4" fmla="*/ 1765380 h 1765380"/>
                <a:gd name="connsiteX5" fmla="*/ 11239005 w 12121695"/>
                <a:gd name="connsiteY5" fmla="*/ 1324035 h 1765380"/>
                <a:gd name="connsiteX6" fmla="*/ 0 w 12121695"/>
                <a:gd name="connsiteY6" fmla="*/ 1324035 h 1765380"/>
                <a:gd name="connsiteX7" fmla="*/ 0 w 12121695"/>
                <a:gd name="connsiteY7" fmla="*/ 441345 h 17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21695" h="1765380">
                  <a:moveTo>
                    <a:pt x="0" y="441345"/>
                  </a:moveTo>
                  <a:lnTo>
                    <a:pt x="11239005" y="441345"/>
                  </a:lnTo>
                  <a:lnTo>
                    <a:pt x="11239005" y="0"/>
                  </a:lnTo>
                  <a:lnTo>
                    <a:pt x="12121695" y="882690"/>
                  </a:lnTo>
                  <a:lnTo>
                    <a:pt x="11239005" y="1765380"/>
                  </a:lnTo>
                  <a:lnTo>
                    <a:pt x="11239005" y="1324035"/>
                  </a:lnTo>
                  <a:lnTo>
                    <a:pt x="0" y="1324035"/>
                  </a:lnTo>
                  <a:lnTo>
                    <a:pt x="0" y="4413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532785" rIns="695345" bIns="721599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cs typeface="Arial" pitchFamily="34" charset="0"/>
                </a:rPr>
                <a:t>Миссия</a:t>
              </a:r>
              <a:endParaRPr lang="ru-RU" sz="2400" kern="1200" dirty="0">
                <a:cs typeface="Arial" pitchFamily="34" charset="0"/>
              </a:endParaRP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35151" y="2281654"/>
              <a:ext cx="4175342" cy="3989234"/>
            </a:xfrm>
            <a:custGeom>
              <a:avLst/>
              <a:gdLst>
                <a:gd name="connsiteX0" fmla="*/ 0 w 3733482"/>
                <a:gd name="connsiteY0" fmla="*/ 0 h 3400773"/>
                <a:gd name="connsiteX1" fmla="*/ 3733482 w 3733482"/>
                <a:gd name="connsiteY1" fmla="*/ 0 h 3400773"/>
                <a:gd name="connsiteX2" fmla="*/ 3733482 w 3733482"/>
                <a:gd name="connsiteY2" fmla="*/ 3400773 h 3400773"/>
                <a:gd name="connsiteX3" fmla="*/ 0 w 3733482"/>
                <a:gd name="connsiteY3" fmla="*/ 3400773 h 3400773"/>
                <a:gd name="connsiteX4" fmla="*/ 0 w 3733482"/>
                <a:gd name="connsiteY4" fmla="*/ 0 h 3400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3482" h="3400773">
                  <a:moveTo>
                    <a:pt x="0" y="0"/>
                  </a:moveTo>
                  <a:lnTo>
                    <a:pt x="3733482" y="0"/>
                  </a:lnTo>
                  <a:lnTo>
                    <a:pt x="3733482" y="3400773"/>
                  </a:lnTo>
                  <a:lnTo>
                    <a:pt x="0" y="340077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just"/>
              <a:r>
                <a:rPr lang="ru-RU" dirty="0">
                  <a:solidFill>
                    <a:schemeClr val="tx1"/>
                  </a:solidFill>
                  <a:ea typeface="Calibri"/>
                  <a:cs typeface="Arial" pitchFamily="34" charset="0"/>
                </a:rPr>
                <a:t>Обеспечение условий для эффективного правового и институционального регулирования спроса на квалификации работников здравоохранения со стороны рынка труда и предложения квалификаций со стороны системы медицинского и фармацевтического образования в целях удовлетворения потребностей  государства, бизнеса и общества в поддержании и укреплении здоровья населения в Казахстане</a:t>
              </a:r>
              <a:r>
                <a:rPr lang="ru-RU" dirty="0" smtClean="0">
                  <a:solidFill>
                    <a:schemeClr val="tx1"/>
                  </a:solidFill>
                  <a:ea typeface="Calibri"/>
                  <a:cs typeface="Arial" pitchFamily="34" charset="0"/>
                </a:rPr>
                <a:t>.</a:t>
              </a:r>
              <a:endParaRPr lang="ru-RU" sz="1600" b="1" dirty="0">
                <a:solidFill>
                  <a:schemeClr val="tx1"/>
                </a:solidFill>
                <a:ea typeface="Calibri"/>
                <a:cs typeface="Arial" pitchFamily="34" charset="0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4210493" y="1508751"/>
              <a:ext cx="7946353" cy="1765380"/>
            </a:xfrm>
            <a:custGeom>
              <a:avLst/>
              <a:gdLst>
                <a:gd name="connsiteX0" fmla="*/ 0 w 8388213"/>
                <a:gd name="connsiteY0" fmla="*/ 441345 h 1765380"/>
                <a:gd name="connsiteX1" fmla="*/ 7505523 w 8388213"/>
                <a:gd name="connsiteY1" fmla="*/ 441345 h 1765380"/>
                <a:gd name="connsiteX2" fmla="*/ 7505523 w 8388213"/>
                <a:gd name="connsiteY2" fmla="*/ 0 h 1765380"/>
                <a:gd name="connsiteX3" fmla="*/ 8388213 w 8388213"/>
                <a:gd name="connsiteY3" fmla="*/ 882690 h 1765380"/>
                <a:gd name="connsiteX4" fmla="*/ 7505523 w 8388213"/>
                <a:gd name="connsiteY4" fmla="*/ 1765380 h 1765380"/>
                <a:gd name="connsiteX5" fmla="*/ 7505523 w 8388213"/>
                <a:gd name="connsiteY5" fmla="*/ 1324035 h 1765380"/>
                <a:gd name="connsiteX6" fmla="*/ 0 w 8388213"/>
                <a:gd name="connsiteY6" fmla="*/ 1324035 h 1765380"/>
                <a:gd name="connsiteX7" fmla="*/ 0 w 8388213"/>
                <a:gd name="connsiteY7" fmla="*/ 441345 h 17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88213" h="1765380">
                  <a:moveTo>
                    <a:pt x="0" y="441345"/>
                  </a:moveTo>
                  <a:lnTo>
                    <a:pt x="7505523" y="441345"/>
                  </a:lnTo>
                  <a:lnTo>
                    <a:pt x="7505523" y="0"/>
                  </a:lnTo>
                  <a:lnTo>
                    <a:pt x="8388213" y="882690"/>
                  </a:lnTo>
                  <a:lnTo>
                    <a:pt x="7505523" y="1765380"/>
                  </a:lnTo>
                  <a:lnTo>
                    <a:pt x="7505523" y="1324035"/>
                  </a:lnTo>
                  <a:lnTo>
                    <a:pt x="0" y="1324035"/>
                  </a:lnTo>
                  <a:lnTo>
                    <a:pt x="0" y="4413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532785" rIns="695345" bIns="721599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cs typeface="Arial" pitchFamily="34" charset="0"/>
                </a:rPr>
                <a:t>Видение</a:t>
              </a:r>
              <a:endParaRPr lang="ru-RU" sz="2400" kern="1200" dirty="0">
                <a:cs typeface="Arial" pitchFamily="34" charset="0"/>
              </a:endParaRP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4210493" y="2870115"/>
              <a:ext cx="2764465" cy="3615745"/>
            </a:xfrm>
            <a:custGeom>
              <a:avLst/>
              <a:gdLst>
                <a:gd name="connsiteX0" fmla="*/ 0 w 3733482"/>
                <a:gd name="connsiteY0" fmla="*/ 0 h 3400773"/>
                <a:gd name="connsiteX1" fmla="*/ 3733482 w 3733482"/>
                <a:gd name="connsiteY1" fmla="*/ 0 h 3400773"/>
                <a:gd name="connsiteX2" fmla="*/ 3733482 w 3733482"/>
                <a:gd name="connsiteY2" fmla="*/ 3400773 h 3400773"/>
                <a:gd name="connsiteX3" fmla="*/ 0 w 3733482"/>
                <a:gd name="connsiteY3" fmla="*/ 3400773 h 3400773"/>
                <a:gd name="connsiteX4" fmla="*/ 0 w 3733482"/>
                <a:gd name="connsiteY4" fmla="*/ 0 h 3400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3482" h="3400773">
                  <a:moveTo>
                    <a:pt x="0" y="0"/>
                  </a:moveTo>
                  <a:lnTo>
                    <a:pt x="3733482" y="0"/>
                  </a:lnTo>
                  <a:lnTo>
                    <a:pt x="3733482" y="3400773"/>
                  </a:lnTo>
                  <a:lnTo>
                    <a:pt x="0" y="340077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/>
              <a:r>
                <a:rPr lang="ru-RU" dirty="0">
                  <a:solidFill>
                    <a:schemeClr val="tx1"/>
                  </a:solidFill>
                  <a:ea typeface="Calibri"/>
                  <a:cs typeface="Arial" pitchFamily="34" charset="0"/>
                </a:rPr>
                <a:t>Эффективная система обеспечения отрасли здравоохранения кадровыми ресурсами, отвечающая потребностям государства, бизнеса и </a:t>
              </a:r>
              <a:r>
                <a:rPr lang="ru-RU" dirty="0" smtClean="0">
                  <a:solidFill>
                    <a:schemeClr val="tx1"/>
                  </a:solidFill>
                  <a:ea typeface="Calibri"/>
                  <a:cs typeface="Arial" pitchFamily="34" charset="0"/>
                </a:rPr>
                <a:t>общества</a:t>
              </a:r>
              <a:endParaRPr lang="ru-RU" kern="12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6974959" y="2097212"/>
              <a:ext cx="5181888" cy="1765380"/>
            </a:xfrm>
            <a:custGeom>
              <a:avLst/>
              <a:gdLst>
                <a:gd name="connsiteX0" fmla="*/ 0 w 4654730"/>
                <a:gd name="connsiteY0" fmla="*/ 441345 h 1765380"/>
                <a:gd name="connsiteX1" fmla="*/ 3772040 w 4654730"/>
                <a:gd name="connsiteY1" fmla="*/ 441345 h 1765380"/>
                <a:gd name="connsiteX2" fmla="*/ 3772040 w 4654730"/>
                <a:gd name="connsiteY2" fmla="*/ 0 h 1765380"/>
                <a:gd name="connsiteX3" fmla="*/ 4654730 w 4654730"/>
                <a:gd name="connsiteY3" fmla="*/ 882690 h 1765380"/>
                <a:gd name="connsiteX4" fmla="*/ 3772040 w 4654730"/>
                <a:gd name="connsiteY4" fmla="*/ 1765380 h 1765380"/>
                <a:gd name="connsiteX5" fmla="*/ 3772040 w 4654730"/>
                <a:gd name="connsiteY5" fmla="*/ 1324035 h 1765380"/>
                <a:gd name="connsiteX6" fmla="*/ 0 w 4654730"/>
                <a:gd name="connsiteY6" fmla="*/ 1324035 h 1765380"/>
                <a:gd name="connsiteX7" fmla="*/ 0 w 4654730"/>
                <a:gd name="connsiteY7" fmla="*/ 441345 h 17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54730" h="1765380">
                  <a:moveTo>
                    <a:pt x="0" y="441345"/>
                  </a:moveTo>
                  <a:lnTo>
                    <a:pt x="3772040" y="441345"/>
                  </a:lnTo>
                  <a:lnTo>
                    <a:pt x="3772040" y="0"/>
                  </a:lnTo>
                  <a:lnTo>
                    <a:pt x="4654730" y="882690"/>
                  </a:lnTo>
                  <a:lnTo>
                    <a:pt x="3772040" y="1765380"/>
                  </a:lnTo>
                  <a:lnTo>
                    <a:pt x="3772040" y="1324035"/>
                  </a:lnTo>
                  <a:lnTo>
                    <a:pt x="0" y="1324035"/>
                  </a:lnTo>
                  <a:lnTo>
                    <a:pt x="0" y="4413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532785" rIns="695345" bIns="721599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cs typeface="Arial" pitchFamily="34" charset="0"/>
                </a:rPr>
                <a:t>Цели</a:t>
              </a:r>
              <a:endParaRPr lang="ru-RU" sz="2400" kern="1200" dirty="0">
                <a:cs typeface="Arial" pitchFamily="34" charset="0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6974959" y="3458575"/>
              <a:ext cx="4465674" cy="3351002"/>
            </a:xfrm>
            <a:custGeom>
              <a:avLst/>
              <a:gdLst>
                <a:gd name="connsiteX0" fmla="*/ 0 w 3733482"/>
                <a:gd name="connsiteY0" fmla="*/ 0 h 3351002"/>
                <a:gd name="connsiteX1" fmla="*/ 3733482 w 3733482"/>
                <a:gd name="connsiteY1" fmla="*/ 0 h 3351002"/>
                <a:gd name="connsiteX2" fmla="*/ 3733482 w 3733482"/>
                <a:gd name="connsiteY2" fmla="*/ 3351002 h 3351002"/>
                <a:gd name="connsiteX3" fmla="*/ 0 w 3733482"/>
                <a:gd name="connsiteY3" fmla="*/ 3351002 h 3351002"/>
                <a:gd name="connsiteX4" fmla="*/ 0 w 3733482"/>
                <a:gd name="connsiteY4" fmla="*/ 0 h 3351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3482" h="3351002">
                  <a:moveTo>
                    <a:pt x="0" y="0"/>
                  </a:moveTo>
                  <a:lnTo>
                    <a:pt x="3733482" y="0"/>
                  </a:lnTo>
                  <a:lnTo>
                    <a:pt x="3733482" y="3351002"/>
                  </a:lnTo>
                  <a:lnTo>
                    <a:pt x="0" y="335100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marL="200025" lvl="0" indent="-200025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ru-RU" kern="1200" dirty="0" smtClean="0">
                  <a:cs typeface="Arial" pitchFamily="34" charset="0"/>
                </a:rPr>
                <a:t>Формулирование структурированного описания уровней квалификаций, признаваемых в отрасли, требования к существующим квалификациям  на основе национальной рамки квалификаций с учетом перспектив, приоритетов экономики и стратегии развития отрасли</a:t>
              </a:r>
              <a:endParaRPr lang="ru-RU" kern="1200" dirty="0">
                <a:cs typeface="Arial" pitchFamily="34" charset="0"/>
              </a:endParaRPr>
            </a:p>
            <a:p>
              <a:pPr marL="200025" lvl="0" indent="-200025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ru-RU" kern="1200" dirty="0" smtClean="0">
                  <a:cs typeface="Arial" pitchFamily="34" charset="0"/>
                </a:rPr>
                <a:t>Картирование профессий по уровням квалификаций с указанием межотраслевых компетенций и смежных видов занятий (квалификаций)</a:t>
              </a:r>
              <a:endParaRPr lang="ru-RU" kern="1200" dirty="0"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366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(13)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54579"/>
              </p:ext>
            </p:extLst>
          </p:nvPr>
        </p:nvGraphicFramePr>
        <p:xfrm>
          <a:off x="76171" y="361350"/>
          <a:ext cx="12068530" cy="5781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51719"/>
                <a:gridCol w="1135117"/>
                <a:gridCol w="914400"/>
                <a:gridCol w="914400"/>
                <a:gridCol w="977462"/>
                <a:gridCol w="1082409"/>
                <a:gridCol w="1172060"/>
                <a:gridCol w="268014"/>
                <a:gridCol w="2222938"/>
                <a:gridCol w="1030011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 (2019)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3222-0 Средний медицинский персонал по акушерству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3222-0-001 Акушер(ка), 3222-0-002 Акушер(ка) общей практики)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Акушерское дело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(акушер, акушер общей практики)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Прикладной бакалавр акушер(-ка)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 (-ка) расширенной практики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Лечебное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дело /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Акушерское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дело /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Акушер (-ка)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/>
                          <a:ea typeface="Calibri"/>
                        </a:rPr>
                        <a:t>расширенной практики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5-6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3222-0 Средний медицинский персонал по акушерству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3222-0-003 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Акушер (-ка) расширенной практики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Послесреднее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v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Акушерское дело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 (-ка)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Лечебное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дело /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 (-ка)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Акушерское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дело / Акушер (-ка)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3222-0-001 Акушер(ка), 3222-0-002 Акушер(ка) общей практики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 и профессиональное образование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rowSpan="3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3254-0 Медицинские оптикиоптометристы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3254-0-001 Оптикометрист)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/>
                          <a:ea typeface="Calibri"/>
                        </a:rPr>
                        <a:t>Медицинская оптика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 и оптикометрист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медицинский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оптика /</a:t>
                      </a: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 медицинский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оптика /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 медицинский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3254-0 Медицинские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оптикиоптометристы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(3254-0-001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Оптикометрист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3254-0-002 Оптик медицинский, 3254-0-003 Оптик-офтальмолог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 и профессиональное образование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Оптик-офтальмолог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оптика /</a:t>
                      </a: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Оптик-офтальмолог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оптика /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Оптик-офтальмолог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Оптикометрист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оптика /</a:t>
                      </a: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Оптикометрист **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оптика /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Оптикометрист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3259-0 Другой средний медицинский персонал в области здравоохранения, н.в.д.г.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(3259-0-001 Инструктор по лечебной физкультуре, 3259-0-003 Медицинская сестра по диетическому питанию)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сестра диетическая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сестра диетическая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3259-0 Другой средний медицинский персонал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(3259-0-001 Инструктор по лечебной физкультуре, 3259-0-003 Медицинская сестра по диетическому питанию)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 и профессиональное образование и практический опыт + сертификационный курс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инструктор по лечебной физкультуре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инструктор по лечебной физкультуре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5320-1 Работники по уходу за больными, за исключением на дому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5320-1-001 Помощник по уходу (в больнице или клинике) 5320-1-002 Помощник по уходу за больными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5320-1-003 Санитар(-ка) (общий профиль) 5320-1-004 Сиделка в учреждениях социальной защиты и здравоохранения)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Сиделка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Сестринское дело / Сиделка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5320-1 Работники по уходу за больными, за исключением на дому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(5320-1-004 Сиделка в учреждениях социальной защиты и здравоохранения)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Основное среднее образование 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профессиональная подготовка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spc="1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санитар (-ка)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spc="1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санитар (-ка)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5320-1-003 Санитар(-ка) (общий профиль)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Начальное или среднее общее образование + индивидуальное обучение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515034"/>
            <a:ext cx="121919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**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- В данном случае указано «Специальность / Квалификация» согласно перечню профессий и специальностей по срокам обучения и уровням образования для технического и профессионального, </a:t>
            </a:r>
            <a:r>
              <a:rPr lang="ru-RU" sz="800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образования в соответствии с классификатором (Приказ Министра образования и науки Республики Казахстан от 22 января 2016 года № 65)</a:t>
            </a:r>
          </a:p>
        </p:txBody>
      </p:sp>
    </p:spTree>
    <p:extLst>
      <p:ext uri="{BB962C8B-B14F-4D97-AF65-F5344CB8AC3E}">
        <p14:creationId xmlns:p14="http://schemas.microsoft.com/office/powerpoint/2010/main" val="41786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(14)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937889"/>
              </p:ext>
            </p:extLst>
          </p:nvPr>
        </p:nvGraphicFramePr>
        <p:xfrm>
          <a:off x="76171" y="361350"/>
          <a:ext cx="12068530" cy="569213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51719"/>
                <a:gridCol w="1135117"/>
                <a:gridCol w="914400"/>
                <a:gridCol w="914400"/>
                <a:gridCol w="977462"/>
                <a:gridCol w="1277007"/>
                <a:gridCol w="977462"/>
                <a:gridCol w="268014"/>
                <a:gridCol w="2222938"/>
                <a:gridCol w="1030011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ПКСПИР/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ПКСПИР(2019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/ </a:t>
                      </a:r>
                      <a:r>
                        <a:rPr lang="ru-RU" sz="105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2.1.2 Лабораторная диагностика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2.1.2.1. Специалисты лабораторной диагностики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2216-2 Врачи в области клинической лабораторной диагностики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2216-2-001 Врач клинической лабораторной диагностики)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Клиническая лабораторная диагностика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Клиническая лабораторная диагностика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Клиническая лабораторная диагностика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2216-2 Врачи в области клинической лабораторной диагностики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2216-2-001 Врач клинической лабораторной диагностики)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3259-0 Другой средний медицинский персонал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Лабораторная диагностика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(лаборант, помощник врача-лаборанта);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Лабораторная диагностика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лаборант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лаборант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Лабораторная диагностика / Медицинский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лаборант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Лабораторная диагностика / Медицинский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лаборант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3259-0 Другой средний медицинский персонал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3259-0-004 Медицинский лаборант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профессиональное образование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2131-4 </a:t>
                      </a:r>
                      <a:r>
                        <a:rPr lang="ru-RU" sz="1100" b="1" dirty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Биохимики и биофизики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2131-4-003 Биохимик, клинический)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лаборатории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лаборатории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2131-4 </a:t>
                      </a:r>
                      <a:r>
                        <a:rPr lang="ru-RU" sz="1100" b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Биохимики и биофизики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2131-4-003 Биохимик, клинический)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2131-5 Микробиологи (бактериологи)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2131-5-008 Микробиолог, клинический, 2131-5-010 Микробиолог, медицинский)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лаборатории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лаборатории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2131-5 Микробиологи (бактериологи)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2131-5-008 Микробиолог, клинический, 2131-5-010 Микробиолог, медицинский)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2131-9 Другие специалисты-профессионалы в области биологии, ботаники, зоологии, фармакологии и родственных занятий,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лаборатории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лаборатории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2131-9 Другие специалисты-профессионалы в области биологии, ботаники, зоологии, фармакологии и родственных занятий,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2131-9-011 </a:t>
                      </a:r>
                      <a:r>
                        <a:rPr lang="ru-RU" sz="1100" i="1" dirty="0" err="1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Цитолог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клинический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5320-1 Работники по уходу за больными, за исключением на дому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spc="1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санитар (-ка)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spc="1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санитар (-ка)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5320-1 Работники по уходу за больными, за исключением на дому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(5320-1-005 Санитар(-ка) лаборатории)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Начальное или среднее общее образование + индивидуальное обучение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433146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 - 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по данной специальности, имеющих сертификат специалиста по данной специальности и практический опыт работы  до 2019 года </a:t>
            </a:r>
            <a:r>
              <a:rPr lang="ru-RU" sz="8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включительно</a:t>
            </a:r>
          </a:p>
          <a:p>
            <a:r>
              <a:rPr lang="ru-RU" sz="800" dirty="0">
                <a:latin typeface="Times New Roman" pitchFamily="18" charset="0"/>
                <a:cs typeface="Times New Roman" pitchFamily="18" charset="0"/>
              </a:rPr>
              <a:t>** - В данном случае указано «Специальность / Квалификация» согласно перечню профессий и специальностей по срокам обучения и уровням образования для технического и профессионального, </a:t>
            </a:r>
            <a:r>
              <a:rPr lang="ru-RU" sz="800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образования в соответствии с классификатором (Приказ Министра образования и науки Республики Казахстан от 22 января 2016 года № 65)</a:t>
            </a:r>
          </a:p>
        </p:txBody>
      </p:sp>
    </p:spTree>
    <p:extLst>
      <p:ext uri="{BB962C8B-B14F-4D97-AF65-F5344CB8AC3E}">
        <p14:creationId xmlns:p14="http://schemas.microsoft.com/office/powerpoint/2010/main" val="181438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(15)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594233"/>
              </p:ext>
            </p:extLst>
          </p:nvPr>
        </p:nvGraphicFramePr>
        <p:xfrm>
          <a:off x="76171" y="361350"/>
          <a:ext cx="12068530" cy="610284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51719"/>
                <a:gridCol w="1135117"/>
                <a:gridCol w="914400"/>
                <a:gridCol w="914400"/>
                <a:gridCol w="977462"/>
                <a:gridCol w="1277007"/>
                <a:gridCol w="977462"/>
                <a:gridCol w="268014"/>
                <a:gridCol w="2222938"/>
                <a:gridCol w="1030011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ПКСПИР/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ПКСПИР(2019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/ </a:t>
                      </a:r>
                      <a:r>
                        <a:rPr lang="ru-RU" sz="105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2.1.3. Патологоанатомическая диагностика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2216-4 Врачи в области патологической анатомии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2216-4-001 Врач-патологоанатом (взрослый и детский) 2216-4-002 Врач-патологоанатом (взрослый) 2216-4-003 Врач-патологоанатом (детский) 2216-4-004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цитопатолог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 и детский) 2216-4-005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цитопатолог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(взрослый) 2216-4-006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цитопатолог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(детский))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Патологическая анатомия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(цитопатология) (взрослая, детская);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Патологическая анатомия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Патологическая анатомия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2216-4 Врачи в области патологической анатомии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2216-4-001 Врач-патологоанатом (взрослый и детский) 2216-4-002 Врач-патологоанатом (взрослый) 2216-4-003 Врач-патологоанатом (детский) 2216-4-004 Врач-цитопатолог (взрослый и детский) 2216-4-005 Врач-цитопатолог (взрослый) 2216-4-006 Врач-цитопатолог (детский))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3259-0 Другой средний медицинский персонал в области здравоохранения,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Лабораторная диагностика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(лаборант, помощник врача-лаборанта);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Лабораторная диагностика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лаборант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лаборант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Лабораторная диагностика / Медицинский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лаборант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Лабораторная диагностика / Медицинский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лаборант **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3259-0 Другой средний медицинский персонал в области здравоохранения,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3259-0-005 Лаборант патологоанатомического отделения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ТиПО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 сертификационный курс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(???)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5320-1 Работники по уходу за больными, за исключением на дому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spc="1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санитар (-ка)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spc="1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санитар (-ка)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5320-1 Работники по уходу за больными, за исключением на дому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(5320-1-006 Санитар(-ка) морга, 5320-1-007 Санитар(-ка) гистологической лаборатории)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Начальное или среднее общее образование + индивидуальное обучение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2.1.4. Заготовки, консервации, переработка, хранения и реализация крови и ее компонентов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2214-5 Врачи в области трансфузиологии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2214-5-001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трансфузиолог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2214-5-002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трансфузиолог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клинический, 2214-5-003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трансфузиолог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производственный)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Трансфузиология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Трансфузиология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(???)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2214-5 Врачи в области трансфузиологии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2214-5-001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трансфузиолог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2214-5-002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трансфузиолог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клинический, 2214-5-003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трансфузиолог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производственный)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 + 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3259-0 Другой средний медицинский персонал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Медицинская сестра-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эксфузионист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3259-0 Другой средний медицинский персонал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3259-0-004 Медицинская сестра -</a:t>
                      </a:r>
                      <a:r>
                        <a:rPr lang="ru-RU" sz="1100" i="1" dirty="0" err="1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эксфузионист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 сертификационный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433146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 - 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по данной специальности, имеющих сертификат специалиста по данной специальности и практический опыт работы  до 2019 года </a:t>
            </a:r>
            <a:r>
              <a:rPr lang="ru-RU" sz="8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включительно</a:t>
            </a:r>
          </a:p>
          <a:p>
            <a:r>
              <a:rPr lang="ru-RU" sz="800" dirty="0">
                <a:latin typeface="Times New Roman" pitchFamily="18" charset="0"/>
                <a:cs typeface="Times New Roman" pitchFamily="18" charset="0"/>
              </a:rPr>
              <a:t>** - В данном случае указано «Специальность / Квалификация» согласно перечню профессий и специальностей по срокам обучения и уровням образования для технического и профессионального, </a:t>
            </a:r>
            <a:r>
              <a:rPr lang="ru-RU" sz="800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образования в соответствии с классификатором (Приказ Министра образования и науки Республики Казахстан от 22 января 2016 года № 65)</a:t>
            </a:r>
          </a:p>
        </p:txBody>
      </p:sp>
    </p:spTree>
    <p:extLst>
      <p:ext uri="{BB962C8B-B14F-4D97-AF65-F5344CB8AC3E}">
        <p14:creationId xmlns:p14="http://schemas.microsoft.com/office/powerpoint/2010/main" val="17542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1"/>
            <a:ext cx="10972120" cy="3310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«Медицина» (16)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950308"/>
              </p:ext>
            </p:extLst>
          </p:nvPr>
        </p:nvGraphicFramePr>
        <p:xfrm>
          <a:off x="76171" y="361350"/>
          <a:ext cx="12068530" cy="612628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51719"/>
                <a:gridCol w="1135117"/>
                <a:gridCol w="914400"/>
                <a:gridCol w="914400"/>
                <a:gridCol w="977462"/>
                <a:gridCol w="1277007"/>
                <a:gridCol w="977462"/>
                <a:gridCol w="268014"/>
                <a:gridCol w="2222938"/>
                <a:gridCol w="1030011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ПКСПИР/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ПКСПИР(2019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/ </a:t>
                      </a:r>
                      <a:r>
                        <a:rPr lang="ru-RU" sz="105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8189-0 Другие операторы производственного стационарного оборудования,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Аппаратчик станции переливания крови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8189-0 Другие операторы производственного стационарного оборудования,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8189-0-053 Аппаратчик станции переливания крови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5320-1 Работники по уходу за больными, за исключением на дому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(5320-1-003 Санитар(-ка) (общий профиль))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spc="1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санитар (-ка)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spc="1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санитар (-ка)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5320-1 Работники по уходу за больными, за исключением на дому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(5320-1-003 Санитар(-ка) (общий профиль)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Начальное или среднее общее образование + индивидуальное обучение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2.1.5. Традиционная медицина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2230-0 Врачи и специалисты-профессионалы традиционной и нетрадиционной медицины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2230-0-001 Врач мануальный терапевт, 2230-0-002 Врач су-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джок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терапевт, 2230-0-003 Врач традиционной терапии, 2230-0-004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гирудотерапевт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2230-0-005 Врач-гомеопат, 2230-0-006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рефлексотерапевт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2230-0-007 Врач-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фитотерапевт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Традиционная терапия (рефлексотерапия, мануальная терапия, су-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джок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-терапия, гомеопатия, гирудотерапия, фитотерапия)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(специалист профильный)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2230-0 Врачи и специалистыпрофессионалы традиционной и нетрадиционной медицины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2230-0-001 Врач мануальный терапевт, 2230-0-002 Врач су-джок терапевт, 2230-0-003 Врач традиционной терапии, 2230-0-004 Врач-гирудотерапевт, 2230-0-005 Врач-гомеопат, 2230-0-006 Врач-рефлексотерапевт, 2230-0-007 Врач-фитотерапевт)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 + 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5149-3 Лекари народной медицины и целители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5149-3-001 Костоправ, 5149-3-002 Лекарь традиционной китайской медицины, 5149-3-003 Лекарь, фитотерапия, 5149-3-004 Лекарь-травник 5149-3-005 Народный целитель, 5149-3-006 Практик нетрадиционной медицины, 5149-3-007 Специалист по акупунктуре, 5149-3-008 Целитель, народные методы)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3-4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5149-3 Лекари народной медицины и целители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5149-3-001 Костоправ, 5149-3-002 Лекарь традиционной китайской медицины, 5149-3-003 Лекарь, фитотерапия, 5149-3-004 Лекарь-травник 5149-3-005 Народный целитель, 5149-3-006 Практик нетрадиционной медицины, 5149-3-007 Специалист по акупунктуре, 5149-3-008 Целитель, народные методы)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433146"/>
            <a:ext cx="1219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 - 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«или практический опыт» - для лиц, получивших  высшее образование, включая интернатуру, в </a:t>
            </a:r>
            <a:r>
              <a:rPr lang="ru-RU" sz="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т.ч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прошедших </a:t>
            </a:r>
            <a:r>
              <a:rPr lang="ru-RU" sz="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переподготвку</a:t>
            </a:r>
            <a:r>
              <a:rPr lang="ru-RU" sz="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по данной специальности, имеющих сертификат специалиста по данной специальности и практический опыт работы  до 2019 года </a:t>
            </a:r>
            <a:r>
              <a:rPr lang="ru-RU" sz="80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включительно</a:t>
            </a:r>
          </a:p>
          <a:p>
            <a:r>
              <a:rPr lang="ru-RU" sz="800" dirty="0">
                <a:latin typeface="Times New Roman" pitchFamily="18" charset="0"/>
                <a:cs typeface="Times New Roman" pitchFamily="18" charset="0"/>
              </a:rPr>
              <a:t>** - В данном случае указано «Специальность / Квалификация» согласно перечню профессий и специальностей по срокам обучения и уровням образования для технического и профессионального, </a:t>
            </a:r>
            <a:r>
              <a:rPr lang="ru-RU" sz="800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образования в соответствии с классификатором (Приказ Министра образования и науки Республики Казахстан от 22 января 2016 года № 65)</a:t>
            </a:r>
          </a:p>
        </p:txBody>
      </p:sp>
    </p:spTree>
    <p:extLst>
      <p:ext uri="{BB962C8B-B14F-4D97-AF65-F5344CB8AC3E}">
        <p14:creationId xmlns:p14="http://schemas.microsoft.com/office/powerpoint/2010/main" val="250260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4782" y="1"/>
            <a:ext cx="12227174" cy="45935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rgbClr val="00B0F0"/>
                </a:solidFill>
              </a:rPr>
              <a:t>Карта профессиональной квалификации: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err="1" smtClean="0"/>
              <a:t>Подотрасль</a:t>
            </a:r>
            <a:r>
              <a:rPr lang="ru-RU" sz="1800" b="1" dirty="0" smtClean="0"/>
              <a:t>  «Медицина»: Профессиональная </a:t>
            </a:r>
            <a:r>
              <a:rPr lang="ru-RU" sz="1800" b="1" dirty="0"/>
              <a:t>группа «Медицинская помощь»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020" y="6027219"/>
            <a:ext cx="227918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6" name="Прямоугольник 5"/>
          <p:cNvSpPr/>
          <p:nvPr/>
        </p:nvSpPr>
        <p:spPr>
          <a:xfrm>
            <a:off x="76193" y="6027219"/>
            <a:ext cx="20756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2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2367" y="6027219"/>
            <a:ext cx="236107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8" name="Прямоугольник 7"/>
          <p:cNvSpPr/>
          <p:nvPr/>
        </p:nvSpPr>
        <p:spPr>
          <a:xfrm>
            <a:off x="8802785" y="6027220"/>
            <a:ext cx="1181187" cy="28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29" name="Прямоугольник 28"/>
          <p:cNvSpPr/>
          <p:nvPr/>
        </p:nvSpPr>
        <p:spPr>
          <a:xfrm>
            <a:off x="464020" y="5331187"/>
            <a:ext cx="2279181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0" name="Прямоугольник 29"/>
          <p:cNvSpPr/>
          <p:nvPr/>
        </p:nvSpPr>
        <p:spPr>
          <a:xfrm>
            <a:off x="76193" y="5331186"/>
            <a:ext cx="207560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3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52367" y="5331187"/>
            <a:ext cx="2361078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2" name="Прямоугольник 31"/>
          <p:cNvSpPr/>
          <p:nvPr/>
        </p:nvSpPr>
        <p:spPr>
          <a:xfrm>
            <a:off x="8802785" y="5331187"/>
            <a:ext cx="1181187" cy="6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3" name="Прямоугольник 32"/>
          <p:cNvSpPr/>
          <p:nvPr/>
        </p:nvSpPr>
        <p:spPr>
          <a:xfrm>
            <a:off x="464021" y="4244451"/>
            <a:ext cx="2279180" cy="1018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4" name="Прямоугольник 33"/>
          <p:cNvSpPr/>
          <p:nvPr/>
        </p:nvSpPr>
        <p:spPr>
          <a:xfrm>
            <a:off x="76191" y="4244454"/>
            <a:ext cx="209836" cy="1018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4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852367" y="4244453"/>
            <a:ext cx="2361078" cy="101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6" name="Прямоугольник 35"/>
          <p:cNvSpPr/>
          <p:nvPr/>
        </p:nvSpPr>
        <p:spPr>
          <a:xfrm>
            <a:off x="8802785" y="4244453"/>
            <a:ext cx="1181187" cy="1018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7" name="Прямоугольник 36"/>
          <p:cNvSpPr/>
          <p:nvPr/>
        </p:nvSpPr>
        <p:spPr>
          <a:xfrm>
            <a:off x="464020" y="3568908"/>
            <a:ext cx="2279181" cy="6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8" name="Прямоугольник 37"/>
          <p:cNvSpPr/>
          <p:nvPr/>
        </p:nvSpPr>
        <p:spPr>
          <a:xfrm>
            <a:off x="76192" y="3571184"/>
            <a:ext cx="209835" cy="6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5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852367" y="3568908"/>
            <a:ext cx="2361078" cy="6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0" name="Прямоугольник 39"/>
          <p:cNvSpPr/>
          <p:nvPr/>
        </p:nvSpPr>
        <p:spPr>
          <a:xfrm>
            <a:off x="8802785" y="3568910"/>
            <a:ext cx="1181187" cy="61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1" name="Прямоугольник 40"/>
          <p:cNvSpPr/>
          <p:nvPr/>
        </p:nvSpPr>
        <p:spPr>
          <a:xfrm>
            <a:off x="464021" y="2852382"/>
            <a:ext cx="2279180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2" name="Прямоугольник 41"/>
          <p:cNvSpPr/>
          <p:nvPr/>
        </p:nvSpPr>
        <p:spPr>
          <a:xfrm>
            <a:off x="76192" y="2852382"/>
            <a:ext cx="209835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6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852367" y="2852382"/>
            <a:ext cx="2361078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4" name="Прямоугольник 43"/>
          <p:cNvSpPr/>
          <p:nvPr/>
        </p:nvSpPr>
        <p:spPr>
          <a:xfrm>
            <a:off x="8807338" y="2852382"/>
            <a:ext cx="1176634" cy="6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5" name="Прямоугольник 44"/>
          <p:cNvSpPr/>
          <p:nvPr/>
        </p:nvSpPr>
        <p:spPr>
          <a:xfrm>
            <a:off x="464021" y="1742396"/>
            <a:ext cx="2279179" cy="10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6" name="Прямоугольник 45"/>
          <p:cNvSpPr/>
          <p:nvPr/>
        </p:nvSpPr>
        <p:spPr>
          <a:xfrm>
            <a:off x="76192" y="1742380"/>
            <a:ext cx="209835" cy="10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7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852367" y="1742396"/>
            <a:ext cx="2361078" cy="10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rgbClr val="00206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8805062" y="1742395"/>
            <a:ext cx="1178910" cy="104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9" name="Прямоугольник 48"/>
          <p:cNvSpPr/>
          <p:nvPr/>
        </p:nvSpPr>
        <p:spPr>
          <a:xfrm>
            <a:off x="464021" y="1059996"/>
            <a:ext cx="2279179" cy="6186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76192" y="1160060"/>
            <a:ext cx="209835" cy="5186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8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852367" y="1059997"/>
            <a:ext cx="2361078" cy="618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8807338" y="1059996"/>
            <a:ext cx="1176634" cy="6186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64020" y="736979"/>
            <a:ext cx="2279181" cy="4230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Врачи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852367" y="736979"/>
            <a:ext cx="2361078" cy="4230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ru-RU" sz="1200" b="1" dirty="0">
                <a:solidFill>
                  <a:srgbClr val="002060"/>
                </a:solidFill>
              </a:rPr>
              <a:t>Специалисты, осуществляющие </a:t>
            </a:r>
            <a:r>
              <a:rPr lang="ru-RU" sz="1200" b="1" dirty="0" smtClean="0">
                <a:solidFill>
                  <a:srgbClr val="002060"/>
                </a:solidFill>
              </a:rPr>
              <a:t>стоматологическую </a:t>
            </a:r>
            <a:r>
              <a:rPr lang="ru-RU" sz="1200" b="1" dirty="0">
                <a:solidFill>
                  <a:srgbClr val="002060"/>
                </a:solidFill>
              </a:rPr>
              <a:t>деятельность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8802785" y="736979"/>
            <a:ext cx="1181187" cy="4230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Смежные профессии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95782" y="436730"/>
            <a:ext cx="8352435" cy="62640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2631983" y="363814"/>
            <a:ext cx="3379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/>
              <a:t>Профессиональные подгруппы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336275" y="1060012"/>
            <a:ext cx="3343701" cy="618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5336275" y="736979"/>
            <a:ext cx="3343701" cy="4230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>
                <a:solidFill>
                  <a:srgbClr val="002060"/>
                </a:solidFill>
              </a:rPr>
              <a:t>Медицинские сестры</a:t>
            </a:r>
            <a:r>
              <a:rPr lang="kk-KZ" sz="1400" b="1" dirty="0">
                <a:solidFill>
                  <a:srgbClr val="002060"/>
                </a:solidFill>
              </a:rPr>
              <a:t> и иные категории ММР и СМР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336276" y="6027219"/>
            <a:ext cx="334370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63" name="Прямоугольник 62"/>
          <p:cNvSpPr/>
          <p:nvPr/>
        </p:nvSpPr>
        <p:spPr>
          <a:xfrm>
            <a:off x="5336275" y="5331188"/>
            <a:ext cx="3343702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64" name="Прямоугольник 63"/>
          <p:cNvSpPr/>
          <p:nvPr/>
        </p:nvSpPr>
        <p:spPr>
          <a:xfrm>
            <a:off x="5336276" y="4244453"/>
            <a:ext cx="3343701" cy="1018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65" name="Прямоугольник 64"/>
          <p:cNvSpPr/>
          <p:nvPr/>
        </p:nvSpPr>
        <p:spPr>
          <a:xfrm>
            <a:off x="5336276" y="3571185"/>
            <a:ext cx="3343702" cy="6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66" name="Прямоугольник 65"/>
          <p:cNvSpPr/>
          <p:nvPr/>
        </p:nvSpPr>
        <p:spPr>
          <a:xfrm>
            <a:off x="5336275" y="2852381"/>
            <a:ext cx="3343701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67" name="Прямоугольник 66"/>
          <p:cNvSpPr/>
          <p:nvPr/>
        </p:nvSpPr>
        <p:spPr>
          <a:xfrm>
            <a:off x="5336275" y="1742395"/>
            <a:ext cx="3343702" cy="10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68" name="Прямоугольник 67"/>
          <p:cNvSpPr/>
          <p:nvPr/>
        </p:nvSpPr>
        <p:spPr>
          <a:xfrm>
            <a:off x="573202" y="2464306"/>
            <a:ext cx="873461" cy="2299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Врач общей практики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603610" y="1925188"/>
            <a:ext cx="1139590" cy="2539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Врач (специалист профильный)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73203" y="1917576"/>
            <a:ext cx="873460" cy="2615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Семейный врач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3384645" y="4510477"/>
            <a:ext cx="1336210" cy="2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Дантист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6526287" y="6078830"/>
            <a:ext cx="1187354" cy="18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Сиделка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693773" y="5549715"/>
            <a:ext cx="1168546" cy="2705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Младшая медицинская сестра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283302" y="5549715"/>
            <a:ext cx="1201479" cy="2705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Массажист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424941" y="4809870"/>
            <a:ext cx="1044000" cy="3543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Медицинская сестра общей практики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425060" y="4481377"/>
            <a:ext cx="1044000" cy="3259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Медсестра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426735" y="3714750"/>
            <a:ext cx="1326489" cy="3193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Медицинская сестра расширенной практики</a:t>
            </a:r>
          </a:p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(прикладной бакалавр)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6615752" y="4481377"/>
            <a:ext cx="767060" cy="2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Фельдшер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6615751" y="4908927"/>
            <a:ext cx="763519" cy="2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err="1" smtClean="0">
                <a:solidFill>
                  <a:srgbClr val="002060"/>
                </a:solidFill>
              </a:rPr>
              <a:t>Парамедик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6615752" y="4699343"/>
            <a:ext cx="763519" cy="2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Акушер(ка)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7069989" y="3714750"/>
            <a:ext cx="1523390" cy="3261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Акушер(ка) расширенной практики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7591423" y="4486495"/>
            <a:ext cx="1001955" cy="2108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Оптик-офтальмолог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7591424" y="4900929"/>
            <a:ext cx="998603" cy="2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Оптик медицинский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7591423" y="4694036"/>
            <a:ext cx="998605" cy="2068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err="1" smtClean="0">
                <a:solidFill>
                  <a:srgbClr val="002060"/>
                </a:solidFill>
              </a:rPr>
              <a:t>Оптикометрист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-54782" y="6658007"/>
            <a:ext cx="343395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i="1" dirty="0" smtClean="0"/>
              <a:t>Примечания: * - Включая медсестру диетическую, инструктора по ЛФК</a:t>
            </a:r>
            <a:endParaRPr lang="ru-RU" sz="800" i="1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465106" y="6368698"/>
            <a:ext cx="227918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89" name="Прямоугольник 88"/>
          <p:cNvSpPr/>
          <p:nvPr/>
        </p:nvSpPr>
        <p:spPr>
          <a:xfrm>
            <a:off x="77279" y="6368698"/>
            <a:ext cx="207560" cy="3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1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2853453" y="6368698"/>
            <a:ext cx="236107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91" name="Прямоугольник 90"/>
          <p:cNvSpPr/>
          <p:nvPr/>
        </p:nvSpPr>
        <p:spPr>
          <a:xfrm>
            <a:off x="8803871" y="6368699"/>
            <a:ext cx="1180101" cy="28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92" name="Прямоугольник 91"/>
          <p:cNvSpPr/>
          <p:nvPr/>
        </p:nvSpPr>
        <p:spPr>
          <a:xfrm>
            <a:off x="5337362" y="6368698"/>
            <a:ext cx="334370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93" name="Прямоугольник 92"/>
          <p:cNvSpPr/>
          <p:nvPr/>
        </p:nvSpPr>
        <p:spPr>
          <a:xfrm>
            <a:off x="6527373" y="6420309"/>
            <a:ext cx="1187354" cy="18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Санитар(ка)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6031799" y="2966801"/>
            <a:ext cx="1696109" cy="39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Медицинская сестра расширенной практики</a:t>
            </a:r>
          </a:p>
          <a:p>
            <a:pPr algn="ctr">
              <a:lnSpc>
                <a:spcPct val="7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(академический бакалавр)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3384645" y="5421707"/>
            <a:ext cx="1336210" cy="25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Гигиенист стоматологический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3384644" y="4727432"/>
            <a:ext cx="1336211" cy="2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Помощник стоматолога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3384645" y="4937152"/>
            <a:ext cx="1343661" cy="2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Зубной техник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3364801" y="2478265"/>
            <a:ext cx="1336210" cy="2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Стоматолог</a:t>
            </a:r>
            <a:endParaRPr lang="ru-RU" sz="1000" b="1" dirty="0">
              <a:solidFill>
                <a:srgbClr val="002060"/>
              </a:solidFill>
            </a:endParaRPr>
          </a:p>
        </p:txBody>
      </p:sp>
      <p:cxnSp>
        <p:nvCxnSpPr>
          <p:cNvPr id="101" name="Прямая со стрелкой 100"/>
          <p:cNvCxnSpPr>
            <a:stCxn id="93" idx="0"/>
            <a:endCxn id="73" idx="2"/>
          </p:cNvCxnSpPr>
          <p:nvPr/>
        </p:nvCxnSpPr>
        <p:spPr>
          <a:xfrm flipH="1" flipV="1">
            <a:off x="7119964" y="6258830"/>
            <a:ext cx="1086" cy="16147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278046" y="5901070"/>
            <a:ext cx="160599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>
            <a:endCxn id="74" idx="2"/>
          </p:cNvCxnSpPr>
          <p:nvPr/>
        </p:nvCxnSpPr>
        <p:spPr>
          <a:xfrm flipV="1">
            <a:off x="6278046" y="5820217"/>
            <a:ext cx="0" cy="808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flipV="1">
            <a:off x="7886391" y="5820216"/>
            <a:ext cx="0" cy="808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>
            <a:stCxn id="73" idx="0"/>
          </p:cNvCxnSpPr>
          <p:nvPr/>
        </p:nvCxnSpPr>
        <p:spPr>
          <a:xfrm flipV="1">
            <a:off x="7119964" y="5898070"/>
            <a:ext cx="0" cy="1807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 flipH="1" flipV="1">
            <a:off x="5952447" y="5169708"/>
            <a:ext cx="1086" cy="24914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5950226" y="5418849"/>
            <a:ext cx="214755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 flipH="1" flipV="1">
            <a:off x="8096698" y="5116930"/>
            <a:ext cx="1086" cy="30191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 flipH="1" flipV="1">
            <a:off x="7016095" y="5118370"/>
            <a:ext cx="1086" cy="30191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278046" y="5418849"/>
            <a:ext cx="0" cy="1308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V="1">
            <a:off x="7831684" y="5421707"/>
            <a:ext cx="0" cy="1308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>
            <a:off x="5888581" y="4349774"/>
            <a:ext cx="20544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 стрелкой 127"/>
          <p:cNvCxnSpPr/>
          <p:nvPr/>
        </p:nvCxnSpPr>
        <p:spPr>
          <a:xfrm flipH="1" flipV="1">
            <a:off x="5888581" y="4031945"/>
            <a:ext cx="1086" cy="31782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/>
          <p:nvPr/>
        </p:nvCxnSpPr>
        <p:spPr>
          <a:xfrm flipH="1" flipV="1">
            <a:off x="7942997" y="4029837"/>
            <a:ext cx="1086" cy="31782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 flipV="1">
            <a:off x="6094910" y="4343206"/>
            <a:ext cx="0" cy="1381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 flipV="1">
            <a:off x="7011584" y="4349774"/>
            <a:ext cx="0" cy="1381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5889667" y="3497435"/>
            <a:ext cx="20544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 flipV="1">
            <a:off x="5888581" y="3497436"/>
            <a:ext cx="0" cy="2173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flipV="1">
            <a:off x="7944083" y="3606093"/>
            <a:ext cx="0" cy="1086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/>
          <p:nvPr/>
        </p:nvCxnSpPr>
        <p:spPr>
          <a:xfrm flipV="1">
            <a:off x="6879853" y="3338647"/>
            <a:ext cx="0" cy="15891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 стрелкой 141"/>
          <p:cNvCxnSpPr>
            <a:endCxn id="70" idx="2"/>
          </p:cNvCxnSpPr>
          <p:nvPr/>
        </p:nvCxnSpPr>
        <p:spPr>
          <a:xfrm flipV="1">
            <a:off x="1009933" y="2179174"/>
            <a:ext cx="0" cy="2851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>
            <a:stCxn id="72" idx="0"/>
            <a:endCxn id="98" idx="2"/>
          </p:cNvCxnSpPr>
          <p:nvPr/>
        </p:nvCxnSpPr>
        <p:spPr>
          <a:xfrm flipH="1" flipV="1">
            <a:off x="4032906" y="2694265"/>
            <a:ext cx="0" cy="181621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0" name="Таблица 1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086546"/>
              </p:ext>
            </p:extLst>
          </p:nvPr>
        </p:nvGraphicFramePr>
        <p:xfrm>
          <a:off x="10105874" y="1383149"/>
          <a:ext cx="2085939" cy="264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5939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264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Врач-эксперт</a:t>
                      </a:r>
                      <a:r>
                        <a:rPr lang="ru-RU" sz="1000" b="1" baseline="0" dirty="0" smtClean="0"/>
                        <a:t> </a:t>
                      </a:r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cxnSp>
        <p:nvCxnSpPr>
          <p:cNvPr id="182" name="Прямая со стрелкой 181"/>
          <p:cNvCxnSpPr/>
          <p:nvPr/>
        </p:nvCxnSpPr>
        <p:spPr>
          <a:xfrm>
            <a:off x="1009933" y="1535585"/>
            <a:ext cx="9085735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 стрелкой 185"/>
          <p:cNvCxnSpPr/>
          <p:nvPr/>
        </p:nvCxnSpPr>
        <p:spPr>
          <a:xfrm>
            <a:off x="998726" y="1535585"/>
            <a:ext cx="0" cy="38199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 стрелкой 188"/>
          <p:cNvCxnSpPr/>
          <p:nvPr/>
        </p:nvCxnSpPr>
        <p:spPr>
          <a:xfrm>
            <a:off x="2134458" y="1858488"/>
            <a:ext cx="0" cy="74903"/>
          </a:xfrm>
          <a:prstGeom prst="straightConnector1">
            <a:avLst/>
          </a:prstGeom>
          <a:ln w="12700" cap="rnd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1" name="Таблица 1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581860"/>
              </p:ext>
            </p:extLst>
          </p:nvPr>
        </p:nvGraphicFramePr>
        <p:xfrm>
          <a:off x="10095668" y="1742396"/>
          <a:ext cx="2093457" cy="462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3457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4261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/>
                        <a:t>Преподаватель / Научный сотрудник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</a:rPr>
                        <a:t>Руководитель клинического подразделения / Зам. руководителя организации здравоохранения</a:t>
                      </a:r>
                      <a:endParaRPr lang="ru-RU" sz="1000" b="1" baseline="0" dirty="0" smtClean="0"/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cxnSp>
        <p:nvCxnSpPr>
          <p:cNvPr id="192" name="Прямая со стрелкой 191"/>
          <p:cNvCxnSpPr/>
          <p:nvPr/>
        </p:nvCxnSpPr>
        <p:spPr>
          <a:xfrm>
            <a:off x="1000531" y="1803460"/>
            <a:ext cx="9095137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Прямая со стрелкой 192"/>
          <p:cNvCxnSpPr>
            <a:endCxn id="98" idx="0"/>
          </p:cNvCxnSpPr>
          <p:nvPr/>
        </p:nvCxnSpPr>
        <p:spPr>
          <a:xfrm flipH="1">
            <a:off x="4032906" y="1865807"/>
            <a:ext cx="1086" cy="61245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Прямоугольник 195"/>
          <p:cNvSpPr/>
          <p:nvPr/>
        </p:nvSpPr>
        <p:spPr>
          <a:xfrm>
            <a:off x="10262717" y="727875"/>
            <a:ext cx="1909675" cy="57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  <a:defRPr/>
            </a:pPr>
            <a:r>
              <a:rPr lang="ru-RU" sz="1100" b="1" dirty="0" smtClean="0">
                <a:cs typeface="Times New Roman" panose="02020603050405020304" pitchFamily="18" charset="0"/>
              </a:rPr>
              <a:t>Возможные переходы в другие профессиональные группы или </a:t>
            </a:r>
            <a:r>
              <a:rPr lang="ru-RU" sz="11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на управленческие позиции</a:t>
            </a:r>
            <a:endParaRPr lang="ru-RU" sz="11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97" name="Таблица 1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196618"/>
              </p:ext>
            </p:extLst>
          </p:nvPr>
        </p:nvGraphicFramePr>
        <p:xfrm>
          <a:off x="10095669" y="2869431"/>
          <a:ext cx="2096332" cy="306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6332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306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/>
                        <a:t>Преподаватель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</a:rPr>
                        <a:t>Главная медсестра </a:t>
                      </a:r>
                      <a:endParaRPr lang="ru-RU" sz="1000" b="1" baseline="0" dirty="0" smtClean="0"/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graphicFrame>
        <p:nvGraphicFramePr>
          <p:cNvPr id="198" name="Таблица 1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61769"/>
              </p:ext>
            </p:extLst>
          </p:nvPr>
        </p:nvGraphicFramePr>
        <p:xfrm>
          <a:off x="10095669" y="3554356"/>
          <a:ext cx="2096332" cy="63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6332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630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/>
                        <a:t>Клинический наставник / Преподаватель колледжа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</a:rPr>
                        <a:t>Старшая акушерка</a:t>
                      </a:r>
                      <a:endParaRPr lang="ru-RU" sz="1000" b="1" baseline="0" dirty="0" smtClean="0"/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graphicFrame>
        <p:nvGraphicFramePr>
          <p:cNvPr id="209" name="Таблица 2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950965"/>
              </p:ext>
            </p:extLst>
          </p:nvPr>
        </p:nvGraphicFramePr>
        <p:xfrm>
          <a:off x="10095669" y="2312337"/>
          <a:ext cx="2096332" cy="462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6332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4261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/>
                        <a:t>Специалист-эксперт по СД / Научный сотрудник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</a:rPr>
                        <a:t>Зам. Руководителя по СД / Директор больницы сестринского ухода</a:t>
                      </a:r>
                      <a:endParaRPr lang="ru-RU" sz="1000" b="1" baseline="0" dirty="0" smtClean="0"/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sp>
        <p:nvSpPr>
          <p:cNvPr id="212" name="Дуга 211"/>
          <p:cNvSpPr/>
          <p:nvPr/>
        </p:nvSpPr>
        <p:spPr>
          <a:xfrm>
            <a:off x="2060030" y="1750488"/>
            <a:ext cx="148856" cy="108000"/>
          </a:xfrm>
          <a:prstGeom prst="arc">
            <a:avLst>
              <a:gd name="adj1" fmla="val 16200000"/>
              <a:gd name="adj2" fmla="val 5924776"/>
            </a:avLst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4" name="Прямая со стрелкой 213"/>
          <p:cNvCxnSpPr/>
          <p:nvPr/>
        </p:nvCxnSpPr>
        <p:spPr>
          <a:xfrm flipV="1">
            <a:off x="2134458" y="1535585"/>
            <a:ext cx="0" cy="214904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Дуга 218"/>
          <p:cNvSpPr/>
          <p:nvPr/>
        </p:nvSpPr>
        <p:spPr>
          <a:xfrm>
            <a:off x="3958478" y="1757807"/>
            <a:ext cx="148856" cy="108000"/>
          </a:xfrm>
          <a:prstGeom prst="arc">
            <a:avLst>
              <a:gd name="adj1" fmla="val 16200000"/>
              <a:gd name="adj2" fmla="val 5924776"/>
            </a:avLst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1" name="Прямая со стрелкой 220"/>
          <p:cNvCxnSpPr/>
          <p:nvPr/>
        </p:nvCxnSpPr>
        <p:spPr>
          <a:xfrm flipV="1">
            <a:off x="4032906" y="1542903"/>
            <a:ext cx="0" cy="214904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Прямая со стрелкой 221"/>
          <p:cNvCxnSpPr/>
          <p:nvPr/>
        </p:nvCxnSpPr>
        <p:spPr>
          <a:xfrm flipV="1">
            <a:off x="2052262" y="1803460"/>
            <a:ext cx="0" cy="115799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Прямая со стрелкой 223"/>
          <p:cNvCxnSpPr/>
          <p:nvPr/>
        </p:nvCxnSpPr>
        <p:spPr>
          <a:xfrm flipV="1">
            <a:off x="3958478" y="1811807"/>
            <a:ext cx="0" cy="661660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Прямая со стрелкой 225"/>
          <p:cNvCxnSpPr/>
          <p:nvPr/>
        </p:nvCxnSpPr>
        <p:spPr>
          <a:xfrm>
            <a:off x="7727908" y="3082913"/>
            <a:ext cx="2365955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 стрелкой 227"/>
          <p:cNvCxnSpPr/>
          <p:nvPr/>
        </p:nvCxnSpPr>
        <p:spPr>
          <a:xfrm flipH="1">
            <a:off x="6915789" y="2694265"/>
            <a:ext cx="1086" cy="26701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Прямая со стрелкой 229"/>
          <p:cNvCxnSpPr/>
          <p:nvPr/>
        </p:nvCxnSpPr>
        <p:spPr>
          <a:xfrm>
            <a:off x="6917272" y="2694265"/>
            <a:ext cx="3178396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Прямая со стрелкой 231"/>
          <p:cNvCxnSpPr/>
          <p:nvPr/>
        </p:nvCxnSpPr>
        <p:spPr>
          <a:xfrm>
            <a:off x="8236363" y="3559297"/>
            <a:ext cx="18575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Прямая соединительная линия 234"/>
          <p:cNvCxnSpPr/>
          <p:nvPr/>
        </p:nvCxnSpPr>
        <p:spPr>
          <a:xfrm>
            <a:off x="6175417" y="3559297"/>
            <a:ext cx="205441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Прямая соединительная линия 235"/>
          <p:cNvCxnSpPr/>
          <p:nvPr/>
        </p:nvCxnSpPr>
        <p:spPr>
          <a:xfrm flipV="1">
            <a:off x="6175417" y="3568730"/>
            <a:ext cx="0" cy="14602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Дуга 239"/>
          <p:cNvSpPr/>
          <p:nvPr/>
        </p:nvSpPr>
        <p:spPr>
          <a:xfrm>
            <a:off x="7864189" y="3497454"/>
            <a:ext cx="148856" cy="108000"/>
          </a:xfrm>
          <a:prstGeom prst="arc">
            <a:avLst>
              <a:gd name="adj1" fmla="val 16200000"/>
              <a:gd name="adj2" fmla="val 5924776"/>
            </a:avLst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1" name="Прямая соединительная линия 240"/>
          <p:cNvCxnSpPr/>
          <p:nvPr/>
        </p:nvCxnSpPr>
        <p:spPr>
          <a:xfrm flipV="1">
            <a:off x="8236363" y="3362801"/>
            <a:ext cx="0" cy="35194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" name="Таблица 2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82501"/>
              </p:ext>
            </p:extLst>
          </p:nvPr>
        </p:nvGraphicFramePr>
        <p:xfrm>
          <a:off x="10087935" y="4277974"/>
          <a:ext cx="2096332" cy="9851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6332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9851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/>
                        <a:t>Лаборант</a:t>
                      </a:r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cxnSp>
        <p:nvCxnSpPr>
          <p:cNvPr id="246" name="Прямая со стрелкой 245"/>
          <p:cNvCxnSpPr/>
          <p:nvPr/>
        </p:nvCxnSpPr>
        <p:spPr>
          <a:xfrm>
            <a:off x="7938617" y="4347191"/>
            <a:ext cx="2155246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9" name="Таблица 2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088944"/>
              </p:ext>
            </p:extLst>
          </p:nvPr>
        </p:nvGraphicFramePr>
        <p:xfrm>
          <a:off x="10093863" y="5368073"/>
          <a:ext cx="2096332" cy="6111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6332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6111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/>
                        <a:t>Медицинский регистратор / Аппаратчик станции переливания крови</a:t>
                      </a:r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cxnSp>
        <p:nvCxnSpPr>
          <p:cNvPr id="250" name="Прямая со стрелкой 249"/>
          <p:cNvCxnSpPr/>
          <p:nvPr/>
        </p:nvCxnSpPr>
        <p:spPr>
          <a:xfrm>
            <a:off x="7938617" y="5418423"/>
            <a:ext cx="2155246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5" name="Таблица 2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894903"/>
              </p:ext>
            </p:extLst>
          </p:nvPr>
        </p:nvGraphicFramePr>
        <p:xfrm>
          <a:off x="10095668" y="3230974"/>
          <a:ext cx="2096332" cy="252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6332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252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</a:rPr>
                        <a:t>Старшая медсестра</a:t>
                      </a:r>
                      <a:endParaRPr lang="ru-RU" sz="1000" b="1" baseline="0" dirty="0" smtClean="0"/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cxnSp>
        <p:nvCxnSpPr>
          <p:cNvPr id="258" name="Прямая со стрелкой 257"/>
          <p:cNvCxnSpPr/>
          <p:nvPr/>
        </p:nvCxnSpPr>
        <p:spPr>
          <a:xfrm>
            <a:off x="8229833" y="3338153"/>
            <a:ext cx="18575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Прямая со стрелкой 259"/>
          <p:cNvCxnSpPr/>
          <p:nvPr/>
        </p:nvCxnSpPr>
        <p:spPr>
          <a:xfrm>
            <a:off x="7725803" y="3263404"/>
            <a:ext cx="2365955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2" name="Таблица 2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125581"/>
              </p:ext>
            </p:extLst>
          </p:nvPr>
        </p:nvGraphicFramePr>
        <p:xfrm>
          <a:off x="10095668" y="6049314"/>
          <a:ext cx="2085939" cy="264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5939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264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baseline="0" dirty="0" smtClean="0"/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graphicFrame>
        <p:nvGraphicFramePr>
          <p:cNvPr id="263" name="Таблица 2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364762"/>
              </p:ext>
            </p:extLst>
          </p:nvPr>
        </p:nvGraphicFramePr>
        <p:xfrm>
          <a:off x="10106061" y="6390794"/>
          <a:ext cx="2085939" cy="264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5939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264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Санитар(ка)  </a:t>
                      </a:r>
                      <a:r>
                        <a:rPr lang="ru-RU" sz="1000" b="0" i="1" dirty="0" smtClean="0"/>
                        <a:t>в других подгруппах</a:t>
                      </a:r>
                      <a:endParaRPr lang="ru-RU" sz="1000" b="0" i="1" baseline="0" dirty="0" smtClean="0"/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cxnSp>
        <p:nvCxnSpPr>
          <p:cNvPr id="129" name="Прямая со стрелкой 128"/>
          <p:cNvCxnSpPr/>
          <p:nvPr/>
        </p:nvCxnSpPr>
        <p:spPr>
          <a:xfrm>
            <a:off x="7727908" y="6480163"/>
            <a:ext cx="2372874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/>
          <p:nvPr/>
        </p:nvCxnSpPr>
        <p:spPr>
          <a:xfrm>
            <a:off x="10095668" y="166063"/>
            <a:ext cx="35290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Прямоугольник 138"/>
          <p:cNvSpPr/>
          <p:nvPr/>
        </p:nvSpPr>
        <p:spPr>
          <a:xfrm>
            <a:off x="10432531" y="29633"/>
            <a:ext cx="1859625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sz="900" dirty="0" smtClean="0">
                <a:cs typeface="Times New Roman" panose="02020603050405020304" pitchFamily="18" charset="0"/>
              </a:rPr>
              <a:t>При переходе между/внутри ППГ необходимо пройти обучение  </a:t>
            </a:r>
            <a:endParaRPr lang="ru-RU" sz="900" dirty="0"/>
          </a:p>
        </p:txBody>
      </p:sp>
      <p:cxnSp>
        <p:nvCxnSpPr>
          <p:cNvPr id="141" name="Прямая со стрелкой 140"/>
          <p:cNvCxnSpPr/>
          <p:nvPr/>
        </p:nvCxnSpPr>
        <p:spPr>
          <a:xfrm>
            <a:off x="10105874" y="419285"/>
            <a:ext cx="352903" cy="0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Прямоугольник 143"/>
          <p:cNvSpPr/>
          <p:nvPr/>
        </p:nvSpPr>
        <p:spPr>
          <a:xfrm>
            <a:off x="10430390" y="294240"/>
            <a:ext cx="1859625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sz="900" dirty="0" smtClean="0">
                <a:cs typeface="Times New Roman" panose="02020603050405020304" pitchFamily="18" charset="0"/>
              </a:rPr>
              <a:t>При переходе между/внутри ППГ обучение не требуется </a:t>
            </a:r>
            <a:endParaRPr lang="ru-RU" sz="900" dirty="0"/>
          </a:p>
        </p:txBody>
      </p:sp>
      <p:cxnSp>
        <p:nvCxnSpPr>
          <p:cNvPr id="135" name="Прямая со стрелкой 134"/>
          <p:cNvCxnSpPr>
            <a:endCxn id="97" idx="2"/>
          </p:cNvCxnSpPr>
          <p:nvPr/>
        </p:nvCxnSpPr>
        <p:spPr>
          <a:xfrm flipV="1">
            <a:off x="4033992" y="5153152"/>
            <a:ext cx="0" cy="26527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831607" y="6078207"/>
            <a:ext cx="974545" cy="2336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0" tIns="18000" rIns="0" bIns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000" b="1" dirty="0"/>
              <a:t>Сиделка (общий профиль</a:t>
            </a:r>
            <a:endParaRPr lang="ru-RU" sz="1000" b="1" dirty="0"/>
          </a:p>
        </p:txBody>
      </p:sp>
    </p:spTree>
    <p:extLst>
      <p:ext uri="{BB962C8B-B14F-4D97-AF65-F5344CB8AC3E}">
        <p14:creationId xmlns:p14="http://schemas.microsoft.com/office/powerpoint/2010/main" val="18257352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Заголовок 1"/>
          <p:cNvSpPr txBox="1">
            <a:spLocks/>
          </p:cNvSpPr>
          <p:nvPr/>
        </p:nvSpPr>
        <p:spPr>
          <a:xfrm>
            <a:off x="-54782" y="1"/>
            <a:ext cx="12227174" cy="45935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rgbClr val="00B0F0"/>
                </a:solidFill>
              </a:rPr>
              <a:t>Карта профессиональной квалификации: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err="1" smtClean="0"/>
              <a:t>Подотрасль</a:t>
            </a:r>
            <a:r>
              <a:rPr lang="ru-RU" sz="1800" b="1" dirty="0" smtClean="0"/>
              <a:t>  «Медицина»: Профессиональные группы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020" y="6026041"/>
            <a:ext cx="1980000" cy="287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6" name="Прямоугольник 5"/>
          <p:cNvSpPr/>
          <p:nvPr/>
        </p:nvSpPr>
        <p:spPr>
          <a:xfrm>
            <a:off x="76193" y="6026041"/>
            <a:ext cx="20756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2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48349" y="6026040"/>
            <a:ext cx="19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8" name="Прямоугольник 7"/>
          <p:cNvSpPr/>
          <p:nvPr/>
        </p:nvSpPr>
        <p:spPr>
          <a:xfrm>
            <a:off x="9087513" y="6034081"/>
            <a:ext cx="1181187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29" name="Прямоугольник 28"/>
          <p:cNvSpPr/>
          <p:nvPr/>
        </p:nvSpPr>
        <p:spPr>
          <a:xfrm>
            <a:off x="464021" y="5440371"/>
            <a:ext cx="1980000" cy="517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0" name="Прямоугольник 29"/>
          <p:cNvSpPr/>
          <p:nvPr/>
        </p:nvSpPr>
        <p:spPr>
          <a:xfrm>
            <a:off x="76193" y="5440370"/>
            <a:ext cx="207560" cy="517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3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648349" y="5440371"/>
            <a:ext cx="1980000" cy="517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2" name="Прямоугольник 31"/>
          <p:cNvSpPr/>
          <p:nvPr/>
        </p:nvSpPr>
        <p:spPr>
          <a:xfrm>
            <a:off x="9087513" y="5440371"/>
            <a:ext cx="1181187" cy="517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3" name="Прямоугольник 32"/>
          <p:cNvSpPr/>
          <p:nvPr/>
        </p:nvSpPr>
        <p:spPr>
          <a:xfrm>
            <a:off x="464021" y="4531059"/>
            <a:ext cx="1980000" cy="8412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4" name="Прямоугольник 33"/>
          <p:cNvSpPr/>
          <p:nvPr/>
        </p:nvSpPr>
        <p:spPr>
          <a:xfrm>
            <a:off x="76191" y="4531058"/>
            <a:ext cx="207562" cy="8412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4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648349" y="4531059"/>
            <a:ext cx="1980000" cy="8412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6" name="Прямоугольник 35"/>
          <p:cNvSpPr/>
          <p:nvPr/>
        </p:nvSpPr>
        <p:spPr>
          <a:xfrm>
            <a:off x="9087513" y="4531059"/>
            <a:ext cx="1181187" cy="8412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7" name="Прямоугольник 36"/>
          <p:cNvSpPr/>
          <p:nvPr/>
        </p:nvSpPr>
        <p:spPr>
          <a:xfrm>
            <a:off x="464021" y="3869164"/>
            <a:ext cx="1980000" cy="6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38" name="Прямоугольник 37"/>
          <p:cNvSpPr/>
          <p:nvPr/>
        </p:nvSpPr>
        <p:spPr>
          <a:xfrm>
            <a:off x="76192" y="3871440"/>
            <a:ext cx="209835" cy="6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5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648349" y="3869164"/>
            <a:ext cx="1980000" cy="6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0" name="Прямоугольник 39"/>
          <p:cNvSpPr/>
          <p:nvPr/>
        </p:nvSpPr>
        <p:spPr>
          <a:xfrm>
            <a:off x="9087513" y="3869166"/>
            <a:ext cx="1181187" cy="61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1" name="Прямоугольник 40"/>
          <p:cNvSpPr/>
          <p:nvPr/>
        </p:nvSpPr>
        <p:spPr>
          <a:xfrm>
            <a:off x="464021" y="2825085"/>
            <a:ext cx="1980000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2" name="Прямоугольник 41"/>
          <p:cNvSpPr/>
          <p:nvPr/>
        </p:nvSpPr>
        <p:spPr>
          <a:xfrm>
            <a:off x="76192" y="2825086"/>
            <a:ext cx="209835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6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648349" y="2825086"/>
            <a:ext cx="1980000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4" name="Прямоугольник 43"/>
          <p:cNvSpPr/>
          <p:nvPr/>
        </p:nvSpPr>
        <p:spPr>
          <a:xfrm>
            <a:off x="9092066" y="2825086"/>
            <a:ext cx="1176634" cy="100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5" name="Прямоугольник 44"/>
          <p:cNvSpPr/>
          <p:nvPr/>
        </p:nvSpPr>
        <p:spPr>
          <a:xfrm>
            <a:off x="464021" y="1851580"/>
            <a:ext cx="1980000" cy="905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6" name="Прямоугольник 45"/>
          <p:cNvSpPr/>
          <p:nvPr/>
        </p:nvSpPr>
        <p:spPr>
          <a:xfrm>
            <a:off x="76192" y="1851564"/>
            <a:ext cx="207561" cy="9052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7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648349" y="1851580"/>
            <a:ext cx="1980000" cy="93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rgbClr val="00206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9089790" y="1851579"/>
            <a:ext cx="1178910" cy="9052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9" name="Прямоугольник 48"/>
          <p:cNvSpPr/>
          <p:nvPr/>
        </p:nvSpPr>
        <p:spPr>
          <a:xfrm>
            <a:off x="464021" y="1169180"/>
            <a:ext cx="1980000" cy="6186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76192" y="1395372"/>
            <a:ext cx="207561" cy="392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8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648349" y="1184947"/>
            <a:ext cx="1980000" cy="618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9092066" y="1169180"/>
            <a:ext cx="1176634" cy="6186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64022" y="972291"/>
            <a:ext cx="1980000" cy="4230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sz="1200" b="1" dirty="0">
                <a:solidFill>
                  <a:srgbClr val="002060"/>
                </a:solidFill>
              </a:rPr>
              <a:t>Специалисты лабораторной диагностики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2648350" y="972291"/>
            <a:ext cx="1980000" cy="4230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ru-RU" sz="1200" b="1" dirty="0">
                <a:solidFill>
                  <a:srgbClr val="002060"/>
                </a:solidFill>
              </a:rPr>
              <a:t>Специалисты патологоанатомической службы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9092066" y="988057"/>
            <a:ext cx="1176634" cy="4230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Смежные профессии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95782" y="457232"/>
            <a:ext cx="2124000" cy="633691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465106" y="6367520"/>
            <a:ext cx="1980000" cy="398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89" name="Прямоугольник 88"/>
          <p:cNvSpPr/>
          <p:nvPr/>
        </p:nvSpPr>
        <p:spPr>
          <a:xfrm>
            <a:off x="77279" y="6367520"/>
            <a:ext cx="206474" cy="398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1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2649435" y="6367520"/>
            <a:ext cx="1980000" cy="398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91" name="Прямоугольник 90"/>
          <p:cNvSpPr/>
          <p:nvPr/>
        </p:nvSpPr>
        <p:spPr>
          <a:xfrm>
            <a:off x="9088599" y="6381566"/>
            <a:ext cx="1180101" cy="3843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graphicFrame>
        <p:nvGraphicFramePr>
          <p:cNvPr id="170" name="Таблица 1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875892"/>
              </p:ext>
            </p:extLst>
          </p:nvPr>
        </p:nvGraphicFramePr>
        <p:xfrm>
          <a:off x="10390604" y="1492333"/>
          <a:ext cx="1801396" cy="264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1396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264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Врач-эксперт</a:t>
                      </a:r>
                      <a:r>
                        <a:rPr lang="ru-RU" sz="1000" b="1" baseline="0" dirty="0" smtClean="0"/>
                        <a:t> </a:t>
                      </a:r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graphicFrame>
        <p:nvGraphicFramePr>
          <p:cNvPr id="191" name="Таблица 1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862938"/>
              </p:ext>
            </p:extLst>
          </p:nvPr>
        </p:nvGraphicFramePr>
        <p:xfrm>
          <a:off x="10380396" y="1851580"/>
          <a:ext cx="1811603" cy="905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1603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9052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/>
                        <a:t>Преподаватель / Научный сотрудник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</a:rPr>
                        <a:t>Заведующий лабораторией</a:t>
                      </a:r>
                      <a:endParaRPr lang="ru-RU" sz="1000" b="1" baseline="0" dirty="0" smtClean="0"/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sp>
        <p:nvSpPr>
          <p:cNvPr id="196" name="Прямоугольник 195"/>
          <p:cNvSpPr/>
          <p:nvPr/>
        </p:nvSpPr>
        <p:spPr>
          <a:xfrm>
            <a:off x="10282325" y="855624"/>
            <a:ext cx="1909675" cy="57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  <a:defRPr/>
            </a:pPr>
            <a:r>
              <a:rPr lang="ru-RU" sz="1100" b="1" dirty="0" smtClean="0">
                <a:cs typeface="Times New Roman" panose="02020603050405020304" pitchFamily="18" charset="0"/>
              </a:rPr>
              <a:t>Возможные переходы в другие профессиональные группы или </a:t>
            </a:r>
            <a:r>
              <a:rPr lang="ru-RU" sz="11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на управленческие позиции</a:t>
            </a:r>
            <a:endParaRPr lang="ru-RU" sz="11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97" name="Таблица 1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812254"/>
              </p:ext>
            </p:extLst>
          </p:nvPr>
        </p:nvGraphicFramePr>
        <p:xfrm>
          <a:off x="10380397" y="2978615"/>
          <a:ext cx="1811603" cy="35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1603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306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/>
                        <a:t>Преподаватель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</a:rPr>
                        <a:t>Главная медсестра / Старшая медсестра</a:t>
                      </a:r>
                      <a:endParaRPr lang="ru-RU" sz="1000" b="1" baseline="0" dirty="0" smtClean="0"/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graphicFrame>
        <p:nvGraphicFramePr>
          <p:cNvPr id="198" name="Таблица 1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621809"/>
              </p:ext>
            </p:extLst>
          </p:nvPr>
        </p:nvGraphicFramePr>
        <p:xfrm>
          <a:off x="10380397" y="3868961"/>
          <a:ext cx="1811603" cy="63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1603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630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</a:rPr>
                        <a:t>Старший лаборант</a:t>
                      </a:r>
                      <a:endParaRPr lang="ru-RU" sz="1000" b="1" baseline="0" dirty="0" smtClean="0"/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graphicFrame>
        <p:nvGraphicFramePr>
          <p:cNvPr id="245" name="Таблица 2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202851"/>
              </p:ext>
            </p:extLst>
          </p:nvPr>
        </p:nvGraphicFramePr>
        <p:xfrm>
          <a:off x="10372663" y="4531058"/>
          <a:ext cx="1819337" cy="8412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9337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841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/>
                        <a:t>Лаборант СЭС</a:t>
                      </a:r>
                      <a:endParaRPr lang="ru-RU" sz="1000" b="1" baseline="0" dirty="0" smtClean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4838" y="451961"/>
            <a:ext cx="2293769" cy="425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500" b="1" dirty="0"/>
              <a:t>Лабораторная диагностика</a:t>
            </a:r>
            <a:endParaRPr lang="ru-RU" sz="1500" dirty="0"/>
          </a:p>
        </p:txBody>
      </p:sp>
      <p:sp>
        <p:nvSpPr>
          <p:cNvPr id="126" name="Прямоугольник 125"/>
          <p:cNvSpPr/>
          <p:nvPr/>
        </p:nvSpPr>
        <p:spPr>
          <a:xfrm>
            <a:off x="615088" y="2066288"/>
            <a:ext cx="1665026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Врач клинико-лабораторной диагностики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674673" y="3005085"/>
            <a:ext cx="1665026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Специалист лаборатории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659060" y="4892393"/>
            <a:ext cx="1665026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Лаборант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659060" y="6411552"/>
            <a:ext cx="1665026" cy="18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Санитар(ка)</a:t>
            </a:r>
            <a:endParaRPr lang="ru-RU" sz="1000" b="1" dirty="0">
              <a:solidFill>
                <a:srgbClr val="002060"/>
              </a:solidFill>
            </a:endParaRPr>
          </a:p>
        </p:txBody>
      </p:sp>
      <p:graphicFrame>
        <p:nvGraphicFramePr>
          <p:cNvPr id="135" name="Таблица 1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952215"/>
              </p:ext>
            </p:extLst>
          </p:nvPr>
        </p:nvGraphicFramePr>
        <p:xfrm>
          <a:off x="9182117" y="3176686"/>
          <a:ext cx="956293" cy="15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6293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</a:rPr>
                        <a:t>Вирусолог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5216716"/>
                  </a:ext>
                </a:extLst>
              </a:tr>
            </a:tbl>
          </a:graphicData>
        </a:graphic>
      </p:graphicFrame>
      <p:graphicFrame>
        <p:nvGraphicFramePr>
          <p:cNvPr id="137" name="Таблица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516682"/>
              </p:ext>
            </p:extLst>
          </p:nvPr>
        </p:nvGraphicFramePr>
        <p:xfrm>
          <a:off x="9182118" y="3028489"/>
          <a:ext cx="955614" cy="15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5614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</a:rPr>
                        <a:t>Биохимик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5216716"/>
                  </a:ext>
                </a:extLst>
              </a:tr>
            </a:tbl>
          </a:graphicData>
        </a:graphic>
      </p:graphicFrame>
      <p:graphicFrame>
        <p:nvGraphicFramePr>
          <p:cNvPr id="139" name="Таблица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570892"/>
              </p:ext>
            </p:extLst>
          </p:nvPr>
        </p:nvGraphicFramePr>
        <p:xfrm>
          <a:off x="9182118" y="3481105"/>
          <a:ext cx="954156" cy="15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4156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</a:rPr>
                        <a:t>Бактериолог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5216716"/>
                  </a:ext>
                </a:extLst>
              </a:tr>
            </a:tbl>
          </a:graphicData>
        </a:graphic>
      </p:graphicFrame>
      <p:graphicFrame>
        <p:nvGraphicFramePr>
          <p:cNvPr id="141" name="Таблица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742669"/>
              </p:ext>
            </p:extLst>
          </p:nvPr>
        </p:nvGraphicFramePr>
        <p:xfrm>
          <a:off x="9182118" y="3329086"/>
          <a:ext cx="954156" cy="15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4156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</a:rPr>
                        <a:t>Микробиолог</a:t>
                      </a: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5216716"/>
                  </a:ext>
                </a:extLst>
              </a:tr>
            </a:tbl>
          </a:graphicData>
        </a:graphic>
      </p:graphicFrame>
      <p:cxnSp>
        <p:nvCxnSpPr>
          <p:cNvPr id="144" name="Прямая со стрелкой 143"/>
          <p:cNvCxnSpPr/>
          <p:nvPr/>
        </p:nvCxnSpPr>
        <p:spPr>
          <a:xfrm flipV="1">
            <a:off x="1444275" y="5205742"/>
            <a:ext cx="0" cy="120581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 flipH="1" flipV="1">
            <a:off x="1447601" y="3329087"/>
            <a:ext cx="2375" cy="156330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>
            <a:endCxn id="126" idx="2"/>
          </p:cNvCxnSpPr>
          <p:nvPr/>
        </p:nvCxnSpPr>
        <p:spPr>
          <a:xfrm flipV="1">
            <a:off x="1447601" y="2354288"/>
            <a:ext cx="0" cy="65079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Прямоугольник 149"/>
          <p:cNvSpPr/>
          <p:nvPr/>
        </p:nvSpPr>
        <p:spPr>
          <a:xfrm>
            <a:off x="2588067" y="457232"/>
            <a:ext cx="2088000" cy="633691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519781" y="444643"/>
            <a:ext cx="2272935" cy="425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500" b="1" dirty="0"/>
              <a:t>Патологоанатомическая диагностика</a:t>
            </a:r>
            <a:endParaRPr lang="ru-RU" sz="1500" dirty="0"/>
          </a:p>
        </p:txBody>
      </p:sp>
      <p:sp>
        <p:nvSpPr>
          <p:cNvPr id="151" name="Прямоугольник 150"/>
          <p:cNvSpPr/>
          <p:nvPr/>
        </p:nvSpPr>
        <p:spPr>
          <a:xfrm>
            <a:off x="4825685" y="6034080"/>
            <a:ext cx="19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52" name="Прямоугольник 151"/>
          <p:cNvSpPr/>
          <p:nvPr/>
        </p:nvSpPr>
        <p:spPr>
          <a:xfrm>
            <a:off x="4825685" y="5448411"/>
            <a:ext cx="1980000" cy="5097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53" name="Прямоугольник 152"/>
          <p:cNvSpPr/>
          <p:nvPr/>
        </p:nvSpPr>
        <p:spPr>
          <a:xfrm>
            <a:off x="4825685" y="4539099"/>
            <a:ext cx="1980000" cy="8412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54" name="Прямоугольник 153"/>
          <p:cNvSpPr/>
          <p:nvPr/>
        </p:nvSpPr>
        <p:spPr>
          <a:xfrm>
            <a:off x="4825685" y="3877204"/>
            <a:ext cx="1980000" cy="6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55" name="Прямоугольник 154"/>
          <p:cNvSpPr/>
          <p:nvPr/>
        </p:nvSpPr>
        <p:spPr>
          <a:xfrm>
            <a:off x="4825685" y="2833126"/>
            <a:ext cx="1980000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56" name="Прямоугольник 155"/>
          <p:cNvSpPr/>
          <p:nvPr/>
        </p:nvSpPr>
        <p:spPr>
          <a:xfrm>
            <a:off x="4825685" y="1859620"/>
            <a:ext cx="1980000" cy="93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rgbClr val="002060"/>
              </a:solidFill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4825685" y="1177221"/>
            <a:ext cx="1980000" cy="618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Прямоугольник 157"/>
          <p:cNvSpPr/>
          <p:nvPr/>
        </p:nvSpPr>
        <p:spPr>
          <a:xfrm>
            <a:off x="4825686" y="980331"/>
            <a:ext cx="1980000" cy="4230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ru-RU" sz="1200" b="1" dirty="0">
                <a:solidFill>
                  <a:srgbClr val="002060"/>
                </a:solidFill>
              </a:rPr>
              <a:t>Специалисты службы крови</a:t>
            </a:r>
          </a:p>
        </p:txBody>
      </p:sp>
      <p:sp>
        <p:nvSpPr>
          <p:cNvPr id="159" name="Прямоугольник 158"/>
          <p:cNvSpPr/>
          <p:nvPr/>
        </p:nvSpPr>
        <p:spPr>
          <a:xfrm>
            <a:off x="4826771" y="6375560"/>
            <a:ext cx="1980000" cy="390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60" name="Прямоугольник 159"/>
          <p:cNvSpPr/>
          <p:nvPr/>
        </p:nvSpPr>
        <p:spPr>
          <a:xfrm>
            <a:off x="4765403" y="465272"/>
            <a:ext cx="2088000" cy="633691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Прямоугольник 160"/>
          <p:cNvSpPr/>
          <p:nvPr/>
        </p:nvSpPr>
        <p:spPr>
          <a:xfrm>
            <a:off x="4697117" y="452683"/>
            <a:ext cx="2272935" cy="624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</a:pPr>
            <a:r>
              <a:rPr lang="ru-RU" sz="1400" b="1" dirty="0" smtClean="0"/>
              <a:t>Заготовка, консервация, </a:t>
            </a:r>
            <a:r>
              <a:rPr lang="ru-RU" sz="1400" b="1" dirty="0"/>
              <a:t>переработка, </a:t>
            </a:r>
            <a:r>
              <a:rPr lang="ru-RU" sz="1400" b="1" dirty="0" smtClean="0"/>
              <a:t>хранение </a:t>
            </a:r>
            <a:r>
              <a:rPr lang="ru-RU" sz="1400" b="1" dirty="0"/>
              <a:t>и реализация крови и ее компонентов</a:t>
            </a:r>
            <a:endParaRPr lang="ru-RU" sz="1400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6994170" y="6040087"/>
            <a:ext cx="19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63" name="Прямоугольник 162"/>
          <p:cNvSpPr/>
          <p:nvPr/>
        </p:nvSpPr>
        <p:spPr>
          <a:xfrm>
            <a:off x="6994170" y="5454418"/>
            <a:ext cx="1980000" cy="503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64" name="Прямоугольник 163"/>
          <p:cNvSpPr/>
          <p:nvPr/>
        </p:nvSpPr>
        <p:spPr>
          <a:xfrm>
            <a:off x="6994170" y="4545106"/>
            <a:ext cx="1980000" cy="8412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65" name="Прямоугольник 164"/>
          <p:cNvSpPr/>
          <p:nvPr/>
        </p:nvSpPr>
        <p:spPr>
          <a:xfrm>
            <a:off x="6994170" y="3883211"/>
            <a:ext cx="1980000" cy="6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66" name="Прямоугольник 165"/>
          <p:cNvSpPr/>
          <p:nvPr/>
        </p:nvSpPr>
        <p:spPr>
          <a:xfrm>
            <a:off x="6994170" y="2839133"/>
            <a:ext cx="1980000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67" name="Прямоугольник 166"/>
          <p:cNvSpPr/>
          <p:nvPr/>
        </p:nvSpPr>
        <p:spPr>
          <a:xfrm>
            <a:off x="6994170" y="1865627"/>
            <a:ext cx="1980000" cy="93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rgbClr val="002060"/>
              </a:solidFill>
            </a:endParaRPr>
          </a:p>
        </p:txBody>
      </p:sp>
      <p:sp>
        <p:nvSpPr>
          <p:cNvPr id="168" name="Прямоугольник 167"/>
          <p:cNvSpPr/>
          <p:nvPr/>
        </p:nvSpPr>
        <p:spPr>
          <a:xfrm>
            <a:off x="6994170" y="1183228"/>
            <a:ext cx="1980000" cy="618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6994171" y="986338"/>
            <a:ext cx="1980000" cy="4230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ru-RU" sz="1200" b="1" dirty="0">
                <a:solidFill>
                  <a:srgbClr val="002060"/>
                </a:solidFill>
              </a:rPr>
              <a:t>Специалисты традиционной медицины</a:t>
            </a:r>
          </a:p>
        </p:txBody>
      </p:sp>
      <p:sp>
        <p:nvSpPr>
          <p:cNvPr id="171" name="Прямоугольник 170"/>
          <p:cNvSpPr/>
          <p:nvPr/>
        </p:nvSpPr>
        <p:spPr>
          <a:xfrm>
            <a:off x="6995256" y="6381566"/>
            <a:ext cx="1980000" cy="38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172" name="Прямоугольник 171"/>
          <p:cNvSpPr/>
          <p:nvPr/>
        </p:nvSpPr>
        <p:spPr>
          <a:xfrm>
            <a:off x="6933888" y="471279"/>
            <a:ext cx="2088000" cy="633691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Прямоугольник 172"/>
          <p:cNvSpPr/>
          <p:nvPr/>
        </p:nvSpPr>
        <p:spPr>
          <a:xfrm>
            <a:off x="6865602" y="505988"/>
            <a:ext cx="2272935" cy="425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500" b="1" dirty="0"/>
              <a:t>Традиционная медицина</a:t>
            </a:r>
            <a:endParaRPr lang="ru-RU" sz="1500" dirty="0"/>
          </a:p>
        </p:txBody>
      </p:sp>
      <p:cxnSp>
        <p:nvCxnSpPr>
          <p:cNvPr id="147" name="Прямая со стрелкой 146"/>
          <p:cNvCxnSpPr/>
          <p:nvPr/>
        </p:nvCxnSpPr>
        <p:spPr>
          <a:xfrm>
            <a:off x="1447601" y="1638099"/>
            <a:ext cx="8943003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 стрелкой 148"/>
          <p:cNvCxnSpPr/>
          <p:nvPr/>
        </p:nvCxnSpPr>
        <p:spPr>
          <a:xfrm>
            <a:off x="1447600" y="2553915"/>
            <a:ext cx="89280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Прямоугольник 174"/>
          <p:cNvSpPr/>
          <p:nvPr/>
        </p:nvSpPr>
        <p:spPr>
          <a:xfrm>
            <a:off x="2823735" y="2074688"/>
            <a:ext cx="1665026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Врач патологоанатом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2828857" y="4802091"/>
            <a:ext cx="1665026" cy="4036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>
                <a:solidFill>
                  <a:srgbClr val="002060"/>
                </a:solidFill>
              </a:rPr>
              <a:t>Лаборант патологоанатомического отделения</a:t>
            </a:r>
          </a:p>
        </p:txBody>
      </p:sp>
      <p:sp>
        <p:nvSpPr>
          <p:cNvPr id="177" name="Прямоугольник 176"/>
          <p:cNvSpPr/>
          <p:nvPr/>
        </p:nvSpPr>
        <p:spPr>
          <a:xfrm>
            <a:off x="2806922" y="6407987"/>
            <a:ext cx="1665026" cy="3578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6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Санитар(ка) морга / гистологической лаборатории</a:t>
            </a:r>
            <a:endParaRPr lang="ru-RU" sz="1000" b="1" dirty="0">
              <a:solidFill>
                <a:srgbClr val="002060"/>
              </a:solidFill>
            </a:endParaRPr>
          </a:p>
        </p:txBody>
      </p:sp>
      <p:cxnSp>
        <p:nvCxnSpPr>
          <p:cNvPr id="179" name="Прямая со стрелкой 178"/>
          <p:cNvCxnSpPr/>
          <p:nvPr/>
        </p:nvCxnSpPr>
        <p:spPr>
          <a:xfrm flipV="1">
            <a:off x="3684819" y="5205742"/>
            <a:ext cx="0" cy="12058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 стрелкой 180"/>
          <p:cNvCxnSpPr>
            <a:stCxn id="35" idx="0"/>
          </p:cNvCxnSpPr>
          <p:nvPr/>
        </p:nvCxnSpPr>
        <p:spPr>
          <a:xfrm flipH="1" flipV="1">
            <a:off x="3632067" y="2362688"/>
            <a:ext cx="6282" cy="216837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 стрелкой 184"/>
          <p:cNvCxnSpPr>
            <a:endCxn id="126" idx="0"/>
          </p:cNvCxnSpPr>
          <p:nvPr/>
        </p:nvCxnSpPr>
        <p:spPr>
          <a:xfrm flipH="1">
            <a:off x="1447601" y="1644769"/>
            <a:ext cx="2375" cy="42151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 стрелкой 187"/>
          <p:cNvCxnSpPr/>
          <p:nvPr/>
        </p:nvCxnSpPr>
        <p:spPr>
          <a:xfrm flipV="1">
            <a:off x="1457782" y="1924519"/>
            <a:ext cx="8934761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Дуга 194"/>
          <p:cNvSpPr/>
          <p:nvPr/>
        </p:nvSpPr>
        <p:spPr>
          <a:xfrm>
            <a:off x="3756603" y="1866991"/>
            <a:ext cx="148856" cy="108000"/>
          </a:xfrm>
          <a:prstGeom prst="arc">
            <a:avLst>
              <a:gd name="adj1" fmla="val 16200000"/>
              <a:gd name="adj2" fmla="val 5924776"/>
            </a:avLst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9" name="Прямая со стрелкой 198"/>
          <p:cNvCxnSpPr/>
          <p:nvPr/>
        </p:nvCxnSpPr>
        <p:spPr>
          <a:xfrm flipV="1">
            <a:off x="3819156" y="1640212"/>
            <a:ext cx="0" cy="214904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 стрелкой 200"/>
          <p:cNvCxnSpPr/>
          <p:nvPr/>
        </p:nvCxnSpPr>
        <p:spPr>
          <a:xfrm flipV="1">
            <a:off x="3819156" y="1974991"/>
            <a:ext cx="0" cy="107452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Прямая со стрелкой 201"/>
          <p:cNvCxnSpPr/>
          <p:nvPr/>
        </p:nvCxnSpPr>
        <p:spPr>
          <a:xfrm flipV="1">
            <a:off x="3756603" y="1924519"/>
            <a:ext cx="1" cy="141769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 стрелкой 202"/>
          <p:cNvCxnSpPr/>
          <p:nvPr/>
        </p:nvCxnSpPr>
        <p:spPr>
          <a:xfrm>
            <a:off x="1447600" y="4604481"/>
            <a:ext cx="8943003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Дуга 203"/>
          <p:cNvSpPr/>
          <p:nvPr/>
        </p:nvSpPr>
        <p:spPr>
          <a:xfrm>
            <a:off x="3564628" y="4536891"/>
            <a:ext cx="148856" cy="108000"/>
          </a:xfrm>
          <a:prstGeom prst="arc">
            <a:avLst>
              <a:gd name="adj1" fmla="val 16200000"/>
              <a:gd name="adj2" fmla="val 5924776"/>
            </a:avLst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5" name="Прямая со стрелкой 204"/>
          <p:cNvCxnSpPr/>
          <p:nvPr/>
        </p:nvCxnSpPr>
        <p:spPr>
          <a:xfrm flipV="1">
            <a:off x="3635878" y="4641919"/>
            <a:ext cx="1" cy="141769"/>
          </a:xfrm>
          <a:prstGeom prst="straightConnector1">
            <a:avLst/>
          </a:prstGeom>
          <a:ln w="12700" cap="rnd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 стрелкой 205"/>
          <p:cNvCxnSpPr/>
          <p:nvPr/>
        </p:nvCxnSpPr>
        <p:spPr>
          <a:xfrm flipV="1">
            <a:off x="3552741" y="4610750"/>
            <a:ext cx="0" cy="180000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 стрелкой 207"/>
          <p:cNvCxnSpPr>
            <a:stCxn id="132" idx="3"/>
            <a:endCxn id="177" idx="1"/>
          </p:cNvCxnSpPr>
          <p:nvPr/>
        </p:nvCxnSpPr>
        <p:spPr>
          <a:xfrm>
            <a:off x="2324086" y="6501552"/>
            <a:ext cx="482836" cy="0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 стрелкой 210"/>
          <p:cNvCxnSpPr/>
          <p:nvPr/>
        </p:nvCxnSpPr>
        <p:spPr>
          <a:xfrm>
            <a:off x="9680383" y="4174530"/>
            <a:ext cx="695217" cy="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 стрелкой 212"/>
          <p:cNvCxnSpPr/>
          <p:nvPr/>
        </p:nvCxnSpPr>
        <p:spPr>
          <a:xfrm flipH="1">
            <a:off x="9675481" y="4183204"/>
            <a:ext cx="2375" cy="42151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Прямоугольник 214"/>
          <p:cNvSpPr/>
          <p:nvPr/>
        </p:nvSpPr>
        <p:spPr>
          <a:xfrm>
            <a:off x="4994183" y="2085194"/>
            <a:ext cx="1665026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Врач </a:t>
            </a:r>
            <a:r>
              <a:rPr lang="ru-RU" sz="1000" b="1" dirty="0" err="1" smtClean="0">
                <a:solidFill>
                  <a:srgbClr val="002060"/>
                </a:solidFill>
              </a:rPr>
              <a:t>трансфузиолог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216" name="Прямоугольник 215"/>
          <p:cNvSpPr/>
          <p:nvPr/>
        </p:nvSpPr>
        <p:spPr>
          <a:xfrm>
            <a:off x="4999305" y="4812597"/>
            <a:ext cx="1665026" cy="4036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Медицинская сестра (</a:t>
            </a:r>
            <a:r>
              <a:rPr lang="ru-RU" sz="1000" b="1" dirty="0" err="1" smtClean="0">
                <a:solidFill>
                  <a:srgbClr val="002060"/>
                </a:solidFill>
              </a:rPr>
              <a:t>эксфузионист</a:t>
            </a:r>
            <a:r>
              <a:rPr lang="ru-RU" sz="1000" b="1" dirty="0" smtClean="0">
                <a:solidFill>
                  <a:srgbClr val="002060"/>
                </a:solidFill>
              </a:rPr>
              <a:t>)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217" name="Прямоугольник 216"/>
          <p:cNvSpPr/>
          <p:nvPr/>
        </p:nvSpPr>
        <p:spPr>
          <a:xfrm>
            <a:off x="4977370" y="6418493"/>
            <a:ext cx="1665026" cy="1789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6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Санитар(ка)</a:t>
            </a:r>
            <a:endParaRPr lang="ru-RU" sz="1000" b="1" dirty="0">
              <a:solidFill>
                <a:srgbClr val="002060"/>
              </a:solidFill>
            </a:endParaRPr>
          </a:p>
        </p:txBody>
      </p:sp>
      <p:cxnSp>
        <p:nvCxnSpPr>
          <p:cNvPr id="218" name="Прямая со стрелкой 217"/>
          <p:cNvCxnSpPr>
            <a:endCxn id="152" idx="2"/>
          </p:cNvCxnSpPr>
          <p:nvPr/>
        </p:nvCxnSpPr>
        <p:spPr>
          <a:xfrm flipH="1" flipV="1">
            <a:off x="5815685" y="5958191"/>
            <a:ext cx="0" cy="46386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Прямая со стрелкой 219"/>
          <p:cNvCxnSpPr/>
          <p:nvPr/>
        </p:nvCxnSpPr>
        <p:spPr>
          <a:xfrm flipH="1" flipV="1">
            <a:off x="5802515" y="2373194"/>
            <a:ext cx="6282" cy="216837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Дуга 222"/>
          <p:cNvSpPr/>
          <p:nvPr/>
        </p:nvSpPr>
        <p:spPr>
          <a:xfrm>
            <a:off x="5927051" y="1877497"/>
            <a:ext cx="148856" cy="108000"/>
          </a:xfrm>
          <a:prstGeom prst="arc">
            <a:avLst>
              <a:gd name="adj1" fmla="val 16200000"/>
              <a:gd name="adj2" fmla="val 5924776"/>
            </a:avLst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5" name="Прямая со стрелкой 224"/>
          <p:cNvCxnSpPr/>
          <p:nvPr/>
        </p:nvCxnSpPr>
        <p:spPr>
          <a:xfrm flipV="1">
            <a:off x="5989604" y="1650718"/>
            <a:ext cx="0" cy="214904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Прямая со стрелкой 226"/>
          <p:cNvCxnSpPr/>
          <p:nvPr/>
        </p:nvCxnSpPr>
        <p:spPr>
          <a:xfrm flipV="1">
            <a:off x="5989604" y="1985497"/>
            <a:ext cx="0" cy="107452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Прямая со стрелкой 228"/>
          <p:cNvCxnSpPr/>
          <p:nvPr/>
        </p:nvCxnSpPr>
        <p:spPr>
          <a:xfrm flipV="1">
            <a:off x="5927051" y="1935025"/>
            <a:ext cx="1" cy="141769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Дуга 230"/>
          <p:cNvSpPr/>
          <p:nvPr/>
        </p:nvSpPr>
        <p:spPr>
          <a:xfrm>
            <a:off x="5735076" y="4547397"/>
            <a:ext cx="148856" cy="108000"/>
          </a:xfrm>
          <a:prstGeom prst="arc">
            <a:avLst>
              <a:gd name="adj1" fmla="val 16200000"/>
              <a:gd name="adj2" fmla="val 5924776"/>
            </a:avLst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3" name="Прямая со стрелкой 232"/>
          <p:cNvCxnSpPr/>
          <p:nvPr/>
        </p:nvCxnSpPr>
        <p:spPr>
          <a:xfrm flipV="1">
            <a:off x="5806326" y="4652425"/>
            <a:ext cx="1" cy="141769"/>
          </a:xfrm>
          <a:prstGeom prst="straightConnector1">
            <a:avLst/>
          </a:prstGeom>
          <a:ln w="12700" cap="rnd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Прямая со стрелкой 233"/>
          <p:cNvCxnSpPr/>
          <p:nvPr/>
        </p:nvCxnSpPr>
        <p:spPr>
          <a:xfrm flipV="1">
            <a:off x="5723189" y="4621256"/>
            <a:ext cx="0" cy="180000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Прямоугольник 236"/>
          <p:cNvSpPr/>
          <p:nvPr/>
        </p:nvSpPr>
        <p:spPr>
          <a:xfrm>
            <a:off x="7185657" y="2085194"/>
            <a:ext cx="1665026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Врач традиционной терапии</a:t>
            </a:r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239" name="Прямоугольник 238"/>
          <p:cNvSpPr/>
          <p:nvPr/>
        </p:nvSpPr>
        <p:spPr>
          <a:xfrm>
            <a:off x="7180908" y="5545418"/>
            <a:ext cx="1665026" cy="3578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65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Лекарь народной медицины</a:t>
            </a:r>
            <a:endParaRPr lang="ru-RU" sz="1000" b="1" dirty="0">
              <a:solidFill>
                <a:srgbClr val="002060"/>
              </a:solidFill>
            </a:endParaRPr>
          </a:p>
        </p:txBody>
      </p:sp>
      <p:cxnSp>
        <p:nvCxnSpPr>
          <p:cNvPr id="243" name="Прямая со стрелкой 242"/>
          <p:cNvCxnSpPr/>
          <p:nvPr/>
        </p:nvCxnSpPr>
        <p:spPr>
          <a:xfrm flipH="1" flipV="1">
            <a:off x="7993989" y="2373194"/>
            <a:ext cx="6282" cy="216837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Дуга 243"/>
          <p:cNvSpPr/>
          <p:nvPr/>
        </p:nvSpPr>
        <p:spPr>
          <a:xfrm>
            <a:off x="8118525" y="1877497"/>
            <a:ext cx="148856" cy="108000"/>
          </a:xfrm>
          <a:prstGeom prst="arc">
            <a:avLst>
              <a:gd name="adj1" fmla="val 16200000"/>
              <a:gd name="adj2" fmla="val 5924776"/>
            </a:avLst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7" name="Прямая со стрелкой 246"/>
          <p:cNvCxnSpPr/>
          <p:nvPr/>
        </p:nvCxnSpPr>
        <p:spPr>
          <a:xfrm flipV="1">
            <a:off x="8181078" y="1650718"/>
            <a:ext cx="0" cy="214904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Прямая со стрелкой 247"/>
          <p:cNvCxnSpPr/>
          <p:nvPr/>
        </p:nvCxnSpPr>
        <p:spPr>
          <a:xfrm flipV="1">
            <a:off x="8181078" y="1985497"/>
            <a:ext cx="0" cy="107452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Прямая со стрелкой 250"/>
          <p:cNvCxnSpPr/>
          <p:nvPr/>
        </p:nvCxnSpPr>
        <p:spPr>
          <a:xfrm flipV="1">
            <a:off x="8118525" y="1935025"/>
            <a:ext cx="1" cy="141769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Дуга 251"/>
          <p:cNvSpPr/>
          <p:nvPr/>
        </p:nvSpPr>
        <p:spPr>
          <a:xfrm>
            <a:off x="7926550" y="4547397"/>
            <a:ext cx="148856" cy="108000"/>
          </a:xfrm>
          <a:prstGeom prst="arc">
            <a:avLst>
              <a:gd name="adj1" fmla="val 16200000"/>
              <a:gd name="adj2" fmla="val 5924776"/>
            </a:avLst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3" name="Прямая со стрелкой 252"/>
          <p:cNvCxnSpPr/>
          <p:nvPr/>
        </p:nvCxnSpPr>
        <p:spPr>
          <a:xfrm flipH="1" flipV="1">
            <a:off x="7997801" y="4663059"/>
            <a:ext cx="0" cy="892992"/>
          </a:xfrm>
          <a:prstGeom prst="straightConnector1">
            <a:avLst/>
          </a:prstGeom>
          <a:ln w="12700" cap="rnd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Прямоугольник 254"/>
          <p:cNvSpPr/>
          <p:nvPr/>
        </p:nvSpPr>
        <p:spPr>
          <a:xfrm>
            <a:off x="5002963" y="5554540"/>
            <a:ext cx="1665026" cy="4036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75000"/>
              </a:lnSpc>
            </a:pPr>
            <a:r>
              <a:rPr lang="ru-RU" sz="1000" b="1" dirty="0">
                <a:solidFill>
                  <a:srgbClr val="002060"/>
                </a:solidFill>
              </a:rPr>
              <a:t>Аппаратчик станции переливания крови</a:t>
            </a:r>
          </a:p>
        </p:txBody>
      </p:sp>
      <p:cxnSp>
        <p:nvCxnSpPr>
          <p:cNvPr id="256" name="Прямая со стрелкой 255"/>
          <p:cNvCxnSpPr>
            <a:endCxn id="216" idx="2"/>
          </p:cNvCxnSpPr>
          <p:nvPr/>
        </p:nvCxnSpPr>
        <p:spPr>
          <a:xfrm flipV="1">
            <a:off x="5795007" y="5216248"/>
            <a:ext cx="0" cy="32917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7" name="Таблица 2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961370"/>
              </p:ext>
            </p:extLst>
          </p:nvPr>
        </p:nvGraphicFramePr>
        <p:xfrm>
          <a:off x="10372663" y="5439222"/>
          <a:ext cx="1819337" cy="518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9337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5189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</a:rPr>
                        <a:t>Массажист</a:t>
                      </a:r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graphicFrame>
        <p:nvGraphicFramePr>
          <p:cNvPr id="258" name="Таблица 2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171696"/>
              </p:ext>
            </p:extLst>
          </p:nvPr>
        </p:nvGraphicFramePr>
        <p:xfrm>
          <a:off x="10375600" y="6387575"/>
          <a:ext cx="1819337" cy="378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9337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378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Санитар(ка)  </a:t>
                      </a:r>
                      <a:r>
                        <a:rPr lang="ru-RU" sz="1000" b="0" i="1" dirty="0" smtClean="0"/>
                        <a:t>в других подгруппах</a:t>
                      </a:r>
                      <a:endParaRPr lang="ru-RU" sz="1000" b="0" i="1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baseline="0" dirty="0" smtClean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graphicFrame>
        <p:nvGraphicFramePr>
          <p:cNvPr id="259" name="Таблица 2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342111"/>
              </p:ext>
            </p:extLst>
          </p:nvPr>
        </p:nvGraphicFramePr>
        <p:xfrm>
          <a:off x="10381910" y="6037098"/>
          <a:ext cx="1819337" cy="290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9337">
                  <a:extLst>
                    <a:ext uri="{9D8B030D-6E8A-4147-A177-3AD203B41FA5}">
                      <a16:colId xmlns:a16="http://schemas.microsoft.com/office/drawing/2014/main" xmlns="" val="2951162840"/>
                    </a:ext>
                  </a:extLst>
                </a:gridCol>
              </a:tblGrid>
              <a:tr h="290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baseline="0" dirty="0" smtClean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3600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8189466"/>
                  </a:ext>
                </a:extLst>
              </a:tr>
            </a:tbl>
          </a:graphicData>
        </a:graphic>
      </p:graphicFrame>
      <p:cxnSp>
        <p:nvCxnSpPr>
          <p:cNvPr id="128" name="Прямая со стрелкой 127"/>
          <p:cNvCxnSpPr>
            <a:stCxn id="217" idx="3"/>
          </p:cNvCxnSpPr>
          <p:nvPr/>
        </p:nvCxnSpPr>
        <p:spPr>
          <a:xfrm flipV="1">
            <a:off x="6642396" y="6501033"/>
            <a:ext cx="3738216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 стрелкой 130"/>
          <p:cNvCxnSpPr/>
          <p:nvPr/>
        </p:nvCxnSpPr>
        <p:spPr>
          <a:xfrm>
            <a:off x="4472933" y="6507966"/>
            <a:ext cx="482836" cy="0"/>
          </a:xfrm>
          <a:prstGeom prst="straightConnector1">
            <a:avLst/>
          </a:prstGeom>
          <a:ln w="12700" cap="rnd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>
            <a:stCxn id="239" idx="3"/>
          </p:cNvCxnSpPr>
          <p:nvPr/>
        </p:nvCxnSpPr>
        <p:spPr>
          <a:xfrm flipV="1">
            <a:off x="8845934" y="5699280"/>
            <a:ext cx="1534678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 стрелкой 133"/>
          <p:cNvCxnSpPr/>
          <p:nvPr/>
        </p:nvCxnSpPr>
        <p:spPr>
          <a:xfrm>
            <a:off x="10095668" y="166063"/>
            <a:ext cx="35290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Прямоугольник 135"/>
          <p:cNvSpPr/>
          <p:nvPr/>
        </p:nvSpPr>
        <p:spPr>
          <a:xfrm>
            <a:off x="10432531" y="29633"/>
            <a:ext cx="1859625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sz="900" dirty="0" smtClean="0">
                <a:cs typeface="Times New Roman" panose="02020603050405020304" pitchFamily="18" charset="0"/>
              </a:rPr>
              <a:t>При переходе между/внутри ППГ необходимо пройти обучение  </a:t>
            </a:r>
            <a:endParaRPr lang="ru-RU" sz="900" dirty="0"/>
          </a:p>
        </p:txBody>
      </p:sp>
      <p:cxnSp>
        <p:nvCxnSpPr>
          <p:cNvPr id="138" name="Прямая со стрелкой 137"/>
          <p:cNvCxnSpPr/>
          <p:nvPr/>
        </p:nvCxnSpPr>
        <p:spPr>
          <a:xfrm>
            <a:off x="10105874" y="419285"/>
            <a:ext cx="352903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Прямоугольник 139"/>
          <p:cNvSpPr/>
          <p:nvPr/>
        </p:nvSpPr>
        <p:spPr>
          <a:xfrm>
            <a:off x="10430390" y="294240"/>
            <a:ext cx="1859625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sz="900" dirty="0" smtClean="0">
                <a:cs typeface="Times New Roman" panose="02020603050405020304" pitchFamily="18" charset="0"/>
              </a:rPr>
              <a:t>При переходе между/внутри ППГ обучение не требуется 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360443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Подотрасль</a:t>
            </a:r>
            <a:r>
              <a:rPr lang="ru-RU" b="1" dirty="0"/>
              <a:t> «Общественное здоровье»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1687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b="1" i="1" dirty="0">
                <a:latin typeface="Times New Roman" pitchFamily="18" charset="0"/>
                <a:ea typeface="Calibri"/>
                <a:cs typeface="Times New Roman" pitchFamily="18" charset="0"/>
              </a:rPr>
              <a:t>Далее на слайдах используются следующие визуальные элементы</a:t>
            </a:r>
          </a:p>
          <a:p>
            <a:pPr algn="l"/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- текст предлагается к исключению</a:t>
            </a:r>
          </a:p>
          <a:p>
            <a:pPr algn="l"/>
            <a:r>
              <a:rPr lang="ru-RU" dirty="0">
                <a:highlight>
                  <a:srgbClr val="00FF00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______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- откорректированная или новая редакция текста (включенная в разрабатываемые проекты по внесению изменений и дополнений в действующие НПА)</a:t>
            </a:r>
          </a:p>
          <a:p>
            <a:pPr algn="l"/>
            <a:r>
              <a:rPr lang="ru-RU" i="1" dirty="0">
                <a:highlight>
                  <a:srgbClr val="00FFFF"/>
                </a:highlight>
                <a:latin typeface="Times New Roman"/>
                <a:ea typeface="Calibri"/>
              </a:rPr>
              <a:t>______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- Редакционные правки, которые в разрабатываемые проекты по внесению изменений и дополнений в действующие НПА) не вошли, но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треебуют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обсуждения</a:t>
            </a:r>
          </a:p>
          <a:p>
            <a:pPr algn="l"/>
            <a:r>
              <a:rPr lang="ru-RU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???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      - вопрос, требующий обсуждения</a:t>
            </a:r>
          </a:p>
          <a:p>
            <a:pPr algn="l"/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l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0028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«Общественное здоровье</a:t>
            </a:r>
            <a:r>
              <a:rPr lang="ru-RU" sz="2400" b="1" dirty="0" smtClean="0"/>
              <a:t>» (1)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129471"/>
              </p:ext>
            </p:extLst>
          </p:nvPr>
        </p:nvGraphicFramePr>
        <p:xfrm>
          <a:off x="76171" y="361350"/>
          <a:ext cx="12068530" cy="61736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44199"/>
                <a:gridCol w="1050878"/>
                <a:gridCol w="109182"/>
                <a:gridCol w="777922"/>
                <a:gridCol w="245660"/>
                <a:gridCol w="832513"/>
                <a:gridCol w="150126"/>
                <a:gridCol w="873456"/>
                <a:gridCol w="136478"/>
                <a:gridCol w="627797"/>
                <a:gridCol w="136478"/>
                <a:gridCol w="900752"/>
                <a:gridCol w="245660"/>
                <a:gridCol w="2552131"/>
                <a:gridCol w="885298"/>
              </a:tblGrid>
              <a:tr h="0">
                <a:tc gridSpan="1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36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gridSpan="15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Обеспеспечение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санитарно-эпидемиологического благополучия населения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gridSpan="15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2.2.1.1. Специалисты санитарно-эпидемиологической службы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2269-2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Врачи и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специалисты-профессионалы санитарно-эпидемиологической службы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(2269-2-001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гигиены детей и подростков 2269-2-002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гигиены питания 2269-2-003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гигиены труда 2269-2-004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коммунальной гигиены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2269-2-005 Врач общей гигиены,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2269-2-007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санитарно-эпидемиологической службы, 2269-2-008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бактериолог, 2269-2-009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вирусолог, 2269-2-010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гигиенист, 2269-2-011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микробиолог 2269-2-012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паразитолог, 2269-2-013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эпидемиолог, 2269-2-014 Специалист санитарно-эпидемиологической службы-биолог, 2269-2-015 Специалист санитарно-эпидемиологической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службызоолог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эпизоотолог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2269-2-016 Специалист санитарно-эпидемиологической службы-энтомолог)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Гигиена и эпидемиология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(общая гигиена, гигиена труда, гигиена детей и подростков, гигиена питания, коммунальная гигиена, радиационная гигиена, токсикология, эпидемиология, паразитология, бактериология, вирусология, микробиология)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Гигиена и эпидемиология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(или специалист) санитарно-эпидемиологической службы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санитарно-эпидемиологической службы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(биолог, зоолог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 </a:t>
                      </a:r>
                      <a:r>
                        <a:rPr lang="ru-RU" sz="11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эпизоотолог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энтомолог)</a:t>
                      </a:r>
                    </a:p>
                  </a:txBody>
                  <a:tcPr marL="17780" marR="17780" marT="36000" marB="0"/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санитарно-эпидемиологической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службы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2269-2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Специалисты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-профессионалы санитарно-эпидемиологической службы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(2269-2-001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по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гигиен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детей и подростков 2269-2-002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по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гигиен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питания 2269-2-003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по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гигиен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труда 2269-2-004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по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коммунальной гигиен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2269-2-008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актериолог, 2269-2-009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ирусолог,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2269-2-011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икробиолог 2269-2-012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аразитолог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2269-2-014 Специалист санитарно-эпидемиологической службы-биолог, 2269-2-015 Специалист санитарно-эпидемиологической службы-зоолог/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эпизоотолог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2269-2-016 Специалист санитарно-эпидемиологической службы-энтомолог)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и/или практический опыт</a:t>
                      </a:r>
                    </a:p>
                  </a:txBody>
                  <a:tcPr marL="17780" marR="17780" marT="3600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2269-2-007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санитарно-эпидемиологической службы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2269-2-010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игиенист, 2269-2-013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пидемиолог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3212-0 Фельдшеры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3212-0-001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Лаборант санитарно-эпидемиологической службы,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3212-0-002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Помощник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врача-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эпидемиолога,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3212-0-003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Помощник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врача-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эпидемиолога-энтомолога,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3212-0-004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Помощник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санитарного врача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3212-0-005 Санитарный фельдшер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Гигиена и эпидемиология (санитарный фельдшер, помощник санитарного врача, лаборант, помощник врача эпидемиолога, энтомолог)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Общественное здоровье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фельдшер санитарный (помощник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врача гигиениста и эпидемиолога, паразитолога, фельдшер-лаборант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лаборант)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Помощник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специалиста (лаборант) санитарно-эпидемиологической службы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Гигиена и эпидемиология / Гигиенист-эпидемиолог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Общественное здравоохранение / Специалист общественного здравоохранения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4-5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3253-1 Работники санитарно-эпидемиологической службы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3253-0-001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Лаборант санитарно-эпидемиологической службы,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3253-0-002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Помощник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эпидемиолога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3253-0-003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Помощник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эпидемиолога-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энтомолога,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3253-0-004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Помощник </a:t>
                      </a:r>
                      <a:r>
                        <a:rPr lang="kk-KZ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специалиста СЭС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ТиПО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практический опыт</a:t>
                      </a:r>
                    </a:p>
                  </a:txBody>
                  <a:tcPr marL="17780" marR="17780" marT="36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3259-0 Другой средний медицинский персонал в области здравоохранения, н.в.д.г.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3259-0-002 Инструктор-дезинфектор)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Общественное здоровье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инструктор-дезинфектор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инструктор-дезинфектор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Общественное здравоохранение / Специалист общественного здравоохранения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3253-0 Работники санитарно-эпидемиологической службы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3253-0-00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Инструктор-дезинфектор)</a:t>
                      </a: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иПО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рактич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. опыт + сертификационный курс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360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84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«Общественное здоровье</a:t>
            </a:r>
            <a:r>
              <a:rPr lang="ru-RU" sz="2400" b="1" dirty="0" smtClean="0"/>
              <a:t>» (2)</a:t>
            </a:r>
            <a:endParaRPr lang="ru-RU" sz="24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183202"/>
              </p:ext>
            </p:extLst>
          </p:nvPr>
        </p:nvGraphicFramePr>
        <p:xfrm>
          <a:off x="76171" y="361350"/>
          <a:ext cx="12068530" cy="548288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51719"/>
                <a:gridCol w="1135117"/>
                <a:gridCol w="914400"/>
                <a:gridCol w="1104527"/>
                <a:gridCol w="1064526"/>
                <a:gridCol w="914400"/>
                <a:gridCol w="900752"/>
                <a:gridCol w="245660"/>
                <a:gridCol w="2407418"/>
                <a:gridCol w="1030011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предлагаемые корректировки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2.2.2. Укрепление  здоровья и профилактика заболеваний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88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2.2.2.1. Специалисты  в сфере охраны общественного здоровья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2269-1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Врачи-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специалисты-профессионалы в области общественного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здравоохранения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(2269-1-001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Врач общественного здравоохранения, 2269-1-002 Врач общественного здравоохранения-</a:t>
                      </a:r>
                      <a:r>
                        <a:rPr lang="ru-RU" sz="11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эпидемиоло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 2269-1-003 Врач-</a:t>
                      </a:r>
                      <a:r>
                        <a:rPr lang="ru-RU" sz="11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валеолог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2269-1-007 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 общественного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здравоохранения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Общественное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здравоохранение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Общественное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здоровье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врач (или специалист) общественного здравоохранения (эпидемиолог, валеолог)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 общественного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здравоохранения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(валеолог)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 общественного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здоровья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6-7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2269-1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Специалисты-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профессионалы в области общественного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здоровья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(2269-1-001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Специалист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общественного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здоровья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Высшее образование  и практический опыт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Прикладной бакалавр общественного здравоохранения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Специалист общественного здоровья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Общественное здоровье /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Прикладной бакалавр общественного здравоохранения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5-6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3253-0 Работники общественного здоровья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(3253-0-001 Специалист общественного здоровья (высокой квалификации)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Послесреднее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практический опыт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Общественное здоровье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Специалист общественного здоровья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Общественное здравоохранение / Специалист общественного здравоохранения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253-0 Работники общественного здоровья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(3253-0-002 Специалист общественного здоровья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ехническое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профессиональное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практический опыт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3253-0 Работники общественного здоровья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(3253-0-003 Работник по укреплению  здоровья)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Общее среднее образование + сертификационный курс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360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20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«Общественное здоровье</a:t>
            </a:r>
            <a:r>
              <a:rPr lang="ru-RU" sz="2400" b="1" dirty="0" smtClean="0"/>
              <a:t>» (3)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490091"/>
              </p:ext>
            </p:extLst>
          </p:nvPr>
        </p:nvGraphicFramePr>
        <p:xfrm>
          <a:off x="76171" y="320406"/>
          <a:ext cx="12068530" cy="648745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31304"/>
                <a:gridCol w="586853"/>
                <a:gridCol w="545911"/>
                <a:gridCol w="832513"/>
                <a:gridCol w="818866"/>
                <a:gridCol w="777922"/>
                <a:gridCol w="846161"/>
                <a:gridCol w="259308"/>
                <a:gridCol w="3152633"/>
                <a:gridCol w="817059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708"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2.2.2.2. Социальные работники в здравоохранении</a:t>
                      </a: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2635-2 Специалисты-профессионалы по социальной работе в области психических отклонений и изменения поведения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2635-2-001 Консультант психического здоровья)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 по социальной работе в сфере здравоохранения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 по социальной работе в сфере здравоохранения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6-7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2635-2 Специалисты-профессионалы по социальной работе в области психических отклонений и изменения поведения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2635-2-001 Консультант психического здоровья)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Высшее образование  и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практ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. опыт</a:t>
                      </a:r>
                      <a:endParaRPr lang="ru-RU" sz="1100" dirty="0"/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2635-3 Специалисты-профессионалы по социальной работе в области медицинской помощи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2635-3-001 Специалист по социальной работе (общий профиль), 2635-3-002 Специалист по социальной работе (СПИД), 2635-3-003 Специалист по социальной работе, приют для престарелых)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6-7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2635-3 Специалисты-профессионалы по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соци-альной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работе в области медицинской помощи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2635-3-001 Специалист по социальной работе (общий профиль), 2635-3-002 Специалист по социальной работе (СПИД), 2635-3-003 Специалист по социальной работе, приют для престарелых)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Высшее образование  и </a:t>
                      </a:r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практ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. опыт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2635-4 Специалисты-профессионалы по социальной работе в области реабилитации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2635-4-003 Консультант по профессиональной реабилитации, 2635-4-004 Координатор службы реабилитации )</a:t>
                      </a: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6-7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2635-4 Специалисты-профессионалы по социальной работе в области реабилитации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2635-4-003 Консультант по профессиональной реабилитации, 2635-4-004 Координатор службы реабилитации )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Высшее образование  и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практ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. опыт</a:t>
                      </a:r>
                      <a:endParaRPr lang="ru-RU" sz="1100" dirty="0" smtClean="0"/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2635-6 Специалисты-профессионалы по социальной работе в области защиты детей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2635-6-008 Специалист по охране здоровья детей)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6-7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2635-6 Специалисты-профессионалы по социальной работе в области защиты детей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2635-6-008 Специалист по охране здоровья детей)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Высшее образование  и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практ.опыт</a:t>
                      </a:r>
                      <a:endParaRPr lang="ru-RU" sz="1100" dirty="0" smtClean="0"/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2635-7 Специалисты-профессионалы по социальной работе с наркоманами и алкоголиками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2635-7-001 Консультант по вопросам злоупотребления наркотиков 2635-7-002 Консультант по вопросам наркотической зависимости и токсикомании 2635-7-003 Консультант по работе с наркоманами 2635-7-004 Консультант по работе с наркоманами и алкоголиками 2635-7-005 Консультант по химической зависимости 2635-7-006 Специалист по социальной работе, оказание помощи семьям алкоголиков)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6-7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2635-7 Специалисты-профессионалы по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соци-альной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работе с наркоманами и алкоголиками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2635-7-001 Консультант по вопросам </a:t>
                      </a:r>
                      <a:r>
                        <a:rPr lang="ru-RU" sz="1100" i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злоупот-ребления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наркотиков 2635-7-002 Консультант по вопросам наркотической зависимости и 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токсико-мании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2635-7-003 Консультант по работе с 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наркоманами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2635-7-004 Консультант по работе с наркоманами и алкоголиками </a:t>
                      </a:r>
                      <a:r>
                        <a:rPr lang="ru-RU" sz="11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2635-7-005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Консультант по химической зависимости 2635-7-006 Специалист по социальной работе, оказание помощи семьям алкоголиков)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Высшее образование  и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практ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. опыт</a:t>
                      </a:r>
                      <a:endParaRPr lang="ru-RU" sz="1100" dirty="0" smtClean="0"/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2635-8 Специалисты-профессионалы по социальной работе с уязвимыми слоями населения (безработные, малообеспеченные, инвалиды и др.)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2635-8-003 Специалист по социальной работе, уход за детьми-инвалидами и инвалидами старше 18 лет с психоневрологическими заболеваниями)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6-7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2635-8 Специалисты-профессионалы по социальной работе с уязвимыми слоями населения (безработные, малообеспеченные, инвалиды и др.)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2635-8-003 Специалист по социальной работе, уход за детьми-инвалидами и инвалидами старше 18 лет с психоневрологическими заболеваниями)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опыт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3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3412-0 Служащие в области организации и ведения социальной работы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79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3412-0-008 Социальный работник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79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социальный работник в сфере здравоохранения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социальный работник в сфере здравоохранения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 по социальной работе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 по социальной работе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3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3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3412-0 Служащие в области организации и ведения социальной работы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79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100" dirty="0">
                          <a:solidFill>
                            <a:srgbClr val="33333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3412-0-</a:t>
                      </a:r>
                      <a:r>
                        <a:rPr lang="ru-RU" sz="1100" dirty="0">
                          <a:solidFill>
                            <a:srgbClr val="333333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010</a:t>
                      </a:r>
                      <a:r>
                        <a:rPr lang="ru-RU" sz="1100" dirty="0">
                          <a:solidFill>
                            <a:srgbClr val="333333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Социальный работник </a:t>
                      </a:r>
                      <a:r>
                        <a:rPr lang="ru-RU" sz="1100" dirty="0">
                          <a:solidFill>
                            <a:srgbClr val="333333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в сфере здравоохранения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иПО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 сертификационный курс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1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405302"/>
              </p:ext>
            </p:extLst>
          </p:nvPr>
        </p:nvGraphicFramePr>
        <p:xfrm>
          <a:off x="1035268" y="0"/>
          <a:ext cx="1115673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02220"/>
            <a:ext cx="3316014" cy="677917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Выбор видов экономической деятельности, в рамках которых осуществляют работники здравоохранения (согласно ОКЭД)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3381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«Общественное здоровье</a:t>
            </a:r>
            <a:r>
              <a:rPr lang="ru-RU" sz="2400" b="1" dirty="0" smtClean="0"/>
              <a:t>» (4)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09252"/>
              </p:ext>
            </p:extLst>
          </p:nvPr>
        </p:nvGraphicFramePr>
        <p:xfrm>
          <a:off x="76171" y="320406"/>
          <a:ext cx="12068530" cy="37091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31304"/>
                <a:gridCol w="586853"/>
                <a:gridCol w="545911"/>
                <a:gridCol w="832513"/>
                <a:gridCol w="818866"/>
                <a:gridCol w="777922"/>
                <a:gridCol w="846161"/>
                <a:gridCol w="259308"/>
                <a:gridCol w="3152633"/>
                <a:gridCol w="817059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708">
                <a:tc gridSpan="10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2.2.2.3. Психологи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2634-1 Клинические, консультирующие и школьные психологи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2634-1-004 Психолог, 2634-1-005 Психолог по специальности специальная </a:t>
                      </a:r>
                      <a:r>
                        <a:rPr lang="ru-RU" sz="1100" i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психопедагогика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2634-1-006 Психолог, детский, 2634-1-007 </a:t>
                      </a:r>
                      <a:r>
                        <a:rPr lang="ru-RU" sz="1100" i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Психопедагог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2634-1-008 Школьный психолог)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психолог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психолог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6-7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2634-1 Клинические, консультирующие и школьные психологи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2634-1-004 Психолог, 2634-1-005 Психолог по специальности специальная психопедагогика, 2634-1-006 Психолог, детский, 2634-1-007 Психопедагог, 2634-1-008 Школьный психолог</a:t>
                      </a:r>
                      <a:r>
                        <a:rPr lang="ru-RU" sz="1100" i="1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, 2634-1-009 Медицинский психолог</a:t>
                      </a:r>
                      <a:r>
                        <a:rPr lang="ru-RU" sz="11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Высшее образование  и практический опыт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2634-2 Промышленные и организационные психологи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2634-2-001 Психолог в области трудовой и организационной психологии, 2634-2-002 Психолог в области управления человеческими ресурсами, 2634-2-003 Психолог по специальности психологическое консультирование, 2634-2-004 Психолог труда, 2634-2-005 Психолог, организационный, 2634-2-006 Психолог, промышленный 2634-2-007 Психолог, управление, 2634-2-008 Специалист по инженерной психологии)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6-7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2634-2 Промышленные и организационные психологи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2634-2-001 Психолог в области трудовой и организационной психологии, 2634-2-002 Психолог в области управления человеческими ресурсами, 2634-2-003 Психолог по специальности психологическое консультирование, 2634-2-004 Психолог труда, 2634-2-005 Психолог, организационный, 2634-2-006 Психолог, промышленный 2634-2-007 Психолог, управление, 2634-2-008 Специалист по инженерной психологии)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Высшее образование  и практический опыт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</a:pPr>
                      <a:endParaRPr lang="ru-RU" sz="1100" dirty="0"/>
                    </a:p>
                  </a:txBody>
                  <a:tcPr marL="17780" marR="17780" marT="180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93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«Общественное здоровье</a:t>
            </a:r>
            <a:r>
              <a:rPr lang="ru-RU" sz="2400" b="1" dirty="0" smtClean="0"/>
              <a:t>» (5)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296317"/>
              </p:ext>
            </p:extLst>
          </p:nvPr>
        </p:nvGraphicFramePr>
        <p:xfrm>
          <a:off x="76171" y="320406"/>
          <a:ext cx="12068530" cy="620406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30301"/>
                <a:gridCol w="81886"/>
                <a:gridCol w="764275"/>
                <a:gridCol w="95534"/>
                <a:gridCol w="791570"/>
                <a:gridCol w="313899"/>
                <a:gridCol w="1119116"/>
                <a:gridCol w="1187355"/>
                <a:gridCol w="682389"/>
                <a:gridCol w="1132764"/>
                <a:gridCol w="272955"/>
                <a:gridCol w="2402006"/>
                <a:gridCol w="177421"/>
                <a:gridCol w="817059"/>
              </a:tblGrid>
              <a:tr h="0">
                <a:tc gridSpan="10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708">
                <a:tc gridSpan="1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2.2.3 Организация общественного здоровья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708">
                <a:tc gridSpan="1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2.2.3.1. Организаторы здравоохранения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2269-1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Врачи-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специалисты-профессионалы в области общественного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здравоохранения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2269-1-004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методолог, 2269-1-005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статистик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2269-1-007 Специалист общественного здравоохранения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Общественное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здравоохранение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Общественное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здоровье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(или специалист) общественного здравоохранения (статистик, методист)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общественного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здравоохранения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(статистик, методист)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общественного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здоровья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(статистик, методист)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2269-1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Специалисты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-профессионалы в области общественного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здоровья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2269-1-004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общественного здоровья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-методолог, 2269-1-005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общественного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здоровья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-статистик)</a:t>
                      </a: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2269-1-006 Менеджер здравоохранения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Менеджмент здравоохранения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Менеджмент здравоохранения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менеджер здравоохранения (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качеству медицинских услуг, по стратегии и маркетингу медицинских услуг, по организации и методологии оказания медицинских услуг, по персоналу (hr-менеджер))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 качеству медицинских услуг, по стратегии и маркетингу медицинских услуг, по организации и методологии оказания медицинских услуг, по персоналу (hr-менеджер)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2269-9Другие специалисты-профессионалы в области здравоохранения, н.в.д.г.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(2269-9-002 Специалист по качеству медицинских услуг, 2269-9-003 Специалист по стратегии и маркетингу медицинских услуг, 2269-9-004 Специалист по организации и методологии оказания медицинских услуг, 2269-9-005 Специалист по персоналу (hr-менеджер))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</a:t>
                      </a: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и/или практический опыт</a:t>
                      </a: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3252-0 Служащие по медицинской информации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3252-0-001 Медицинский регистратор 3252-0-002 Медицинский регистратор, колл-центр 3252-0-003 Медицинский регистратор, поликлиника)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Общественное здоровье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spc="1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регистратор медицинский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spc="1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регистратор медицинский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Общественное здравоохранение / Специалист общественного здравоохранения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3252-0 Служащие по медицинской информации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3252-0-001 Медицинский регистратор 3252-0-002 Медицинский регистратор, колл-центр 3252-0-003 Медицинский регистратор, поликлиника)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 и профессиональное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2120-3 Статистики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2120-3-011 Статистик по вопросам здравоохранения)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Прикладной бакалавр общественного здравоохранения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Статистик по вопросам здравоохранения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Общественное здоровье / Прикладной бакалавр общественного здравоохранения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2120-3 Статистики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2120-3-011 Статистик по вопросам здравоохранения)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Послесреднее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09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«Общественное здоровье</a:t>
            </a:r>
            <a:r>
              <a:rPr lang="ru-RU" sz="2400" b="1" dirty="0" smtClean="0"/>
              <a:t>» (6)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018319"/>
              </p:ext>
            </p:extLst>
          </p:nvPr>
        </p:nvGraphicFramePr>
        <p:xfrm>
          <a:off x="76171" y="320406"/>
          <a:ext cx="12068530" cy="642533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12187"/>
                <a:gridCol w="859809"/>
                <a:gridCol w="1105469"/>
                <a:gridCol w="1119116"/>
                <a:gridCol w="1187355"/>
                <a:gridCol w="682389"/>
                <a:gridCol w="1132764"/>
                <a:gridCol w="272955"/>
                <a:gridCol w="2456597"/>
                <a:gridCol w="939889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708">
                <a:tc gridSpan="10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2.2.3.2.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</a:t>
                      </a: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специалисты в области здравоохранения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2511-2 Консультанты и бизнес-аналитики по ИТ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/>
                          <a:ea typeface="Calibri"/>
                        </a:rPr>
                        <a:t>IT</a:t>
                      </a: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/>
                          <a:ea typeface="Calibri"/>
                        </a:rPr>
                        <a:t> в здравоохранении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Бизнес-аналитик в области ИКТ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2511-2 Консультанты и бизнес-аналитики по ИТ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2511-2-004 Бизнес-аналитик в области ИКТ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и/или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 специалист по проведению бизнес-анализа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2511-2-00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5 -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 специалист по проведению бизнес-анализа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и/или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2512-1 Разработчики и специалисты по тестированию программного обеспечения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Менеджер ИТ проектов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2512-1 Разработчики и специалисты по тестированию программного обеспечения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2512-1-004 Менеджер ИТ проектов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и/или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2519-9 Другие разработчики и аналитики программного обеспечения и приложений,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 по искусственному интеллекту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2519-9 Другие разработчики и аналитики программного обеспечения и приложений,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2519-9-004 Специалист по искусственному интеллекту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и/или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2521-1 Администраторы баз данных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по работе с большими данными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2521-1 Администраторы баз данных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2521-1-005 Специалист по работе с большими данными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и/или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2521-3 Аналитики баз данных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Аналитик баз данных в области здравоохранения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2521-3 Аналитики баз данных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2521-3-001 Аналитик баз данных в области здравоохранения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и/или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2529-0 Другие специалисты-профессионалы по информационным технологиям (ИТ),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Руководитель проектов в области информационных технологий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2529-0 Другие специалисты-профессионалы по информационным технологиям (ИТ),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2529-0-005 Руководитель проектов в области информационных технологий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и/или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по машинному обучению в медицине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2529-0-006 Специалист по машинному обучению в медицине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и/или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03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«Общественное здоровье</a:t>
            </a:r>
            <a:r>
              <a:rPr lang="ru-RU" sz="2400" b="1" dirty="0" smtClean="0"/>
              <a:t>» (7)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097794"/>
              </p:ext>
            </p:extLst>
          </p:nvPr>
        </p:nvGraphicFramePr>
        <p:xfrm>
          <a:off x="76171" y="320406"/>
          <a:ext cx="12068530" cy="31898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12187"/>
                <a:gridCol w="859809"/>
                <a:gridCol w="1105469"/>
                <a:gridCol w="1119116"/>
                <a:gridCol w="1187355"/>
                <a:gridCol w="682389"/>
                <a:gridCol w="1132764"/>
                <a:gridCol w="272955"/>
                <a:gridCol w="2456597"/>
                <a:gridCol w="939889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9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708">
                <a:tc gridSpan="10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2.2.3.3. Специалисты в области медицинского права и биоэтики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2611-1 Штатные юристы (за исключением работников органов юстиции, государственного управления, министерств)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/>
                          <a:ea typeface="Calibri"/>
                        </a:rPr>
                        <a:t>Медицинское право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по медицинскому праву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2611-1 Штатные юристы (за исключением работников органов юстиции, государственного управления, министерств)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2611-1-004 </a:t>
                      </a: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по медицинскому праву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и/или практический опыт</a:t>
                      </a: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2611-5 Медиаторы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Медиатор в области здравоохранения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2611-5 Медиаторы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2611-5-002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Медиатор в области здравоохранения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2269-9Другие специалисты-профессионалы в области здравоохранения, н.в.д.г.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Общественное здоровье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по биоэтике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(2269-9-005 Специалист по биоэтике)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и/или практический опыт</a:t>
                      </a: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35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75428"/>
          </a:xfrm>
        </p:spPr>
        <p:txBody>
          <a:bodyPr/>
          <a:lstStyle/>
          <a:p>
            <a:r>
              <a:rPr lang="ru-RU" b="1" dirty="0" err="1"/>
              <a:t>Подотрасль</a:t>
            </a:r>
            <a:r>
              <a:rPr lang="ru-RU" b="1" dirty="0"/>
              <a:t> </a:t>
            </a:r>
            <a:r>
              <a:rPr lang="ru-RU" b="1" dirty="0" smtClean="0"/>
              <a:t>«Фармация»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524000" y="3166281"/>
            <a:ext cx="9144000" cy="3275462"/>
          </a:xfrm>
        </p:spPr>
        <p:txBody>
          <a:bodyPr>
            <a:normAutofit lnSpcReduction="10000"/>
          </a:bodyPr>
          <a:lstStyle/>
          <a:p>
            <a:pPr algn="l"/>
            <a:r>
              <a:rPr lang="ru-RU" b="1" i="1" dirty="0">
                <a:latin typeface="Times New Roman" pitchFamily="18" charset="0"/>
                <a:ea typeface="Calibri"/>
                <a:cs typeface="Times New Roman" pitchFamily="18" charset="0"/>
              </a:rPr>
              <a:t>Далее на слайдах используются следующие визуальные элементы</a:t>
            </a:r>
          </a:p>
          <a:p>
            <a:pPr algn="l"/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- текст предлагается к исключению</a:t>
            </a:r>
          </a:p>
          <a:p>
            <a:pPr algn="l"/>
            <a:r>
              <a:rPr lang="ru-RU" dirty="0">
                <a:highlight>
                  <a:srgbClr val="00FF00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______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- откорректированная или новая редакция текста (включенная в разрабатываемые проекты по внесению изменений и дополнений в действующие НПА)</a:t>
            </a:r>
          </a:p>
          <a:p>
            <a:pPr algn="l"/>
            <a:r>
              <a:rPr lang="ru-RU" i="1" dirty="0">
                <a:highlight>
                  <a:srgbClr val="00FFFF"/>
                </a:highlight>
                <a:latin typeface="Times New Roman"/>
                <a:ea typeface="Calibri"/>
              </a:rPr>
              <a:t>______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- Редакционные правки, которые в разрабатываемые проекты по внесению изменений и дополнений в действующие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НПА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не вошли, но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требуют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обсуждения</a:t>
            </a:r>
          </a:p>
          <a:p>
            <a:pPr algn="l"/>
            <a:r>
              <a:rPr lang="ru-RU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???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      - вопрос, требующий обсуждения</a:t>
            </a:r>
          </a:p>
          <a:p>
            <a:pPr algn="l"/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l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2830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«Фармация» (1)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644405"/>
              </p:ext>
            </p:extLst>
          </p:nvPr>
        </p:nvGraphicFramePr>
        <p:xfrm>
          <a:off x="76171" y="293110"/>
          <a:ext cx="12068530" cy="65736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94575"/>
                <a:gridCol w="736979"/>
                <a:gridCol w="545911"/>
                <a:gridCol w="1241946"/>
                <a:gridCol w="887105"/>
                <a:gridCol w="709683"/>
                <a:gridCol w="818866"/>
                <a:gridCol w="245660"/>
                <a:gridCol w="3070746"/>
                <a:gridCol w="817059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708">
                <a:tc gridSpan="10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2.3.1. Производство и изготовление лекарственных средств и медицинских изделий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 Специалисты-профессионалы в области фармацевтической деятельности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2262-1-006 Фармацевт (провизор) по технологии лекарств)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 (технология лекарств (фармацевт (провизор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 Специалисты-профессионалы в области фармацевтической деятельности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2262-1-006 Фармацевт (провизор) по технологии лекарств)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практичес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-кий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2262-2 Специалисты-профессионалы в области обращения лекарственных средств и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изделий медицинского назначения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2262-2-005 Фармацевт (провизор)-технолог)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 (фармацевт-технолог (провизор-технолог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2262-2 Специалисты-профессионалы в области обращения лекарственных средств и </a:t>
                      </a: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медицинских изделий</a:t>
                      </a: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2262-2-005 Фармацевт (провизор)-технолог)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2145-9 Другие инженеры-химики, н.в.д.г.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2145-9-003 Инженер-исследователь в области косметических и лекарственных препаратов, 2145-9-007 Инженер-технолог фармацевтической промышленности)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инженер-технолог по производству лекарственных средств,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изделий медицинского назначения и </a:t>
                      </a:r>
                      <a:r>
                        <a:rPr lang="ru-RU" sz="11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инженер-технолог по производству лекарственных средств,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медицинских изделий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2145-9 Другие инженеры-химики,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2145-9-003 Инженер-исследователь в области косметических и лекарственных препаратов, 2145-9-007 Инженер-технолог фармацевтической промышленности)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7320-3 Изготовители, настройщики и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ремонтники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медицинских изделий, в том числе хирургических и стоматологических изделий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7320-3-001 Дозировщик ртути 7320-3-002 Изготовитель бужей и катетеров 7320-3-003 Изготовитель медицинских изделий из фторопласта 7320-3-004 Изготовитель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пульпоэкстракторов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7320-3-005 Испытатель протезно-ортопедических изделий 7320-3-006 Механик протезно-ортопедических изделий 7320-3-007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Моделировщик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искусственных зубов 7320-3-008 Монтировщик искусственных зубов 7320-3-009 Обшивщик медицинских изделий 7320-3-010 Оптик медицинский 7320-3-011 Подборщик расцветок искусственных зубов 7320-3-012 Сборщик инъекционных игл 7320-3-013 Сборщик очков 7320-3-014 Сборщик хирургических инструментов и аппаратов 7320-3-015 Сборщик цельнометаллических растров 7320-3-016 Сборщик шприцев 7320-3-017 Формовщик искусственных зубов 7320-3-018 Шорник по изготовлению и отделке протезно-ортопедических изделий 7320-3-019 Электромеханик по ремонту и обслуживанию медицинских оптических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приборови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др.)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3-4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7320-3 Изготовители, настройщики и ремонтники медицинских изделий, в том числе хирургических и стоматологических изделий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7320-3-001 Дозировщик ртути 7320-3-002 Изготовитель бужей и катетеров 7320-3-003 Изготовитель медицинских изделий из фторопласта 7320-3-004 Изготовитель пульпоэкстракторов 7320-3-005 Испытатель протезно-ортопедических изделий 7320-3-006 Механик протезно-ортопедических изделий 7320-3-007 Моделировщик искусственных зубов 7320-3-008 Монтировщик искусственных зубов 7320-3-009 Обшивщик медицинских изделий 7320-3-010 Оптик медицинский 7320-3-011 Подборщик расцветок искусственных зубов 7320-3-012 Сборщик инъекционных игл 7320-3-013 Сборщик очков 7320-3-014 Сборщик хирургических инструментов и аппаратов 7320-3-015 Сборщик цельнометаллических растров 7320-3-016 Сборщик шприцев 7320-3-017 Формовщик искусственных зубов 7320-3-018 Шорник по изготовлению и отделке протезно-ортопедических изделий 7320-3-019 Электромеханик по ремонту и обслуживанию медицинских оптических приборови др.)</a:t>
                      </a: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50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«Фармация» (2)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968629"/>
              </p:ext>
            </p:extLst>
          </p:nvPr>
        </p:nvGraphicFramePr>
        <p:xfrm>
          <a:off x="76171" y="320406"/>
          <a:ext cx="12068530" cy="62508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94575"/>
                <a:gridCol w="736979"/>
                <a:gridCol w="545911"/>
                <a:gridCol w="1241946"/>
                <a:gridCol w="887105"/>
                <a:gridCol w="709683"/>
                <a:gridCol w="818866"/>
                <a:gridCol w="245660"/>
                <a:gridCol w="3070746"/>
                <a:gridCol w="817059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8132-1 Операторы по производству фармацевтических продуктов и препаратов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8132-1-016 Аппаратчик приготовления зубоврачебных материалов 8132-1-017 Аппаратчик приготовления медицинских масс и мазей 8132-1-018 Аппаратчик приготовления стерильных растворов 8132-1-019 Аппаратчик производства бактерийных препаратов 8132-1-020 Аппаратчик производства гематогена и медицинской желчи 8132-1-022 Аппаратчик производства ферментов и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плазмозаменяющих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препаратов, 8132-1-031 Дозировщик медицинских препаратов, 8132-1-036 Калибровщик изделий лечебного назначения, 8132-1-049 Плавильщик (производство медикаментов и препаратов) 8132-1-050 Препаратор производства биосинтетических лечебных средств 8132-1-052 Прессовщик перевязочных материалов 8132-1-053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Приготовитель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растворов и смесей 8132-1-054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Приготовитель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смесей и масс медицинского назначения, 8132-1-057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Просмотрщик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продукции медицинского назначения, 8132-1-061 Резчик полуфабрикатов изделий медицинского назначения, 8132-1-062 Резчик сырья фармацевтических продуктов и препаратов)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3-4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8132-1 Операторы по производству фармацевтических продуктов и препаратов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8132-1-016 Аппаратчик приготовления зубоврачебных материалов 8132-1-017 Аппаратчик приготовления медицинских масс и мазей 8132-1-018 Аппаратчик приготовления стерильных растворов 8132-1-019 Аппаратчик производства бактерийных препаратов 8132-1-020 Аппаратчик производства гематогена и медицинской желчи 8132-1-022 Аппаратчик производства ферментов и плазмозаменяющих препаратов, 8132-1-031 Дозировщик медицинских препаратов, 8132-1-036 Калибровщик изделий лечебного назначения, 8132-1-049 Плавильщик (производство медикаментов и препаратов) 8132-1-050 Препаратор производства биосинтетических лечебных средств 8132-1-052 Прессовщик перевязочных материалов 8132-1-053 Приготовитель растворов и смесей 8132-1-054 Приготовитель смесей и масс медицинского назначения, 8132-1-057 Просмотрщик продукции медицинского назначения, 8132-1-061 Резчик полуфабрикатов изделий медицинского назначения, 8132-1-062 Резчик сырья фармацевтических продуктов и препаратов)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 и профессиональное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практический опыт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3213-0 Техники-фармацевты и помощники фармацевтов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3213-0-001 Ассистент фармацевта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3213-0-002 Фармацевт (средней квалификации)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 (ассистент фармацевта, фармацевт)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фармацевт (ассистент фармацевта)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фармацевт (ассистент фармацевта)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 / Фармацевт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 / Фармацевт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3213-0 Техники-фармацевты и помощники фармацевтов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3213-0-001 Ассистент фармацевта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3213-0-002 Фармацевт (средней квалификации)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 и профессиональное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8219-9 Другие сборщики,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8219-3-002 Прожигальщик медицинских изделий)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8219-9 Другие сборщики,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8219-3-002 Прожигальщик медицинских изделий)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 и профессиональное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образование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9329-9 Другие неквалифицированные рабочие, занятые в обрабатывающей промышленности,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9329-9-011 Закатчик медицинской продукции, 9329-9-083 Укладчик продукции медицинского назначения)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9329-9 Другие неквалифицированные рабочие, занятые в обрабатывающей промышленности, </a:t>
                      </a:r>
                      <a:r>
                        <a:rPr lang="ru-RU" sz="1100" b="1" dirty="0" err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9329-9-011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Закатчик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медицинской продукции, 9329-9-083 Укладчик продукции медицинского назначения)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ехническое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профессиональное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31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/>
              <a:t>Подотрасль</a:t>
            </a:r>
            <a:r>
              <a:rPr lang="ru-RU" sz="2400" b="1" dirty="0"/>
              <a:t> </a:t>
            </a:r>
            <a:r>
              <a:rPr lang="ru-RU" sz="2400" b="1" dirty="0" smtClean="0"/>
              <a:t>«Фармация» (3)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101873"/>
              </p:ext>
            </p:extLst>
          </p:nvPr>
        </p:nvGraphicFramePr>
        <p:xfrm>
          <a:off x="76171" y="320406"/>
          <a:ext cx="12068530" cy="64337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58098"/>
                <a:gridCol w="1487606"/>
                <a:gridCol w="655092"/>
                <a:gridCol w="805218"/>
                <a:gridCol w="818866"/>
                <a:gridCol w="682388"/>
                <a:gridCol w="873457"/>
                <a:gridCol w="300250"/>
                <a:gridCol w="2770496"/>
                <a:gridCol w="817059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из НКЗ 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отраслевым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2.3.2. Оптовая и розничная реализация лекарственных средств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2262-2 Специалисты-профессионалы в области обращения лекарственных средств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изделий медицинского назначения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(2262-2-003 Фармацевт (провизор)-маркетолог, 2262-2-006 Фармацевт(провизор)-товаровед)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(маркетолог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 товаровед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2262-2 Специалисты-профессионалы в области обращения лекарственных средств и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медицинских изделий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(2262-2-003 Фармацевт (провизор)-маркетолог, 2262-2-006 Фармацевт(провизор)-товаровед)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2433-2 Специалисты-профессионалы по продажам медицинской и фармацевтической продукции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2433-2-001 Специалист по продажам медицинских товаров, 2433-2-002 Специалист по продажам фармацевтических товаров, 2433-2-003 Торговый представитель (медицинские и фармацевтические товары))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2433-2 Специалисты-профессионалы по продажам медицинской и фармацевтической продукции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2433-2-001 Специалист по продажам медицинских товаров, 2433-2-002 Специалист по продажам фармацевтических товаров, 2433-2-003 Торговый представитель (медицинские и фармацевтические товары))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2.3.3. Деятельность в сфере обращения лекарственных средств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 Специалисты-профессионалы в области фармацевтической деятельности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2262-1-001 Клинический фармацевт, 2262-1-002 Фармацевт (провизор) 2262-1-003 Фармацевт (провизор) - инспектор 2262-1-004 Фармацевт (провизор) по управлению качеством в фармации 2262-1-005 Фармацевт (провизор) общей фармацевтической практики 2262-1-007 Фармацевт (провизор)-аналитик)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(общая фармацевтическая практика; (провизор), контроль качества и сертификация лекарственных средств (фармацевт (провизор), фармацевт-аналитик (провизор-аналитик); клиническая фармация)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 Специалисты-профессионалы в области фармацевтической деятельности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2262-1-001 Клинический фармацевт, 2262-1-002 Фармацевт (провизор) 2262-1-003 Фармацевт (провизор) - инспектор 2262-1-004 Фармацевт (провизор) по управлению качеством в фармации 2262-1-005 Фармацевт (провизор) общей фармацевтической практики 2262-1-007 Фармацевт (провизор)-аналитик)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и/или практический опыт</a:t>
                      </a: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2262-2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Специалисты-профессионалы в области обращения лекарственных средств и </a:t>
                      </a: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изделий медицинского назначения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(2262-2-001 Фармацевт (провизор) по управлению и экономике фармации, 2262-2-002 Фармацевт (провизор)-информатор, 2262-2-003 Фармацевт (провизор)-маркетолог, 2262-2-004 Фармацевт (провизор)-менеджер, 2262-2-007 Фармацевт-организатор (провизор-организатор))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(управление и экономика фармации (фармацевт (провизор), фармацевт-организатор (провизор-организатор), менеджер, инспектор, информатор, маркетолог))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2262-2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Специалисты-профессионалы в области обращения лекарственных средств и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медицинских изделий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(2262-2-001 Фармацевт (провизор) по управлению и экономике фармации, 2262-2-002 Фармацевт (провизор)-информатор, 2262-2-003 Фармацевт (провизор)-маркетолог, 2262-2-004 Фармацевт (провизор)-менеджер, 2262-2-007 Фармацевт-организатор (провизор-организатор))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и/или практический опыт</a:t>
                      </a: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Межподотраслевые</a:t>
            </a:r>
            <a:r>
              <a:rPr lang="ru-RU" b="1" dirty="0"/>
              <a:t> процессы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4417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i="1" dirty="0">
                <a:latin typeface="Times New Roman" pitchFamily="18" charset="0"/>
                <a:ea typeface="Calibri"/>
                <a:cs typeface="Times New Roman" pitchFamily="18" charset="0"/>
              </a:rPr>
              <a:t>Далее на слайдах используются следующие визуальные элементы</a:t>
            </a:r>
          </a:p>
          <a:p>
            <a:pPr algn="l"/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- текст предлагается к исключению</a:t>
            </a:r>
          </a:p>
          <a:p>
            <a:pPr algn="l"/>
            <a:r>
              <a:rPr lang="ru-RU" dirty="0">
                <a:highlight>
                  <a:srgbClr val="00FF00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______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- откорректированная или новая редакция текста (включенная в разрабатываемые проекты по внесению изменений и дополнений в действующие НПА)</a:t>
            </a:r>
          </a:p>
          <a:p>
            <a:pPr algn="l"/>
            <a:r>
              <a:rPr lang="ru-RU" i="1" dirty="0">
                <a:highlight>
                  <a:srgbClr val="00FFFF"/>
                </a:highlight>
                <a:latin typeface="Times New Roman"/>
                <a:ea typeface="Calibri"/>
              </a:rPr>
              <a:t>______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- Редакционные правки, которые в разрабатываемые проекты по внесению изменений и дополнений в действующие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НПА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не вошли, но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требуют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обсуждения</a:t>
            </a:r>
          </a:p>
          <a:p>
            <a:pPr algn="l"/>
            <a:r>
              <a:rPr lang="ru-RU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ea typeface="Calibri"/>
                <a:cs typeface="Times New Roman" pitchFamily="18" charset="0"/>
              </a:rPr>
              <a:t>???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      - вопрос, требующий обсуждения</a:t>
            </a:r>
          </a:p>
          <a:p>
            <a:pPr algn="l"/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l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768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 smtClean="0"/>
              <a:t>Межподотраслевые</a:t>
            </a:r>
            <a:r>
              <a:rPr lang="ru-RU" sz="2400" b="1" dirty="0" smtClean="0"/>
              <a:t> процессы (1)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470752"/>
              </p:ext>
            </p:extLst>
          </p:nvPr>
        </p:nvGraphicFramePr>
        <p:xfrm>
          <a:off x="76171" y="320406"/>
          <a:ext cx="12068530" cy="618933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72498"/>
                <a:gridCol w="573206"/>
                <a:gridCol w="532262"/>
                <a:gridCol w="532263"/>
                <a:gridCol w="641445"/>
                <a:gridCol w="586854"/>
                <a:gridCol w="832513"/>
                <a:gridCol w="232012"/>
                <a:gridCol w="3548418"/>
                <a:gridCol w="817059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2.4.1. Образовательная деятельность в области здравоохранения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 Профессорско-преподавательский состав университетов и других ВУЗов в области здравоохранения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2323-1-001 Преподаватель, доцент, профессор возможностей человеческого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здоровья,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2323-1-002 Преподаватель, доцент, профессор гастроэнтерологии,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2323-1-003 Преподаватель, доцент, профессор </a:t>
                      </a:r>
                      <a:r>
                        <a:rPr lang="ru-RU" sz="1100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кинезиологии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2323-1-004 Преподаватель, доцент, профессор неврологии,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2323-1-005 Преподаватель, доцент, профессор общественному здравоохранению,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2323-1-006 Преподаватель, доцент, профессор </a:t>
                      </a:r>
                      <a:r>
                        <a:rPr lang="ru-RU" sz="1100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оптометрии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2323-1-007 Преподаватель, доцент, профессор ортопедии,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2323-1-008 Преподаватель, доцент, профессор ортопедической терапии,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2323-1-009 Преподаватель, доцент, профессор основ безопасности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жизнедеятельности и физической культуры,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2323-1-010 Преподаватель, доцент, профессор по клинической лабораторной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диагностике,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2323-1-011 Преподаватель, доцент, профессор по клинической медицине,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2323-1-012 Преподаватель, доцент, профессор по реабилитационной терапии,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2323-1-013 Преподаватель, доцент, профессор по системам питания,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2323-1-014 Преподаватель, доцент, профессор стоматологии,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2323-1-015 Преподаватель, доцент, профессор фармакологии,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2323-1-016 Преподаватель, доцент, профессор физиотерапии и лечебной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физкультуры, ВУЗ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Преподаватель, доцент, профессор в области здравоохранения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7-8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 Профессорско-преподавательский состав университетов и других ВУЗов в области здравоохранения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2323-1-001 Преподаватель, доцент, профессор возможностей человеческого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здоровья,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2323-1-002 Преподаватель, доцент, профессор гастроэнтерологии,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2323-1-003 Преподаватель, доцент, профессор </a:t>
                      </a:r>
                      <a:r>
                        <a:rPr lang="ru-RU" sz="1100" i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кинезиологии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2323-1-004 Преподаватель, доцент, профессор неврологии,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2323-1-005 Преподаватель, доцент, профессор общественному здравоохранению,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2323-1-006 Преподаватель, доцент, профессор </a:t>
                      </a:r>
                      <a:r>
                        <a:rPr lang="ru-RU" sz="1100" i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оптометрии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2323-1-007 Преподаватель, доцент, профессор ортопедии,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2323-1-008 Преподаватель, доцент, профессор ортопедической терапии,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2323-1-009 Преподаватель, доцент, профессор основ безопасности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жизнедеятельности и физической культуры,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2323-1-010 Преподаватель, доцент, профессор по клинической лабораторной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диагностике,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2323-1-011 Преподаватель, доцент, профессор по клинической медицине,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2323-1-012 Преподаватель, доцент, профессор по реабилитационной терапии,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2323-1-013 Преподаватель, доцент, профессор по системам питания,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2323-1-014 Преподаватель, доцент, профессор стоматологии,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2323-1-015 Преподаватель, доцент, профессор фармакологии,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2323-1-016 Преподаватель, доцент, профессор физиотерапии и лечебной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физкультуры,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Резидентура и/или* практический опыт + 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41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876"/>
            <a:ext cx="12192000" cy="331076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Выбор основных секций и </a:t>
            </a:r>
            <a:r>
              <a:rPr lang="ru-RU" sz="18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разделов, </a:t>
            </a:r>
            <a:r>
              <a:rPr lang="ru-RU" sz="1800" b="1" dirty="0"/>
              <a:t>в рамках которых осуществляют работники здравоохранения</a:t>
            </a:r>
            <a:r>
              <a:rPr lang="ru-RU" sz="18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ru-RU" sz="18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из ОКЭД </a:t>
            </a:r>
            <a:r>
              <a:rPr lang="ru-RU" sz="18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РК (1)</a:t>
            </a:r>
            <a:endParaRPr lang="ru-RU" sz="18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0081"/>
              </p:ext>
            </p:extLst>
          </p:nvPr>
        </p:nvGraphicFramePr>
        <p:xfrm>
          <a:off x="0" y="459204"/>
          <a:ext cx="12192001" cy="62513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64275"/>
                <a:gridCol w="2565779"/>
                <a:gridCol w="3930555"/>
                <a:gridCol w="2156346"/>
                <a:gridCol w="2775046"/>
              </a:tblGrid>
              <a:tr h="64782"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Секция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</a:rPr>
                        <a:t>Раздел ОКЭД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</a:rPr>
                        <a:t>Группа ОКЭД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Класс ОКЭД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Подкласс </a:t>
                      </a:r>
                      <a:r>
                        <a:rPr lang="ru-RU" sz="1400" b="1" dirty="0">
                          <a:effectLst/>
                        </a:rPr>
                        <a:t>ОКЭД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782">
                <a:tc rowSpan="15"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С. Обрабатывающая промышленность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 Производство продуктов питания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10.8 Производство прочих продуктов питания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10.86 Производство детского питания и диетических пищевых продуктов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10.86.0 Производство детского питания и диетических пищевых продуктов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94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20. Производство продуктов химической промышленности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20.4 Производство мыла и моющих средств, чистящих и полирующих препаратов, </a:t>
                      </a:r>
                      <a:r>
                        <a:rPr lang="ru-RU" sz="1600" dirty="0" smtClean="0">
                          <a:effectLst/>
                        </a:rPr>
                        <a:t>парфюм. </a:t>
                      </a:r>
                      <a:r>
                        <a:rPr lang="ru-RU" sz="1600" dirty="0">
                          <a:effectLst/>
                        </a:rPr>
                        <a:t>продукции и </a:t>
                      </a:r>
                      <a:r>
                        <a:rPr lang="ru-RU" sz="1600" dirty="0" err="1" smtClean="0">
                          <a:effectLst/>
                        </a:rPr>
                        <a:t>косметич</a:t>
                      </a:r>
                      <a:r>
                        <a:rPr lang="ru-RU" sz="1600" dirty="0" smtClean="0">
                          <a:effectLst/>
                        </a:rPr>
                        <a:t>. </a:t>
                      </a:r>
                      <a:r>
                        <a:rPr lang="ru-RU" sz="1600" dirty="0">
                          <a:effectLst/>
                        </a:rPr>
                        <a:t>средств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20.42 Производство парфюмерных и косметических средств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20.42.0 Производство парфюмерных и косметических средств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21 Производство основных фармацевтических продуктов </a:t>
                      </a:r>
                      <a:r>
                        <a:rPr lang="kk-KZ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21.1 Производство основных фармацевтических продуктов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21.10 Производство основных фармацевтических продуктов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21.10.0 Производство основных фармацевтических продуктов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21.2 Производство фармацевтических препаратов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21.20 Производство фармацевтических препаратов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21.20.1 Производство фармацевтических препаратов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 Производство резиновых и пластмассовых изделий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22.1 Производство резиновых изделий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22.19  Производство прочей резиновой продукции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22.19.2 Производство резиновых санитарно-гигиенических и медицинских изделий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r>
                        <a:rPr lang="kk-KZ" sz="1600">
                          <a:effectLst/>
                        </a:rPr>
                        <a:t>3 Производство прочей не металлической минеральной продукции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23.1 Производство стекла и изделий из стекла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23.19 </a:t>
                      </a:r>
                      <a:r>
                        <a:rPr lang="ru-RU" sz="1200">
                          <a:effectLst/>
                        </a:rPr>
                        <a:t>Производство </a:t>
                      </a:r>
                      <a:r>
                        <a:rPr lang="kk-KZ" sz="1200">
                          <a:effectLst/>
                        </a:rPr>
                        <a:t>и обработка прочих стеклянных изделий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23.19.2 Производство химико-лабораторной посуды из стекла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 Производство компьютеров, электронной и оптической продукции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26.5 Производство инструментов и </a:t>
                      </a:r>
                      <a:r>
                        <a:rPr lang="ru-RU" sz="1600" dirty="0" err="1" smtClean="0">
                          <a:effectLst/>
                        </a:rPr>
                        <a:t>прибо</a:t>
                      </a:r>
                      <a:r>
                        <a:rPr lang="ru-RU" sz="1600" dirty="0" smtClean="0">
                          <a:effectLst/>
                        </a:rPr>
                        <a:t>-ров </a:t>
                      </a:r>
                      <a:r>
                        <a:rPr lang="ru-RU" sz="1600" dirty="0">
                          <a:effectLst/>
                        </a:rPr>
                        <a:t>для измерения, тестирования и </a:t>
                      </a:r>
                      <a:r>
                        <a:rPr lang="ru-RU" sz="1600" dirty="0" err="1" smtClean="0">
                          <a:effectLst/>
                        </a:rPr>
                        <a:t>навига-ции</a:t>
                      </a:r>
                      <a:r>
                        <a:rPr lang="ru-RU" sz="1600" dirty="0">
                          <a:effectLst/>
                        </a:rPr>
                        <a:t>; наручных часов и прочих видов часов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26.51 Производство инструментов и приборов для измерения, тестирования и навигации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26.51.2 Производство электроизмерительных приборов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26.51.6 Производство медико-хирургических инструментов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26.6 Производство облучающего, электромедицинского и электротерапевтического оборудования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26.60 Производство </a:t>
                      </a:r>
                      <a:r>
                        <a:rPr lang="ru-RU" sz="1200" dirty="0" smtClean="0">
                          <a:effectLst/>
                        </a:rPr>
                        <a:t>облучаю-</a:t>
                      </a:r>
                      <a:r>
                        <a:rPr lang="ru-RU" sz="1200" dirty="0" err="1" smtClean="0">
                          <a:effectLst/>
                        </a:rPr>
                        <a:t>щего</a:t>
                      </a:r>
                      <a:r>
                        <a:rPr lang="ru-RU" sz="1200" dirty="0">
                          <a:effectLst/>
                        </a:rPr>
                        <a:t>, электромедицинского и электро-терапевтического оборудования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26.60.0 Производство облучающего, электромедицинского и электротерапевтического оборудования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32 Производство прочих готовых изделий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32.5 Производство медицинских и стоматологических инструментов и принадлежностей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32.50  Производство медицинских и стоматологических инструментов и принадлежностей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32.50.1 Производство цементов, используемых в медицине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32.50.2 Производство медицинских </a:t>
                      </a:r>
                      <a:r>
                        <a:rPr lang="ru-RU" sz="1200" dirty="0" err="1" smtClean="0">
                          <a:effectLst/>
                        </a:rPr>
                        <a:t>инс-трументов</a:t>
                      </a:r>
                      <a:r>
                        <a:rPr lang="ru-RU" sz="1200" dirty="0">
                          <a:effectLst/>
                        </a:rPr>
                        <a:t>, аппаратов  и оборудования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32.50.3 Производство хирургических и ортопедических приспособлений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32.50.4 Производство медицинской, хирургической, стоматологической и ветеринарной мебели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 Ремонт и установка машин и оборудования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33.1 Ремонт готовых металлических изделий, машин и оборудования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33.13 Ремонт электронного и оптического оборудования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33.13.3 Ремонт и техническое обслуживание облучающего, электромедицинского и электротерапевтического оборудования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33.2 Монтаж промышленной техники и оборудования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33.20 Монтаж промышленной техники и оборудования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33.20.0 Монтаж промышленной техники и оборудования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84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 smtClean="0"/>
              <a:t>Межподотраслевые</a:t>
            </a:r>
            <a:r>
              <a:rPr lang="ru-RU" sz="2400" b="1" dirty="0" smtClean="0"/>
              <a:t> процессы (2)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279973"/>
              </p:ext>
            </p:extLst>
          </p:nvPr>
        </p:nvGraphicFramePr>
        <p:xfrm>
          <a:off x="76171" y="320406"/>
          <a:ext cx="12068530" cy="64604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44951"/>
                <a:gridCol w="559559"/>
                <a:gridCol w="573206"/>
                <a:gridCol w="504967"/>
                <a:gridCol w="682388"/>
                <a:gridCol w="696036"/>
                <a:gridCol w="818865"/>
                <a:gridCol w="232012"/>
                <a:gridCol w="3521123"/>
                <a:gridCol w="1035423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 (2019)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2323-2 Профессорско-преподавательский состав университетов и других ВУЗов в области социального обеспечения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2323-2-001 Преподаватель, доцент, профессор по уходу за диспансерными больными, ВУЗ 2323-2-003 Преподаватель, доцент, профессор сестринского дела, ВУЗ)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Преподаватель, доцент, профессор в области здравоохранения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7-8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2323-2 Профессорско-преподавательский состав университетов и других ВУЗов в области социального обеспечения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2323-2-001 Преподаватель, доцент, профессор по уходу за диспансерными больными, ВУЗ 2323-2-003 Преподаватель, доцент, профессор сестринского дела, ВУЗ)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Магистратура 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и/или практический опыт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Сертификационный курс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 Инженерно-педагогические работники колледжей и других организаций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ТиПО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 области здравоохранения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2343-1-001 Преподаватель акушерского дела,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2343-1-002 Преподаватель гигиены и эпидемиологии,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2343-1-003 Преподаватель лечебного дела,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2343-1-004 Преподаватель медицинской оптики,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2343-1-005 Преподаватель общественному здравоохранению,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2343-1-006 Преподаватель основ безопасности </a:t>
                      </a:r>
                      <a:r>
                        <a:rPr lang="ru-RU" sz="1100" i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жизне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-деятельности 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физической культуры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2343-1-007 Преподаватель по клинической лабораторной диагностике,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2343-1-008 Преподаватель по клинической медицине,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2343-1-009 Преподаватель по лабораторной диагностики,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2343-1-010 Преподаватель стоматологии,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2343-1-011 Преподаватель стоматологической ортопедии,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2343-1-012 Преподаватель фармакологии,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2343-1-013 Преподаватель физиотерапии и лечебной физкультуры,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Преподаватель в области здравоохранения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 Инженерно-педагогические работники колледжей и других организаций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ТиПО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 области здравоохранения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2343-1-001 Преподаватель акушерского дела,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2343-1-002 Преподаватель гигиены и эпидемиологии,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2343-1-003 Преподаватель лечебного дела,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2343-1-004 Преподаватель медицинской оптики,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2343-1-005 Преподаватель общественному здравоохранению,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2343-1-006 Преподаватель основ безопасности жизнедеятельности и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физической культуры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2343-1-007 Преподаватель по клинической лабораторной диагностике,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2343-1-008 Преподаватель по клинической медицине,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2343-1-009 Преподаватель по лабораторной диагностики,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2343-1-010 Преподаватель стоматологии,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2343-1-011 Преподаватель стоматологической ортопедии,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2343-1-012 Преподаватель фармакологии,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2343-1-013 Преподаватель физиотерапии и лечебной физкультуры, колледж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Послесреднее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или высшее образование и практический опыт работы + Сертификационный курс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2379-9 Другие специалисты-профессионалы в области образования,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Клинический наставник / ментор в области здравоохранения (в ВУЗе, колледже)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2379-9 Другие специалисты-профессионалы в области образования, н.в.д.г.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2379-9-009 Клинический наставник / ментор в области здравоохранения, ВУЗ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и/или*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опыт+Сертифик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2379-9-009 Клинический наставник / ментор в области здравоохранения, колледж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Послесреднее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или высшее образование и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опыт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Сертифик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56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 smtClean="0"/>
              <a:t>Межподотраслевые</a:t>
            </a:r>
            <a:r>
              <a:rPr lang="ru-RU" sz="2400" b="1" dirty="0" smtClean="0"/>
              <a:t> процессы (3)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315096"/>
              </p:ext>
            </p:extLst>
          </p:nvPr>
        </p:nvGraphicFramePr>
        <p:xfrm>
          <a:off x="76171" y="361350"/>
          <a:ext cx="12068530" cy="59107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62313"/>
                <a:gridCol w="600501"/>
                <a:gridCol w="600502"/>
                <a:gridCol w="600501"/>
                <a:gridCol w="1091821"/>
                <a:gridCol w="709684"/>
                <a:gridCol w="873456"/>
                <a:gridCol w="272955"/>
                <a:gridCol w="3316406"/>
                <a:gridCol w="1540391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525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 (2019)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2379-9 Другие специалисты-профессионалы в области образования,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Инструктор учебно-клинического центра (в ВУЗе, колледже)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2379-9-011 Инструктор учебно-клинического центра, ВУЗ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+ Сертификационный курс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2379-9-012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Инструктор учебно-клинического центра, колледж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ТиПО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+ 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6557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2.4.1.2. </a:t>
                      </a: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Методологи образования в области здравоохранения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2371-9 Другие специалисты-профессионалы по методике обучения, </a:t>
                      </a:r>
                      <a:r>
                        <a:rPr lang="ru-RU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 по методологии образования в области здравоохранения (в ВУЗе, колледже)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2371-9 Другие специалисты-профессионалы по методике обучения,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2371-9-004 Специалист по методологии образования в области здравоохранения, ВУЗ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+ Сертификационный курс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2371-9-005 Специалист по методологии образования в области здравоохранения, колледж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Послесреднее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образование  + 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2.4.2. Научная деятельность в области здравоохранения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2.4.2.1. Научные работники в области здравоохранения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385"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2269-9-001 Научный сотрудник (в области </a:t>
                      </a:r>
                      <a:r>
                        <a:rPr lang="ru-RU" sz="1100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медицины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Научный сотрудник в области здравоохранения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2269-9-001 Научный сотрудник (в области 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здравоохранения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Докторантура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PhD </a:t>
                      </a: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 ученая степень кандидата или доктора наук и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[Магистратура </a:t>
                      </a: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практический опыт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]</a:t>
                      </a: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или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[</a:t>
                      </a: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образования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 ученая степень </a:t>
                      </a:r>
                      <a:r>
                        <a:rPr lang="kk-KZ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кандидата или доктора наук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]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3141-2 Координаторы клинического исследования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3141-2-001 Координатор клинического исследования)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</a:rPr>
                        <a:t>???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3141-2 Координаторы клинического исследования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3141-2-001 Координатор клинического исследования)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 + Сертификационный курс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24385">
                <a:tc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2120-3 Статистики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2120-3-003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Биостатист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2120-3-007 Научный сотрудник (в области </a:t>
                      </a:r>
                      <a:r>
                        <a:rPr lang="ru-RU" sz="1100" i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биостатистики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Общественное здоровье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Биостатист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2120-3 Статистики 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2120-3-003 </a:t>
                      </a:r>
                      <a:r>
                        <a:rPr lang="ru-RU" sz="1100" i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Биостатист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2120-3-007 Научный сотрудник (в области </a:t>
                      </a:r>
                      <a:r>
                        <a:rPr lang="ru-RU" sz="1100" i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биостатистики</a:t>
                      </a:r>
                      <a:r>
                        <a:rPr lang="ru-RU" sz="1100" i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))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Магистратура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и/или практический опыт</a:t>
                      </a: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17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 smtClean="0"/>
              <a:t>Межподотраслевые</a:t>
            </a:r>
            <a:r>
              <a:rPr lang="ru-RU" sz="2400" b="1" dirty="0" smtClean="0"/>
              <a:t> процессы (4)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74727"/>
              </p:ext>
            </p:extLst>
          </p:nvPr>
        </p:nvGraphicFramePr>
        <p:xfrm>
          <a:off x="76171" y="361352"/>
          <a:ext cx="12068530" cy="57801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62313"/>
                <a:gridCol w="600501"/>
                <a:gridCol w="600502"/>
                <a:gridCol w="600501"/>
                <a:gridCol w="1091821"/>
                <a:gridCol w="709684"/>
                <a:gridCol w="873456"/>
                <a:gridCol w="272955"/>
                <a:gridCol w="3316406"/>
                <a:gridCol w="1540391"/>
              </a:tblGrid>
              <a:tr h="209313">
                <a:tc gridSpan="7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313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6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 (2019)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358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2.4.3.Экспертиза в сфере здравоохранения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2.4.3.1. Эксперты по вопросам оказания медицинской помощи (независимые эксперты)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272004">
                <a:tc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врач-эксперт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врач-эксперт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2269-9-006 Врач-эксперт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 + </a:t>
                      </a: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87003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2.4.3.2. Эксперты в области обращения лекарственных средств, медицинских изделий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217225">
                <a:tc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2269-9-007 </a:t>
                      </a: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в области обращения лекарственных средств, медицинских изделий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[Магистратура и практический опыт] или [</a:t>
                      </a: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и ученая степень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]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0">
                <a:tc gridSpan="10">
                  <a:txBody>
                    <a:bodyPr/>
                    <a:lstStyle/>
                    <a:p>
                      <a:pPr marR="222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2.4.4.3. Эксперты по оценке технологий здравоохранения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217225">
                <a:tc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в здравоохранении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2269-9-008 </a:t>
                      </a: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по оценке технологий здравоохранения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[Магистратура и практический опыт] или [</a:t>
                      </a: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и ученая степень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]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0">
                <a:tc gridSpan="10">
                  <a:txBody>
                    <a:bodyPr/>
                    <a:lstStyle/>
                    <a:p>
                      <a:pPr marR="222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2.4.4.4. Эксперт</a:t>
                      </a: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ы по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</a:t>
                      </a: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профессиональной подготовленности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217225">
                <a:tc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2269-9-009 </a:t>
                      </a: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по оценке технологий здравоохранения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[Магистратура и практический опыт] или [</a:t>
                      </a: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и ученая степень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]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0">
                <a:tc gridSpan="10">
                  <a:txBody>
                    <a:bodyPr/>
                    <a:lstStyle/>
                    <a:p>
                      <a:pPr marR="222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2.4.4.5. Эксперты по аккредитации и лицензированию в области здравоохранения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217225">
                <a:tc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в здравоохранении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2269-9-010 </a:t>
                      </a: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по аккредитации и лицензированию в области здравоохранения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[Магистратура и практический опыт] или [</a:t>
                      </a: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и ученая степень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]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87003">
                <a:tc gridSpan="10">
                  <a:txBody>
                    <a:bodyPr/>
                    <a:lstStyle/>
                    <a:p>
                      <a:pPr marR="222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2.4.4.6. Эксперты в области экспертизы временной нетрудоспособности и профессиональной пригодности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187003">
                <a:tc>
                  <a:txBody>
                    <a:bodyPr/>
                    <a:lstStyle/>
                    <a:p>
                      <a:pPr marR="2222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врач-эксперт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в здравоохранении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 Другие специалисты-профессионалы в области здравоохранения,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2269-9-011 </a:t>
                      </a:r>
                      <a:r>
                        <a:rPr lang="ru-RU" sz="1100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 по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экспертизе временной нетрудоспособности и профессиональной пригодности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[Магистратура и практический опыт] или [</a:t>
                      </a: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и ученая степень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]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6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 smtClean="0"/>
              <a:t>Межподотраслевые</a:t>
            </a:r>
            <a:r>
              <a:rPr lang="ru-RU" sz="2400" b="1" dirty="0" smtClean="0"/>
              <a:t> процессы (5)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842992"/>
              </p:ext>
            </p:extLst>
          </p:nvPr>
        </p:nvGraphicFramePr>
        <p:xfrm>
          <a:off x="76171" y="361352"/>
          <a:ext cx="12068530" cy="60102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75710"/>
                <a:gridCol w="887104"/>
                <a:gridCol w="600502"/>
                <a:gridCol w="1692322"/>
                <a:gridCol w="873457"/>
                <a:gridCol w="1105468"/>
                <a:gridCol w="1078173"/>
                <a:gridCol w="259308"/>
                <a:gridCol w="2210937"/>
                <a:gridCol w="1185549"/>
              </a:tblGrid>
              <a:tr h="209313">
                <a:tc gridSpan="7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313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92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ПКСПИР/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ПСО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ПКСПИР(2019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/ </a:t>
                      </a:r>
                      <a:r>
                        <a:rPr lang="ru-RU" sz="105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ППСТиПО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ПСО (2019)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10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2.4.4.7. Специалисты в области судебно-медицинской экспертизы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00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2216-5 Врачи и специалисты-профессионалы в области судебно-медицинской экспертизы 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(2216-5-001 Врач судебно-медицинской эксперт 2216-5-002 Специалист судебно-медицинский эксперт)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Судебно-медицинская экспертиза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врач – судебно - медицинский эксперт (общего экспертного исследования, судебно - биологического исследования, судебно-гистологического исследования, химико-токсикологического исследования, медико-криминалистического исследования, молекулярно-генетического исследования)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Судебно-медицинская экспертиза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2216-5 Врачи и специалисты-профессионалы в области судебно-медицинской экспертизы 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(2216-5-001 Врач судебно-медицинской эксперт 2216-5-002 Специалист судебно-медицинский эксперт)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Резидентура и/или* практический опыт + </a:t>
                      </a: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21722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 Специалисты-профессионалы в области фармацевтической деятельности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2262-1-008 Химик–токсиколог (аналитический диагност и судебно-химический эксперт))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(аналитическая диагностика и судебно-химическая экспертиза (химик–токсиколог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))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Фармация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провизор (фармацевт)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 Специалисты-профессионалы в области фармацевтической деятельности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2262-1-008 Химик–токсиколог (аналитический диагност и судебно-химический эксперт))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практический опыт + </a:t>
                      </a: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0">
                <a:tc gridSpan="10">
                  <a:txBody>
                    <a:bodyPr/>
                    <a:lstStyle/>
                    <a:p>
                      <a:pPr marR="22225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2.4.4. Биомедицинская индустрия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10">
                  <a:txBody>
                    <a:bodyPr/>
                    <a:lstStyle/>
                    <a:p>
                      <a:pPr marR="22225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2.4.4.1. Специалисты в области биоинженерии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22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2131-9 Другие специалисты-профессионалы в области биологии, ботаники, зоологии, фармакологии и родственных занятий,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2131-9 Другие специалисты-профессионалы в области биологии, ботаники, зоологии, фармакологии и родственных занятий,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2131-9-012 </a:t>
                      </a:r>
                      <a:r>
                        <a:rPr lang="ru-RU" sz="1100" i="1" dirty="0" err="1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Биотехнолог</a:t>
                      </a:r>
                      <a:r>
                        <a:rPr lang="ru-RU" sz="1100" i="1" dirty="0"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медицинский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Магистратура и практический опыт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34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 smtClean="0"/>
              <a:t>Межподотраслевые</a:t>
            </a:r>
            <a:r>
              <a:rPr lang="ru-RU" sz="2400" b="1" dirty="0" smtClean="0"/>
              <a:t> процессы (6)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284151"/>
              </p:ext>
            </p:extLst>
          </p:nvPr>
        </p:nvGraphicFramePr>
        <p:xfrm>
          <a:off x="76171" y="361352"/>
          <a:ext cx="12068530" cy="645017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85393"/>
                <a:gridCol w="559558"/>
                <a:gridCol w="545911"/>
                <a:gridCol w="1009934"/>
                <a:gridCol w="1009934"/>
                <a:gridCol w="1091821"/>
                <a:gridCol w="109182"/>
                <a:gridCol w="1214651"/>
                <a:gridCol w="286603"/>
                <a:gridCol w="2402006"/>
                <a:gridCol w="136478"/>
                <a:gridCol w="817059"/>
              </a:tblGrid>
              <a:tr h="209313">
                <a:tc gridSpan="8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313">
                <a:tc row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 (2019)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1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2.4.4.2. Специалисты по ремонту и обслуживанию медицинской техники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004">
                <a:tc rowSpan="3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2149-9 Другие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специалисты-профессионалы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области техники, исключая инженеров электротехников,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2149-9-004 Инженер по обслуживанию медицинской техники, 2149-9-012 Инженер-медицинский радиохимик, 2149-9-013 Инженер-медицинский физик)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 по обслуживанию лучевого оборудования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 по обслуживанию лучевого оборудования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2149-9 Другие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специалисты-профессионалы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области техники,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исключая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инженеров электротехников,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2149-9-004 Инженер по обслуживанию медицинской техники, 2149-9-012 Инженер-медицинский радиохимик, 2149-9-013 Инженер-медицинский физик)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rowSpan="3"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практический опыт + 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2720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инженер-радиохимик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инженер-радиохимик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0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инженер-физик медицинский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инженер-физик медицинский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004"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2149-1 Инженеры-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биомедики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2149-1-001 Инженер по биомедицинскому оборудованию)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2149-1 Инженеры-</a:t>
                      </a:r>
                      <a:r>
                        <a:rPr kumimoji="0" lang="ru-RU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биомедики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2149-1-001 Инженер по биомедицинскому оборудованию)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 образование  и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практич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опыт +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сертиф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272004"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3111-1 Техники-химики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3111-1-002 Техник-дозиметрист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техник-дозиметрист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техник-дозиметрист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???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3111-1 Техники-химики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3111-1-002 Техник-дозиметрист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 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272004"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3115-1 Техники-механики (общий профиль)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3115-1-015 Техник по эксплуатации и ремонту оборудования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Техник по эксплуатации и ремонту оборудования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Монтаж, техническое обслуживание и ремонт медицинской техники / Техник по эксплуатации и ремонту оборудования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Монтаж, техническое обслуживание и ремонт медицинской техники / Техник по эксплуатации и ремонту оборудования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3115-1 Техники-механики (общий профиль)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3115-1-015 Техник по эксплуатации и ремонту оборудования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272004"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3122-1 Техники-электроники (общий профиль)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3122-1-004 Техник-электроник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Техник-электроник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Монтаж, техническое обслуживание и ремонт медицинской техники / Техник-электроник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Монтаж, техническое обслуживание и ремонт медицинской техники / Техник-электроник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3122-1 Техники-электроники (общий профиль)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3122-1-004 Техник-электроник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  <a:tr h="217225"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3211-1 Техники по обслуживанию рентгеновского оборудования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3211-1-001 Рентгенотехник, 3211-1-002 Техник рентгенологических устройств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рентгенолаборант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рентгенолаборант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Монтаж, техническое обслуживание и ремонт медицинской техники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/ Техник по обслуживанию и ремонту медицинских комплексов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3211-1 Техники по обслуживанию рентгеновского оборудования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3211-1-001 Рентгенотехник, 3211-1-002 Техник рентгенологических устройств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 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3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915" y="0"/>
            <a:ext cx="10972120" cy="40990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ОРК: </a:t>
            </a:r>
            <a:r>
              <a:rPr lang="ru-RU" sz="2400" b="1" dirty="0" err="1" smtClean="0"/>
              <a:t>Межподотраслевые</a:t>
            </a:r>
            <a:r>
              <a:rPr lang="ru-RU" sz="2400" b="1" dirty="0" smtClean="0"/>
              <a:t> процессы (7)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788205"/>
              </p:ext>
            </p:extLst>
          </p:nvPr>
        </p:nvGraphicFramePr>
        <p:xfrm>
          <a:off x="76171" y="361352"/>
          <a:ext cx="12068530" cy="39491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85393"/>
                <a:gridCol w="559558"/>
                <a:gridCol w="545911"/>
                <a:gridCol w="1009934"/>
                <a:gridCol w="1009934"/>
                <a:gridCol w="1091821"/>
                <a:gridCol w="109182"/>
                <a:gridCol w="1214651"/>
                <a:gridCol w="286603"/>
                <a:gridCol w="2402006"/>
                <a:gridCol w="136478"/>
                <a:gridCol w="817059"/>
              </a:tblGrid>
              <a:tr h="209313">
                <a:tc gridSpan="8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Сравнение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НКЗ с отраслевыми НПА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ОРК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313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действующая 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занятия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НПА и предл. </a:t>
                      </a:r>
                      <a:r>
                        <a:rPr lang="ru-RU" sz="11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ОРК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из НКЗ</a:t>
                      </a: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(предлагаемая 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редакция</a:t>
                      </a: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Пути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дости-жения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квалифик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6000" marR="18000" marT="18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НМФС</a:t>
                      </a:r>
                      <a:r>
                        <a:rPr lang="ru-RU" sz="11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НДРЗ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НДРЗ (2019)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00" marR="1800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ППСТиПО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ПСО (2019)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180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1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2.4.4.2. Специалисты по ремонту и обслуживанию медицинской техники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22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7421-9 Другие рабочие по электронике, 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н.в.д.г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7421-9-002 Электромеханик по ремонту и обслуживанию электронной медицинской аппаратуры)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Электромеханик по ремонту и обслуживанию медицинского оборудования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Монтаж, техническое обслуживание и ремонт медицинской техники / Электромеханик по ремонту и обслуживанию медицинского оборудования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Монтаж, техническое обслуживание и ремонт медицинской техники / Электромеханик по ремонту и обслуживанию медицинского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оборудования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7421-9 Другие рабочие по электронике, н.в.д.г. 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7421-9-002 Электромеханик по ремонту и обслуживанию электронной медицинской аппаратуры)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21722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8213-6 Сборщики облучающего, электромедицинского и электротерапевтического оборудования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8213-6-004 Электромеханик сборщик по ремонту и обслуживанию электронной медицинской аппаратуры)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</a:rPr>
                        <a:t>???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Монтаж, техническое обслуживание и ремонт медицинской техники /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</a:rPr>
                        <a:t>Электромонтер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8213-6 Сборщики облучающего, электромедицинского и электротерапевтического оборудования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i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8213-6-004 Электромеханик сборщик по ремонту и обслуживанию электронной медицинской аппаратуры)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иПО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 сертификационный курс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217225">
                <a:tc gridSpan="1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2.4.4.3. Иные специалисты биомедицинского профиля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217225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91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176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Раздел 3. Подготовительные межотраслевые процессы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705001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63" y="0"/>
            <a:ext cx="10972120" cy="47830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Раздел 3. Подготовительные межотраслевые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процессы (1)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940892"/>
              </p:ext>
            </p:extLst>
          </p:nvPr>
        </p:nvGraphicFramePr>
        <p:xfrm>
          <a:off x="70338" y="446987"/>
          <a:ext cx="12121661" cy="5547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17218"/>
                <a:gridCol w="9156776"/>
                <a:gridCol w="1083213"/>
                <a:gridCol w="1064454"/>
              </a:tblGrid>
              <a:tr h="12147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Код НКЗ 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Занятие из НКЗ 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Уровень </a:t>
                      </a:r>
                      <a:r>
                        <a:rPr lang="ru-RU" sz="1300" b="1" dirty="0">
                          <a:effectLst/>
                        </a:rPr>
                        <a:t>НРК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Уровень ОРК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2111-2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Физики в атомной, молекулярной и ядерной областях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2111-2-003 Медицинский физик)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2113-0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Химики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kk-KZ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2113-0-024 Химик-фармаколог 2113-0-025 Химик-фармацевт)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2120-3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Статистики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2120-3-002 </a:t>
                      </a:r>
                      <a:r>
                        <a:rPr lang="ru-RU" sz="1300" i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Биометрист</a:t>
                      </a:r>
                      <a:r>
                        <a:rPr lang="ru-RU" sz="13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2131-1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Биологи (общий профиль)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2131-1-001 Биолог, 2131-1-003 Гидробиолог, 2131-1-004 Лаборант-исследователь (в области биологии), 2131-1-005 Научный сотрудник (в области биологии), 2131-1-006 Остеолог (изучение о костях), 2131-1-007 Эмбриолог (изучение зародыша))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2131-2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Ботаники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2131-2-001 Ботаник)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2131-9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Другие специалисты-профессионалы в области биологии, ботаники, зоологии, фармакологии и родственных занятий,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н.в.д.г.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2131-9-002 Биотехнолог, 2131-9-008 Цитолог, 2131-9-010 Эпидемиолог)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2133-1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Экологи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2133-1-004 Специалист в области защиты окружающей среды, 2133-1-005 Специалист по экологическому просвещению, 2133-1-006 Специалист, экология воды, 2133-1-007 Специалист, экология почв, 2133-1-008 Экоаудитор 2133-1-009 Эколог)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2133-2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Специалисты профессионалы по выбросам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2133-2-001 Специалисты-профессионалы по отходам)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2133-3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Специалисты-профессионалы по энерго и водосбережению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2133-3-003 Специалист по лабораторным электрическим измерениям и испытаниям)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2133-9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Другие специалисты-профессионалы в области защиты окружающей среды и родственных занятий, н.в.д.г.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2133-9-001 Аналитик, загрязнение атмосферы, 2133-9-002 Аналитик, исследования качества воды, 2133-9-003 Инспектор по вопросам охраны окружающей среды, 2133-9-004 Инспектор экологической полиции, 2133-9-005 Исследователь, защита окружающей среды, 2133-9-009 Специалист по радиационной безопасности и охране окружающей среды, 2133-9-010 Ученый, защита окружающей среды, 2133-9-011 Ученый, охрана окружающей среды)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2141-1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Инженеры-технологи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(общий профиль)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2141-1-001 Инженер на производстве, 2141-1-002 Инженер по подготовке производства, 2141-1-003 Инженер-геотехнолог, 2141-1-004 Инженер-исследователь (общий профиль), 2141-1-005 Инженер-технолог (общий профиль), 2141-2-001 Инженер по организации производства)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2141-2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по организации производства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2141-2-001 Инженер по организации производства, 2141-2-002 Инженер по организации управления производством, 2141-2-003 Инженер-контролер (общий профиль), 2141-2-004 Специалист по производственно-техническим вопросам)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3980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63" y="0"/>
            <a:ext cx="10972120" cy="47830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Раздел 3. Подготовительные межотраслевые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процессы (1)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188467"/>
              </p:ext>
            </p:extLst>
          </p:nvPr>
        </p:nvGraphicFramePr>
        <p:xfrm>
          <a:off x="70338" y="446987"/>
          <a:ext cx="12121661" cy="53888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17218"/>
                <a:gridCol w="9156776"/>
                <a:gridCol w="1083213"/>
                <a:gridCol w="1064454"/>
              </a:tblGrid>
              <a:tr h="12147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Код НКЗ 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Занятие из НКЗ 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Уровень </a:t>
                      </a:r>
                      <a:r>
                        <a:rPr lang="ru-RU" sz="1300" b="1" dirty="0">
                          <a:effectLst/>
                        </a:rPr>
                        <a:t>НРК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Уровень ОРК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2141-3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по автоматизации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2141-3-001 Инженер по автоматизации, 2141-3-002 Инженер по автоматизированным системам управления производством, 2141-3-003 Инженер по гибким автоматическим линиям, 2141-3-004 Инженер по конвейерам)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2141-4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по контролю качества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2141-4-001 Инженер по валидации, 2141-4-002 Инженер по качеству, 2141-4-003 Инженер по качеству продукции, 2141-4-004 Инженер по контролю качества, 2141-4-005 Инженер по неразрушающему контролю)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2141-9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Другие производственные инженеры, в т.ч. по продукции, н.в.д.г.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2141-9-001 Инженер по механо-технологическому оборудованию, 2141-9-002 Инженер по организации эксплуатации и ремонту, 2141-9-003 Инженер по ремонту и обслуживанию технологического оборудования, 2141-9-004 Инженер по технической диагностике)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2143-1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по охране окружающей среды (общий профиль)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2143-1-002 Инженер по контролю за загрязнением окружающей среды, 2143-1-003 Инженер по контролю загрязнения атмосферы, 2143-1-004 Инженер по контролю использования и охраны земельных ресурсов, 2143-1-006 Инженер по охране и защите леса, 2143-1-007 Инженер по охране окружающей среды, 2143-1-009 Инженер по радиационной безопасности и охране окружающей среды, 2143-1-010 Инженер по радиоактивному излучению, 2143-1-011 Инженер по управлению обработки опасных отходов, 2143-1-012 Инженер-дозиметрист 2143-1-014 Инженер-радиолог)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2143-2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по канализационной системе и распределению отходов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2143-2-002 Инженер по организации сбора и удаления отходов 2143-2-003 Инженер по очистке сточных вод 2143-2-004 Инженер по технической эксплуатации санитарно-технического оборудования 2143-2-006 Инженер-сантехник)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2144-1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Инженеры-механики (общий профиль)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2144-1-001 Инженер по испытаниям (общий профиль), 2144-1-003 Инженер-конструктор, 2144-1-004 Инженер-механик (общий профиль), 2144-1-006 Инженер-технолог-протезист)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2144-2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по промышленному оборудованию и инструментам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2144-2-005 Инженер по комплектации оборудования, 2144-2-009 Инженер-механик по оборудованию, 2144-2-011 Научный исследователь в области механических устройств и машин)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2144-6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автомобилестроители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2144-6-006 Инженер по технической эксплуатации спецавтотранспорта)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2144-9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Другие инженеры-механики,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н.в.д.г.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2144-9-014 Инженер по техническим средствам обучения, 2144-9-016 Инженер по эксплуатации тренажеров)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2145-1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Инженеры-химики (общий профиль)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2145-1-001 Инженер лаборант, химия, 2145-1-002 Инженер-химик, 2145-1-003 Разработчик-инженер-химик, 2145-1-005 Технолог, химия)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0112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63" y="0"/>
            <a:ext cx="10972120" cy="47830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Раздел 3. Подготовительные межотраслевые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процессы (1)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824649"/>
              </p:ext>
            </p:extLst>
          </p:nvPr>
        </p:nvGraphicFramePr>
        <p:xfrm>
          <a:off x="70338" y="446987"/>
          <a:ext cx="12121661" cy="53888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17218"/>
                <a:gridCol w="9156776"/>
                <a:gridCol w="1083213"/>
                <a:gridCol w="1064454"/>
              </a:tblGrid>
              <a:tr h="12147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Код НКЗ 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Занятие из НКЗ 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Уровень </a:t>
                      </a:r>
                      <a:r>
                        <a:rPr lang="ru-RU" sz="1300" b="1" dirty="0">
                          <a:effectLst/>
                        </a:rPr>
                        <a:t>НРК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Уровень ОРК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2149-3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по промышленной 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безопасности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охране труда и технике безопасности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2149-3-015 Координатор по вопросам охраны здоровья и безопасности труда, 2149-3-021 Специалист по охране труда и технике безопасности)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2149-4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и специалисты-профессионалы по метрологии и стандартизации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2149-4-001 Инженер по метрологии, 2149-4-002 Инженер по стандартизации, 2149-4-004 Специалист по метрологии, 2149-4-005 Специалист по стандартизации)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2149-8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по 3D моделированию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2149-8-001 Инженер по 3D моделированию)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2152-1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Инженеры-электроники 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общий профиль)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2152-1-001 Инженер-радиоэлектроник, 2152-1-002 Инженер-электроник, 2152-2-001 Инженер по информационно-вычислительной системе, 2152-2-002 Инженер по компьютерам, 2152-2-003 Инженер по системам (компьютер), 2152-2-005 Инженер-проектировщик компьютерного аппаратного обеспечения)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2152-3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по аудио- и видео оборудованию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2152-3-001 Инженер по видео оборудованию, 2152-3-002 Инженер по звуковому оборудованию, 2152-3-003 Инженер по радиоэлектронному оборудованию)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2152-4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по электронным контрольно-измерительным приборам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2152-4-001 Инженер по контрольно-измерительным, приборам и автоматике, 2152-4-002 Инженер-приборист)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2152-5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Инженеры по встроенным системам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2152-5-001 Инженер разработчик встроенных систем)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2152-9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Другие инженеры-электроники, н.в.д.г.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2152-9-018 Инженер-радиотехник, 2152-9-019 Инженер-схемотехник и др.)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2163-9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Другие дизайнеры потребительских товаров и промышленной продукции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2163-9-009 Дизайнер промышленный, 2163-9-010 Дизайнер промышленных изделий)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2166-4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Художники по рекламе и оформлению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Печатник-график 2166-4-005 Художник по рекламе, 2166-4-007 Художник-оформитель по рекламе, 2166-4-008 Художник-оформитель полиграфической продукции)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3315-3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Эксперты по страховой оценке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3315-3-002 Инспектор страховых убытков 3315-3-003 Оценщик размера страхового убытка 3315-3-004 Оценщик страховых убытков 3315-3-005 Специалист по оценке ущерба 3315-3-006 Эксперт по оценке страховых убытков)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7320-2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Изготовители, настройщики и ремонтники оптических измерительных приборов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7320-2-008 Наладчик оборудования оптического производства, 7320-2-009 Оператор по выращиванию кристаллов, 7320-2-010 Оператор по вытяжке световодов, 7320-2-011 Оптик 7320-2-012 Оптик-механик, 7320-2-030 Юстировщик оптических приборов и др.)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168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1876"/>
            <a:ext cx="12192000" cy="331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Выбор основных секций и разделов, </a:t>
            </a:r>
            <a:r>
              <a:rPr lang="ru-RU" sz="1800" b="1" dirty="0" smtClean="0"/>
              <a:t>в рамках которых осуществляют работники здравоохранения</a:t>
            </a:r>
            <a:r>
              <a:rPr lang="ru-RU" sz="18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из ОКЭД РК (2)</a:t>
            </a:r>
            <a:endParaRPr lang="ru-RU" sz="18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265891"/>
              </p:ext>
            </p:extLst>
          </p:nvPr>
        </p:nvGraphicFramePr>
        <p:xfrm>
          <a:off x="0" y="343666"/>
          <a:ext cx="12192001" cy="64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62152"/>
                <a:gridCol w="2159876"/>
                <a:gridCol w="2191406"/>
                <a:gridCol w="2396359"/>
                <a:gridCol w="4782208"/>
              </a:tblGrid>
              <a:tr h="64782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Секция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Раздел ОКЭД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Группа ОКЭД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Класс ОКЭД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Подкласс </a:t>
                      </a:r>
                      <a:r>
                        <a:rPr lang="ru-RU" sz="1400" b="1" dirty="0">
                          <a:effectLst/>
                        </a:rPr>
                        <a:t>ОКЭД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003">
                <a:tc rowSpan="7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G. Оптовая и розничная торговля; ремонт автомобилей и мотоциклов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 vert="vert27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46 Оптовая торговля, за исключением автомобилей и мотоциклов </a:t>
                      </a: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46.4 Оптовая торговля непродовольственными товарами потребительского назначения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46.46  Оптовая торговля фармацевтическими товарами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46.46.1 Оптовая торговля фармацевтическими товарами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46.46.2  Оптовая реализация фармацевтических и медицинских товаров в рамках гарантированного объема бесплатной медицинской помощи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46.46.3  Оптовая торговля медицинской техникой и ортопедическими  изделиями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  Розничная торговля, кроме торговли автомобилями и мотоциклами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47.7 Розничная торговля прочими товарами в специализированных магазинах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47.73  Розничная торговля фармацевтическими товарами в специализированных магазинах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47.73.1  Розничная торговля фармацевтическими товарами в специализированных магазинах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94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47.73.2 Розничная </a:t>
                      </a:r>
                      <a:r>
                        <a:rPr lang="ru-RU" sz="1400" dirty="0" smtClean="0">
                          <a:effectLst/>
                        </a:rPr>
                        <a:t>торговля </a:t>
                      </a:r>
                      <a:r>
                        <a:rPr lang="ru-RU" sz="1400" dirty="0">
                          <a:effectLst/>
                        </a:rPr>
                        <a:t>фармацевтическими товарами в специализированных магазинах, являющихся  торговыми объектами, с торговой площадью более 2000 </a:t>
                      </a:r>
                      <a:r>
                        <a:rPr lang="ru-RU" sz="1400" dirty="0" err="1">
                          <a:effectLst/>
                        </a:rPr>
                        <a:t>кв.м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47.74  Розничная торговля медицинскими и ортопедическими товарами в специализированных магазинах </a:t>
                      </a: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47.74.1 Розничная торговля медицинскими и </a:t>
                      </a:r>
                      <a:r>
                        <a:rPr lang="ru-RU" sz="1400" dirty="0" err="1" smtClean="0">
                          <a:effectLst/>
                        </a:rPr>
                        <a:t>ортопедичес</a:t>
                      </a:r>
                      <a:r>
                        <a:rPr lang="ru-RU" sz="1400" dirty="0" smtClean="0">
                          <a:effectLst/>
                        </a:rPr>
                        <a:t>-кими </a:t>
                      </a:r>
                      <a:r>
                        <a:rPr lang="ru-RU" sz="1400" dirty="0">
                          <a:effectLst/>
                        </a:rPr>
                        <a:t>товарами в специализированных магазинах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94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47.74.2 Розничная торговля медицинскими и </a:t>
                      </a:r>
                      <a:r>
                        <a:rPr lang="ru-RU" sz="1400" dirty="0" err="1" smtClean="0">
                          <a:effectLst/>
                        </a:rPr>
                        <a:t>ортопедичес</a:t>
                      </a:r>
                      <a:r>
                        <a:rPr lang="ru-RU" sz="1400" dirty="0" smtClean="0">
                          <a:effectLst/>
                        </a:rPr>
                        <a:t>-кими </a:t>
                      </a:r>
                      <a:r>
                        <a:rPr lang="ru-RU" sz="1400" dirty="0">
                          <a:effectLst/>
                        </a:rPr>
                        <a:t>товарами в специализированных магазинах, </a:t>
                      </a:r>
                      <a:r>
                        <a:rPr lang="ru-RU" sz="1400" dirty="0" smtClean="0">
                          <a:effectLst/>
                        </a:rPr>
                        <a:t>являющих-</a:t>
                      </a:r>
                      <a:r>
                        <a:rPr lang="ru-RU" sz="1400" dirty="0" err="1" smtClean="0">
                          <a:effectLst/>
                        </a:rPr>
                        <a:t>ся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торговыми объектами, с торговой площадью </a:t>
                      </a:r>
                      <a:r>
                        <a:rPr lang="en-US" sz="1400" dirty="0" smtClean="0">
                          <a:effectLst/>
                        </a:rPr>
                        <a:t> &gt;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2000 </a:t>
                      </a:r>
                      <a:r>
                        <a:rPr lang="kk-KZ" sz="1400" dirty="0" smtClean="0">
                          <a:effectLst/>
                        </a:rPr>
                        <a:t>кв</a:t>
                      </a:r>
                      <a:r>
                        <a:rPr lang="ru-RU" sz="1400" dirty="0" smtClean="0">
                          <a:effectLst/>
                        </a:rPr>
                        <a:t>.м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94561">
                <a:tc rowSpan="5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Секция J. Информация и связь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 vert="vert27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62 Компьютерное программирование, консультации и другие сопутствующие услуги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62.0 Компьютерное программирование, консультации и другие сопутствующие </a:t>
                      </a:r>
                      <a:r>
                        <a:rPr lang="ru-RU" sz="1400" dirty="0" smtClean="0">
                          <a:effectLst/>
                        </a:rPr>
                        <a:t>услуги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62.03 Деятельность по управлению компьютерным оборудованием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62.03.1 Деятельность по управлению информационно-коммуникационной инфраструктурой  в рамках формирования и развития государственных электронных информационных ресурсов и систем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77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62.03.2 Деятельность по управлению информационно-коммуникационным оборудованием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 Деятельность информационных служб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63.1 Услуги по размещению и переработке данных; веб-порталы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63.11 Услуги по размещению и переработке данных и другие услуги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63.11.1 Услуги по размещению и переработке данных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63.11.2 Информационно-методологическое обеспечение с сопровождением информационных систем и баз данных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63.12 Веб-порталы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63.12.1 Веб-порталы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rowSpan="3"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K. Финансовая и страховая деятельность</a:t>
                      </a:r>
                    </a:p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64 Финансовые услуги, за исключением услуг страховых и пенсионных фондов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64.9 Другие виды </a:t>
                      </a:r>
                      <a:r>
                        <a:rPr lang="ru-RU" sz="1400" dirty="0" err="1" smtClean="0">
                          <a:effectLst/>
                        </a:rPr>
                        <a:t>финан-совых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услуг, за </a:t>
                      </a:r>
                      <a:r>
                        <a:rPr lang="ru-RU" sz="1400" dirty="0" err="1" smtClean="0">
                          <a:effectLst/>
                        </a:rPr>
                        <a:t>исключени</a:t>
                      </a:r>
                      <a:r>
                        <a:rPr lang="ru-RU" sz="1400" dirty="0" smtClean="0">
                          <a:effectLst/>
                        </a:rPr>
                        <a:t>-ем </a:t>
                      </a:r>
                      <a:r>
                        <a:rPr lang="ru-RU" sz="1400" dirty="0">
                          <a:effectLst/>
                        </a:rPr>
                        <a:t>услуг страховых и пенсионных фондов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64.91 Финансовый лизинг </a:t>
                      </a: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64.91.2 Финансовый лизинг медицинского оборудования и техники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94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 Страхование, </a:t>
                      </a:r>
                      <a:r>
                        <a:rPr lang="ru-RU" sz="1400" dirty="0" err="1" smtClean="0">
                          <a:effectLst/>
                        </a:rPr>
                        <a:t>перестра-хование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и деятельность пенсионных фондов, кроме обязательного социального страхования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65.1 Страхование</a:t>
                      </a: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65.12 Страхование ущерба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65.12.2 Негосударственное страхование ущерба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 Вспомогательная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дея-тельность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предостав-лению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финансовых услуг и страхования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66.3 Деятельность по управлению фондами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66.30 Деятельность по управлению фондами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36195" marR="36195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66.30.0 Управление фондами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98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63" y="0"/>
            <a:ext cx="10972120" cy="47830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Раздел 3. Подготовительные межотраслевые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процессы (1)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650058"/>
              </p:ext>
            </p:extLst>
          </p:nvPr>
        </p:nvGraphicFramePr>
        <p:xfrm>
          <a:off x="70338" y="446987"/>
          <a:ext cx="12121661" cy="42793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17218"/>
                <a:gridCol w="9156776"/>
                <a:gridCol w="1083213"/>
                <a:gridCol w="1064454"/>
              </a:tblGrid>
              <a:tr h="12147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Код НКЗ 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Занятие из НКЗ 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Уровень </a:t>
                      </a:r>
                      <a:r>
                        <a:rPr lang="ru-RU" sz="1300" b="1" dirty="0">
                          <a:effectLst/>
                        </a:rPr>
                        <a:t>НРК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Уровень ОРК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7421-1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Монтажники и наладчики электронного оборудования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7421-1-001 Монтажник компьютерного оборудования 7421-1-002 Монтажник радиоэлектронной аппаратуры и приборов 7421-1-003 Наладчик контрольно-измерительных приборов и автоматики 7421-1-004 Наладчик радиоэлектронной аппаратуры и приборов 7421-1-005 Наладчик электронного оборудования 7421-1-006 Наладчик-монтажник испытательного оборудования и др.)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7421-2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Электромонтеры по эксплуатации и ремонту электронного оборудования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7421-2-002 Рабочий радиоэлектроник 7421-2-003 Электрик-ремонтник вычислительной техники 7421-2-005 Электромонтер по обслуживанию и ремонту компьютерного оборудования 7421-2-007 Электромонтер по обслуживанию и ремонту электронной аппаратуры 7421-2-011 Электроник-ремонтник вычислительной техники 7421-2-012 Электроник-ремонтник радиоэлектронной аппаратуры и приборов и др.)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7421-3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Слесари и ремонтники радиоэлектронных и навигационных приборов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7421-3-002 Градуировщик радиоаппаратуры, 7421-3-014 Измеритель электрофизических параметров изделий электронной техники и др.)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8214-1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Испытатели механических машин, оборудования и изделий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8214-1-004 Испытатель механических машин 8214-1-005 Испытатель на герметичность 8214-1-006 Испытатель оборудования и изделий)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8214-2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Испытатели электрического оборудования и изделий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8214-2-003 Испытатель электрических машин, аппаратов и приборов)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8214-3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Испытатели электронного оборудования и изделий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8214-3-002 Испытатель деталей и приборов, 8214-3-004 Испытатель электронного оборудования и изделий)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8214-4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Испытатели изделий спецпроизводств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8214-4-007 Лаборант по испытанию радиоаппаратуры 8214-4-008 Лаборант по обработке измерений)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8214-5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Дефектоскописты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8214-5-003 Дефектоскопист по ультразвуковому контролю 8214-5-004 Дефектоскопист рентгено-, гаммаграфирования)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8214-9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Другие испытатели изделий, н.в.д.г.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8214-9-006 Испытатель резиновых изделий, 8214-9-008 Испытатель стеклоизделий)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7338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63" y="0"/>
            <a:ext cx="10972120" cy="47830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Раздел 3. Подготовительные межотраслевые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процессы (1)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006835"/>
              </p:ext>
            </p:extLst>
          </p:nvPr>
        </p:nvGraphicFramePr>
        <p:xfrm>
          <a:off x="70338" y="446987"/>
          <a:ext cx="12121661" cy="44378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17218"/>
                <a:gridCol w="9156776"/>
                <a:gridCol w="1083213"/>
                <a:gridCol w="1064454"/>
              </a:tblGrid>
              <a:tr h="12147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Код НКЗ 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Занятие из НКЗ 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Уровень </a:t>
                      </a:r>
                      <a:r>
                        <a:rPr lang="ru-RU" sz="1300" b="1" dirty="0">
                          <a:effectLst/>
                        </a:rPr>
                        <a:t>НРК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Уровень ОРК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8141-1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Операторы по производству резины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8141-1-002 Аппаратчик приготовления латексной смеси и др.)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8141-2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Операторы по производству резиновых изделий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8141-2-038 Прожигалыцик медицинских изделий)</a:t>
                      </a: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8141-3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Операторы размольной машины для резины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8141-3-002 Каландровщик резиновых смесей,8141-3-005 Оператор по изготовлению резиновых смесей)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8141-9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Другие операторы по производству резиновых изделий, н.в.д.г.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8141-9-019 Изготовитель латексных изделий)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8183-0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Операторы упаковочных, разливочных и маркировочных машин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8183-0-001 Аппаратчик химической водоподготовки 8183-0-003 Машинист расфасовочно-упаковочных машин 8183-0-004 Машинист трамбовки 8183-0-005 Обработчик технологических емкостей и тары 8183-0-008 Оператор маркировочной машины, 8183-0-011 Оператор упаковочной машины 8183-0-012 Оператор формировочно-упаковочной машины)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8185-1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Операторы стационарного электродвигателя (общий профиль)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8185-1-001 Оператор стационарного электродвигателя (общий профиль))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8185-2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Операторы компрессорных установок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8185-1-001 Оператор стационарного электродвигателя (общий профиль))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6-8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8185-3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Операторы насосных установок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8185-3-002 Машинист насосных установок)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2147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8185-4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Операторы холодильных установок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8185-4-002 Машинист холодильных установок)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4609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8185-9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Другие операторы компрессорных, насосных, холодильных и аналогичных установок, н.в.д.г.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8185-9-001 Машинист сушильных агрегатов)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4609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8189-0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Другие операторы производственного стационарного оборудования, н.в.д.г.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8189-0-024 Оператор лазерных установок)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  <a:tr h="14609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8212-1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Сборщики электромоторов, 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генераторов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трансформаторов и электрораспределительной и контрольной аппаратуры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8212-1-020 Сборщик электрических машин и аппаратов 8212-1-021 Сборщик электрического оборудования 8212-1-022 Сборщик электрической части промышленного оборудования)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 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6-8 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9" marR="93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06683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176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Раздел 4.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Послепроизводственные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межотраслевые процессы (сбыт)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29138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63" y="0"/>
            <a:ext cx="10972120" cy="633046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Раздел 4. </a:t>
            </a:r>
            <a:r>
              <a:rPr lang="ru-RU" sz="2800" b="1" dirty="0" err="1">
                <a:latin typeface="Arial" pitchFamily="34" charset="0"/>
                <a:cs typeface="Arial" pitchFamily="34" charset="0"/>
              </a:rPr>
              <a:t>Послепроизводственные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межотраслевые процессы (сбыт)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42402"/>
              </p:ext>
            </p:extLst>
          </p:nvPr>
        </p:nvGraphicFramePr>
        <p:xfrm>
          <a:off x="42201" y="590737"/>
          <a:ext cx="12093526" cy="269900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14276"/>
                <a:gridCol w="9173788"/>
                <a:gridCol w="1055077"/>
                <a:gridCol w="1050385"/>
              </a:tblGrid>
              <a:tr h="1638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Код НКЗ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Занятие из НКЗ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Уровень </a:t>
                      </a:r>
                      <a:r>
                        <a:rPr lang="ru-RU" sz="1400" b="1" dirty="0">
                          <a:effectLst/>
                        </a:rPr>
                        <a:t>НРК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Уровень ОРК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5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2431-1 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Аналитики по маркетингу и исследованию рынка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(2431-1-002 Аналитик-маркетолог 2431-1-003 Консультант по маркетингу 2431-1-004 Маркетолог 2431-1-005 Специалист по маркетингу)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8 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6-8 </a:t>
                      </a:r>
                    </a:p>
                  </a:txBody>
                  <a:tcPr marL="36195" marR="36195" marT="0" marB="0"/>
                </a:tc>
              </a:tr>
              <a:tr h="163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2431-2 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Специалисты-профессионалы по рекламе и продвижению продукции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(2431-2-002 Менеджер по продукции 2431-2-003 2431-2-004 Специалист по рекламе)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8 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6-8 </a:t>
                      </a: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2431-3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Специалисты-профессионалы по связям с общественностью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(2431-3-009 Пресс-секретарь, 2431-3-014 Специалист по международным отношениям, 2431-3-021 PR-менеджер)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8 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6-8 </a:t>
                      </a: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2432-0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Специалисты-профессионалы по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логистике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4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2432-0-008 Специалист по логистике)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5-7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499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176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Раздел 5. Смежные и сквозные вспомогательные процессы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5945870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220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Раздел 5. Смежные и сквозные вспомогательные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процессы (1)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45749"/>
              </p:ext>
            </p:extLst>
          </p:nvPr>
        </p:nvGraphicFramePr>
        <p:xfrm>
          <a:off x="84409" y="412581"/>
          <a:ext cx="12014789" cy="514907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08073"/>
                <a:gridCol w="8995145"/>
                <a:gridCol w="1042970"/>
                <a:gridCol w="1168601"/>
              </a:tblGrid>
              <a:tr h="235697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+mn-lt"/>
                        </a:rPr>
                        <a:t>Код НКЗ 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+mn-lt"/>
                        </a:rPr>
                        <a:t>Занятие из НКЗ 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+mn-lt"/>
                        </a:rPr>
                        <a:t>Уровень </a:t>
                      </a:r>
                      <a:r>
                        <a:rPr lang="ru-RU" sz="1300" b="1" dirty="0">
                          <a:effectLst/>
                          <a:latin typeface="+mn-lt"/>
                        </a:rPr>
                        <a:t>НРК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+mn-lt"/>
                        </a:rPr>
                        <a:t>Уровень ОРК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2172-9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Другие пилоты самолетов и специалисты-профессионалы родственных занятий, н.в.д.г.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2172-9-003 Пилот вертолёта скорой медицинской помощи)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2315-1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Профессорско-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преподавательский состав университетов и других ВУЗов в области социальных наук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2315-1-003 Преподаватель, доцент, профессор общественных наук, ВУЗ и др.)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2323-2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Профессорско-преподавательский состав университетов и других ВУЗов в области социального обеспечения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2323-2-001 Преподаватель, доцент, профессор по уходу за диспансерными больными, ВУЗ 2323-2-003 Преподаватель, доцент, профессор сестринского дела, ВУЗ)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2343-2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Инженерно-педагогические работники колледжей и других организаций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ТиПО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в области социального обеспечения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2343-2-001 Преподаватель права и организации социального обеспечения, колледж)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3422-1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Спортивные тренеры и преподаватели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3422-1-002 Инструктор по физической культуре, 3422-1-005 Методист по физической культуре 3422-1-006 Преподаватель по физической культуре, 3422-1-012 Учитель коррекционной физической культуры)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2371-1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Специалисты-профессионалы по методике обучения (общий профиль)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2371-1-001 Специалист по методике обучения (общий профиль))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2374-1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Преподаватели для слабовидящих и слепых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2374-1-001 Тифлопедагог)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2374-2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Преподаватели для слабослышащих и глухонемых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2374-2-001 Аудиолог 2374-2-002 Инструктор слухового кабинета 2374-2-003 Сурдопедагог)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2374-3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Преподаватели, работающие с лицами с нарушениями умственного развития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2374-3-001 Олигофренопедагог)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3211-1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 по обслуживанию рентгеновского оборудования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3211-1-001 Рентгенотехник, 3211-1-002 Техник рентгенологических устройств)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3211-9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 по обслуживанию прочего медицинского оборудования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3211-9-001 Техник по обслуживанию медицинского оборудования)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3160-6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Инспекторы по контролю качества и технике безопасности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3160-6-003 Инспектор по охране здоровья 3160-6-004 Инспектор по охране труда и технике безопасности, 3160-6-007 Санитарный инспектор 3160-6-008 Специалист по обращению с отходами 3160-6-009 Техник по условиям труда)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2349-0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инженернопедагогические работники колледжей и других организаций ТиПО в других областях,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2349-0-003 Преподаватель по контролю качества (по отраслям применения), колледж 2349-0-005 Преподаватель по стандартизации, метрологии и сертификации (по отраслям), колледж)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76428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220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Раздел 5. Смежные и сквозные вспомогательные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процессы (1)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676578"/>
              </p:ext>
            </p:extLst>
          </p:nvPr>
        </p:nvGraphicFramePr>
        <p:xfrm>
          <a:off x="84409" y="412581"/>
          <a:ext cx="12014789" cy="641704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08073"/>
                <a:gridCol w="8995145"/>
                <a:gridCol w="1042970"/>
                <a:gridCol w="1168601"/>
              </a:tblGrid>
              <a:tr h="235697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+mn-lt"/>
                        </a:rPr>
                        <a:t>Код НКЗ 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+mn-lt"/>
                        </a:rPr>
                        <a:t>Занятие из НКЗ 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+mn-lt"/>
                        </a:rPr>
                        <a:t>Уровень </a:t>
                      </a:r>
                      <a:r>
                        <a:rPr lang="ru-RU" sz="1300" b="1" dirty="0">
                          <a:effectLst/>
                          <a:latin typeface="+mn-lt"/>
                        </a:rPr>
                        <a:t>НРК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+mn-lt"/>
                        </a:rPr>
                        <a:t>Уровень ОРК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2374-9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преподаватели в области специального образования,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2374-9-005 Преподаватель (в системе специального образования,) 2374-9-006 Преподаватель, дефектолог 2374-9-007 Учитель-логопед и др.)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2411-2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Аудиторы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2411-2-001 Аудитор 2411-2-002 Бухгалтер-аудит 2411-2-003 Бухгалтер-ревизор 2411-2-004 Инспектор-ревизор (финансовый) 2411-2-005 Финансовый инспектор)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2411-3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Специалисты-профессионалы по бюджетному планированию и анализу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2411-3-001 Координатор по бюджету 2411-3-002 Специалист по анализу бюджетных вопросов 2411-3-003 Специалист по учету производственных затрат)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2412-0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Консультанты по финансовым вопросам и инвестициям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2412-0-005 Специалист по финансовому планированию 2412-0-006 Специалист по финансам 2412-0-007 Финансист 2412-0-008 Финансовый консультант)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2413-1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Финансовые аналитики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(общий профиль)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2413-1-001 Корпоративный финансовый аналитик, 2413-1-002 Финансовый аналитик)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2413-3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Финансовые риск-аналитики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2413-3-001 Менеджер по управлению рисками 2413-3-002 Риск-аналитик 2413-3-003 Финансовый риск-менеджер)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2413-5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Специалисты-профессионалы в области комплаенс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2413-5-001 Аналитик по комплаенс 2413-5-002 Менеджер по комплаенс (взаимодействие с государственными органами надзора и контроля) 2413-5-003 Специалист по комплаенс)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2413-6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Специалисты-профессионалы в области страхования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2413-6-001 Андеррайтер 2413-6-002 Аналитик по страхованию 2413-6-003 Страховой эксперт)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2413-9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финансовые аналитики и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специалистыпрофессионалы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н.в.д.г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.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2413-9-004 Специалист по расчетам)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2421-0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Консультанты по вопросам управления и ведения бизнеса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2421-0-002 Аналитик по производству 2421-0-003 Аналитики по управлению предприятием 2421-0-004 Бизнес аналитик 2421-0-005 Бизнес консультант 2421-0-006 Консультант по вопросам ведения бизнеса 2421-0-007 Консультанты по бизнес процессам 2421-0-008 Консультанты по вопросам управления 2421-0-011 Риск-менеджер (общий профиль) 2421-0-013 Специалист по анализу и контролю качества предоставляемых услуг и др.)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2422-1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Специалисты-профессионалы в области подбора и использования персонала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2422-1-001 Аналитик бизнес и трудовых процессов 2422-1-002 Аналитик по управлению персоналом 2422-1-003 Аналитик рабочих мест и др.)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2511-2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Консультанты и бизнесаналитики по ИТ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2511-1-002 Системный аналитик 2511-1-003 Системный архитектор 2511-1-004 Системный инженер 2511-1-005 IT-дизайнер и др.)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2511-3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Архитекторы программного обеспечения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2511-3-001 Архитектор программного обеспечения)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2519-9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разработчики и аналитики программного обеспечения и приложений,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66890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220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Раздел 5. Смежные и сквозные вспомогательные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процессы (1)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284580"/>
              </p:ext>
            </p:extLst>
          </p:nvPr>
        </p:nvGraphicFramePr>
        <p:xfrm>
          <a:off x="84409" y="412581"/>
          <a:ext cx="12014789" cy="64269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08073"/>
                <a:gridCol w="8995145"/>
                <a:gridCol w="1042970"/>
                <a:gridCol w="1168601"/>
              </a:tblGrid>
              <a:tr h="235697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+mn-lt"/>
                        </a:rPr>
                        <a:t>Код НКЗ 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+mn-lt"/>
                        </a:rPr>
                        <a:t>Занятие из НКЗ 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+mn-lt"/>
                        </a:rPr>
                        <a:t>Уровень </a:t>
                      </a:r>
                      <a:r>
                        <a:rPr lang="ru-RU" sz="1300" b="1" dirty="0">
                          <a:effectLst/>
                          <a:latin typeface="+mn-lt"/>
                        </a:rPr>
                        <a:t>НРК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+mn-lt"/>
                        </a:rPr>
                        <a:t>Уровень ОРК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2521-1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Администраторы баз данных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2522-0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Сетевые, системные администраторы и администраторы серверов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2611-1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Штатные юристы (за исключением работников органов юстиции, государственного управления, министерств)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2611-3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Специалистыпрофессионалы по патентной работе и защите авторских прав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2622-9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специалистыпрофессионалы родственных занятий, связанные с хранением информации,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3122-4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 по электронным контрольно-измерительным приборам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3122-9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техникиэлектроники,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3112-2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 по организации производства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3112-3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 по автоматизации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3112-4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 по контролю качества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3112-9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техники в промышленности и на производстве,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3115-1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Техники-механики (общий профиль)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3115-6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Техники-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автомобилестроители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3115-8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 по системам охлаждения и кондиционирования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3115-9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техники-механики,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3114-1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 по охране окружающей среды (общий профиль)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3114-2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 по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канализационной системе и распределением отходов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3129-3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 по промышленной безопасности, охране труда и технике безопасности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3129-4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 по метрологии и стандартизации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3129-5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Техники-ядерщики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8131-1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Операторы оборудования по измельчению, дроблению, шлифованию, растворению и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размешиванию химического вещества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8131-3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Операторы по химической фильтрации и выделениям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8131-4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Операторы химического перегонного аппарата и реактора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8188-1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Операторы автоматических сборочных линий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8188-2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Операторы промышленных роботов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8188-3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Операторы 3D печати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61117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220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Раздел 5. Смежные и сквозные вспомогательные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процессы (1)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7561"/>
              </p:ext>
            </p:extLst>
          </p:nvPr>
        </p:nvGraphicFramePr>
        <p:xfrm>
          <a:off x="84409" y="412581"/>
          <a:ext cx="12014789" cy="641704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08073"/>
                <a:gridCol w="8995145"/>
                <a:gridCol w="1042970"/>
                <a:gridCol w="1168601"/>
              </a:tblGrid>
              <a:tr h="235697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+mn-lt"/>
                        </a:rPr>
                        <a:t>Код НКЗ 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  <a:latin typeface="+mn-lt"/>
                        </a:rPr>
                        <a:t>Занятие из НКЗ 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+mn-lt"/>
                        </a:rPr>
                        <a:t>Уровень </a:t>
                      </a:r>
                      <a:r>
                        <a:rPr lang="ru-RU" sz="1300" b="1" dirty="0">
                          <a:effectLst/>
                          <a:latin typeface="+mn-lt"/>
                        </a:rPr>
                        <a:t>НРК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+mn-lt"/>
                        </a:rPr>
                        <a:t>Уровень ОРК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32" marR="583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3322-1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Агенты по сервисному обслуживанию клиентов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3322-2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Агенты по продажам и изучению потребителей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4224-3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Регистраторы в медицинских и стоматологических учреждениях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5-7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4110-1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Офисные служащие (общий профиль)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4110-2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Служащие по делопроизводству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4110-9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офисные служащие широкого профиля,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4224-5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Служащие Call-центров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4314-1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Служащие по обработке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статистической информации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4314-2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Служащие по маркетинговым исследованиям и социологическим опросам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4314-9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служащие по обработке статистической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информации и маркетинговым исследованиям,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4321-0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Служащие на складе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4322-1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Служащие по 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планированию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потребности 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материалах и комплектующих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4322-2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Служащие по учету готовой продукции и производственному планированию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4322-3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Служащие, занятые диспетчерской подготовкой производства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4322-9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служащие по учету на производстве,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5149-9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работники, связанные с оздоровительными процедурами,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1-5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5239-9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продавцы и работники продаж,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1-5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5320-1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Работники по уходу за больными, за исключением на дому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3-4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1-5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5320-2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Работники, оказывающие индивидуальные услуги по уходу за больными на дому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3-4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1-5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5320-9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работники, оказывающие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индивидуальные услуги по уходу за больными,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3-4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1-5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7421-9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Другие рабочие по электронике, н.в.д.г.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7421-9-002 Электромеханик по ремонту и обслуживанию электронной медицинской аппаратуры)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8219-9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Другие сборщики, н.в.д.г.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8219-3-002 Прожигальщик медицинских изделий)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1-6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9329-9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Другие неквалифицированные рабочие, занятые в обрабатывающей промышленности, н.в.д.г.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3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9329-9-011 Закатчик медицинской продукции, 9329-9-083 Укладчик продукции медицинского назначения)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3-4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1-5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1784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9629-9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Другие неквалифицированные рабочие, </a:t>
                      </a:r>
                      <a:r>
                        <a:rPr lang="ru-RU" sz="1300" dirty="0" err="1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н.в.д.г</a:t>
                      </a:r>
                      <a:r>
                        <a:rPr lang="ru-RU" sz="13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3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9629-9-018 Санитар, судебно-экспертный)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3-4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1-5 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107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1876"/>
            <a:ext cx="12192000" cy="331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Выбор основных секций и разделов, </a:t>
            </a:r>
            <a:r>
              <a:rPr lang="ru-RU" sz="1800" b="1" dirty="0" smtClean="0"/>
              <a:t>в рамках которых осуществляют работники здравоохранения</a:t>
            </a:r>
            <a:r>
              <a:rPr lang="ru-RU" sz="18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из ОКЭД РК (3)</a:t>
            </a:r>
            <a:endParaRPr lang="ru-RU" sz="18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702999"/>
              </p:ext>
            </p:extLst>
          </p:nvPr>
        </p:nvGraphicFramePr>
        <p:xfrm>
          <a:off x="0" y="359432"/>
          <a:ext cx="12192001" cy="63724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62152"/>
                <a:gridCol w="2349062"/>
                <a:gridCol w="2270234"/>
                <a:gridCol w="2806262"/>
                <a:gridCol w="4104291"/>
              </a:tblGrid>
              <a:tr h="64782"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+mn-lt"/>
                        </a:rPr>
                        <a:t>Секция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effectLst/>
                          <a:latin typeface="+mn-lt"/>
                        </a:rPr>
                        <a:t>Раздел ОКЭД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effectLst/>
                          <a:latin typeface="+mn-lt"/>
                        </a:rPr>
                        <a:t>Группа ОКЭД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effectLst/>
                          <a:latin typeface="+mn-lt"/>
                        </a:rPr>
                        <a:t>Класс ОКЭД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effectLst/>
                          <a:latin typeface="+mn-lt"/>
                        </a:rPr>
                        <a:t>Подкласс </a:t>
                      </a:r>
                      <a:r>
                        <a:rPr lang="ru-RU" sz="1300" b="1" dirty="0">
                          <a:effectLst/>
                          <a:latin typeface="+mn-lt"/>
                        </a:rPr>
                        <a:t>ОКЭД</a:t>
                      </a:r>
                      <a:endParaRPr lang="ru-RU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782">
                <a:tc rowSpan="17"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M Профессиональная, научная и техническая деятельность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69 Деятельность в области права и бухгалтерского учета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69.1 Деятельность в области права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69.10 Деятельность в области права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69.10.9 Прочая деятельность в области права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71 Деятельность в области архитектуры, инженерных изысканий, технических испытаний и анализа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71.2 Технические испытания и анализы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71.20 Технические испытания и анализы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71.20.1 Деятельность санитарно-эпидемиологических учреждений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59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71.20.2 Деятельность учреждений санитарного просвещения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2669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72  Научные исследования и разработки</a:t>
                      </a: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 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72.1 Научные исследования и экспериментальные разработки в области естественных наук и инженерии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72.11  Научные исследования и экспериментальные разработки в области биотехнологий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72.11.0 Научные исследования и экспериментальные разработки в области биотехнологий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72.19  Прочие исследования и разработки в области естественных наук и инженерии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72.19.5 Исследования и разработки в области противоинфекционных препаратов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72.19.9 Прочие исследования и разработки в области естественных наук и инженерии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73 Рекламная деятельность и изучение рыночной конъюнктуры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73.1Рекламная деятельность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36195" marR="36195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73.11 Деятельность </a:t>
                      </a:r>
                      <a:r>
                        <a:rPr lang="ru-RU" sz="13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рекламн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. агентств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36195" marR="36195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73.11.0 Деятельность рекламных агентств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73.2 Исследование </a:t>
                      </a:r>
                      <a:r>
                        <a:rPr lang="ru-RU" sz="1300" dirty="0" err="1" smtClean="0">
                          <a:effectLst/>
                          <a:latin typeface="+mn-lt"/>
                        </a:rPr>
                        <a:t>конъюн-ктуры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рынка и изучение общественного мнения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73.20 Исследование конъюнктуры рынка и изучение общественного мнения 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73.20.0 Исследование конъюнктуры рынка и изучение общественного мнения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74 Прочая профессиональная, научная и техническая деятельность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74.9 Прочая профессиональная, научная и техническая деятельность, не включенная в другие категории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74.90 Прочая профессиональная, научная и техническая деятельность, не включенная в другие категории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74.90.2 Аккредитация в области оценки соответствия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94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74.90.3 Деятельность ведомственных служб, занимающихся инновационными технологиями (медицинские, образовательные, </a:t>
                      </a:r>
                      <a:r>
                        <a:rPr lang="ru-RU" sz="1300" dirty="0" err="1" smtClean="0">
                          <a:effectLst/>
                          <a:latin typeface="+mn-lt"/>
                        </a:rPr>
                        <a:t>консультац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.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и др.)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74.90.9 Прочая профессиональная, научная и техническая деятельность, не </a:t>
                      </a:r>
                      <a:r>
                        <a:rPr lang="ru-RU" sz="1300" dirty="0" err="1" smtClean="0">
                          <a:effectLst/>
                          <a:latin typeface="+mn-lt"/>
                        </a:rPr>
                        <a:t>включ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.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в 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др.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категории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177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79 Деятельность </a:t>
                      </a:r>
                      <a:r>
                        <a:rPr lang="ru-RU" sz="13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туроперато</a:t>
                      </a:r>
                      <a:r>
                        <a:rPr lang="ru-RU" sz="13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-ров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турагентов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и прочих организаций, предоставляющих услуги в сфере туризма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79.1 Деятельность туристских агентств и операторов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36195" marR="36195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79.12 Деятельность туристских операторов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36195" marR="36195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79.12.0 Деятельность туристских операторов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82 Деятельность в области административно-управленческого, хозяйственного и прочего вспомогательного обслуживания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82.3 Организация </a:t>
                      </a:r>
                      <a:r>
                        <a:rPr lang="ru-RU" sz="13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конферен-ций</a:t>
                      </a:r>
                      <a:r>
                        <a:rPr lang="ru-RU" sz="13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 торговых выставок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82.30 Организация конференций и торговых выставок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36195" marR="36195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82.30.0 Организация конференций и торговых выставок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95" marR="36195" marT="17780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82.9 Вспомогательное 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обслуживание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хозяйственной деятельности, не 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включенное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в другие категории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82.92 Упаковывание</a:t>
                      </a: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82.92.0 Упаковывание</a:t>
                      </a: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</a:tr>
              <a:tr h="124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84 Государственное управление и оборона; обязательное социальное обеспечение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84.1 Государственное управление общего характера, социально-экономическое управление 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84.12  Регулирование деятельности учреждений, обеспечивающих 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меди-</a:t>
                      </a:r>
                      <a:r>
                        <a:rPr lang="ru-RU" sz="1300" dirty="0" err="1" smtClean="0">
                          <a:effectLst/>
                          <a:latin typeface="+mn-lt"/>
                        </a:rPr>
                        <a:t>цинское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обслуживание, 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образование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, культурное обслуживание и другие социальные услуги, кроме социального обеспечения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84.12.0 Регулирование деятельности учреждений, обеспечивающих медицинское обслуживание, образование, культурное обслуживание и другие социальные услуги, кроме социального обеспечения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84.2 Предоставление </a:t>
                      </a:r>
                      <a:r>
                        <a:rPr lang="ru-RU" sz="1300" dirty="0" err="1" smtClean="0">
                          <a:effectLst/>
                          <a:latin typeface="+mn-lt"/>
                        </a:rPr>
                        <a:t>государ-ством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услуг обществу в целом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84.22 Оборонная деятельность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84.22.0 Оборонная деятельность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84.3 Деятельность в области обязательного социального страхования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+mn-lt"/>
                        </a:rPr>
                        <a:t>84.30 Деятельность в области обязательного социального страхования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84.30.0 Деятельность в области обязательного социального страхования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1876"/>
            <a:ext cx="12192000" cy="331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Выбор основных секций и разделов, </a:t>
            </a:r>
            <a:r>
              <a:rPr lang="ru-RU" sz="1800" b="1" dirty="0" smtClean="0"/>
              <a:t>в рамках которых осуществляют работники здравоохранения</a:t>
            </a:r>
            <a:r>
              <a:rPr lang="ru-RU" sz="18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из ОКЭД РК (4)</a:t>
            </a:r>
            <a:endParaRPr lang="ru-RU" sz="18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092216"/>
              </p:ext>
            </p:extLst>
          </p:nvPr>
        </p:nvGraphicFramePr>
        <p:xfrm>
          <a:off x="0" y="359432"/>
          <a:ext cx="12192001" cy="63609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09448"/>
                <a:gridCol w="1229711"/>
                <a:gridCol w="2727434"/>
                <a:gridCol w="3421117"/>
                <a:gridCol w="4104291"/>
              </a:tblGrid>
              <a:tr h="64782"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Секция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effectLst/>
                        </a:rPr>
                        <a:t>Раздел ОКЭД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effectLst/>
                        </a:rPr>
                        <a:t>Группа ОКЭД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effectLst/>
                        </a:rPr>
                        <a:t>Класс ОКЭД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kk-KZ" sz="1300" b="1" dirty="0">
                          <a:effectLst/>
                        </a:rPr>
                        <a:t>Подкласс </a:t>
                      </a:r>
                      <a:r>
                        <a:rPr lang="ru-RU" sz="1300" b="1" dirty="0">
                          <a:effectLst/>
                        </a:rPr>
                        <a:t>ОКЭД</a:t>
                      </a:r>
                      <a:endParaRPr lang="ru-RU" sz="13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003">
                <a:tc rowSpan="5"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P</a:t>
                      </a:r>
                      <a:r>
                        <a:rPr lang="ru-RU" sz="1300" dirty="0">
                          <a:effectLst/>
                        </a:rPr>
                        <a:t>. </a:t>
                      </a:r>
                      <a:r>
                        <a:rPr lang="kk-KZ" sz="1300" dirty="0">
                          <a:effectLst/>
                        </a:rPr>
                        <a:t>Образование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 vert="vert270" anchor="ctr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85 Образование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85.3 Среднее образование (вторая и третья ступени)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85.32 Техническое и профессиональное среднее образование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85.32.1 Профессионально-техническое образование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85.4  Высшее образование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85.41 Послесреднее образование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85.41.0 Послесреднее образование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85.42 Высшее образование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85.42.0 Высшее образование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85.5 Прочие виды образования</a:t>
                      </a: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85.59 Прочие виды образования, не включенные в другие категории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85.59.9 Прочие виды образования, не включенные в другие категории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lang="ru-RU" sz="13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 vert="vert27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endParaRPr lang="ru-RU" sz="13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85.6 Вспомогательные образовательные услуги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85.60 Вспомогательные образовательные услуги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85.60.9 Прочие вспомогательные образовательные услуги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rowSpan="16"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Q. Здравоохранение и социальные услуги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 vert="vert270" anchor="ctr"/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 Деятельность в области здравоохранения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86.1 Деятельность больничных организаций </a:t>
                      </a: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86.10 Деятельность больничных организаций </a:t>
                      </a: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86.10.1 Деятельность больниц широкого профиля и специализированных больниц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86.10.2 Деятельность родильных домов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86.10.3 Деятельность санаторно-курортных организаций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86.10.4 Деятельность лепрозориев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86.10.9 Деятельность других лечебных учреждений, имеющих стационары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86.2 Врачебная и стоматологическая практика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86.21 Общая врачебная практика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86.21.0 Общая врачебная практика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86.22 Специальная врачебная практика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86.22.0 Специальная врачебная практика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86.23 Стоматологическая деятельность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86.23.0 Стоматологическая деятельность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86.9 Прочая деятельность по охране здоровья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86.90 Прочая деятельность по охране здоровья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86.90.0 Прочая деятельность по охране здоровья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 Предоставление социальных услуг с обеспечением проживания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87.1 Деятельность организаций по уходу за больными с обеспечением проживания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87.10 Деятельность организаций по уходу за больными с обеспечением проживания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87.10.0 Учреждения по уходу за больными с обеспечением проживания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124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87.2 Деятельность, связанная с проживанием для лиц с умственными и физическими недостатками, психическими заболеваниями и наркологическими расстройствами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87.20  Деятельность, связанная с проживанием для лиц с умственными и физическими недостатками, психическими заболеваниями и наркологическими расстройствами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87.20.0 Деятельность, связанная с проживанием для лиц с умственными и физическими недостатками, психиатрическими заболеваниями и наркологическими расстройствами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87.3 Деятельность по уходу за престарелыми и инвалидами с обеспечением проживания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87.30 Деятельность по уходу за престарелыми и инвалидами с обеспечением проживания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87.30.0 Деятельность по уходу за престарелыми и инвалидами с обеспечением проживания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87.9 Прочие виды деятельности по уходу на дому, не </a:t>
                      </a:r>
                      <a:r>
                        <a:rPr lang="ru-RU" sz="1300" dirty="0" err="1" smtClean="0">
                          <a:effectLst/>
                        </a:rPr>
                        <a:t>включ</a:t>
                      </a:r>
                      <a:r>
                        <a:rPr lang="ru-RU" sz="1300" dirty="0" smtClean="0">
                          <a:effectLst/>
                        </a:rPr>
                        <a:t>. </a:t>
                      </a:r>
                      <a:r>
                        <a:rPr lang="ru-RU" sz="1300" dirty="0">
                          <a:effectLst/>
                        </a:rPr>
                        <a:t>в </a:t>
                      </a:r>
                      <a:r>
                        <a:rPr lang="ru-RU" sz="1300" dirty="0" smtClean="0">
                          <a:effectLst/>
                        </a:rPr>
                        <a:t>др. </a:t>
                      </a:r>
                      <a:r>
                        <a:rPr lang="ru-RU" sz="1300" dirty="0" err="1" smtClean="0">
                          <a:effectLst/>
                        </a:rPr>
                        <a:t>катег</a:t>
                      </a:r>
                      <a:r>
                        <a:rPr lang="ru-RU" sz="1300" dirty="0" smtClean="0">
                          <a:effectLst/>
                        </a:rPr>
                        <a:t>.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87.90 Прочие виды деятельности по уходу на дому, не включенные в другие категории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87.90.0 Прочие виды деятельности по уходу на дому, не включенные в другие категории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88 Предоставление социальных услуг без обеспечения проживания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88.1 Предоставление социальных услуг без обеспечения проживания для престарелых и инвалидов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88.10 Предоставление социальных услуг без обеспечения проживания для престарелых и инвалидов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88.10.0 Предоставление социальных услуг без обеспечения проживания для престарелых и инвалидов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35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88.9 Прочие социальные услуги без обеспечения проживания, не включенные в другие категории 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88.91 Дневной уход за детьми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88.91.0 Дневной уход за детьми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64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88.99 Прочие социальные услуги без </a:t>
                      </a:r>
                      <a:r>
                        <a:rPr lang="ru-RU" sz="1300" dirty="0" err="1" smtClean="0">
                          <a:effectLst/>
                        </a:rPr>
                        <a:t>обеспече-ния</a:t>
                      </a:r>
                      <a:r>
                        <a:rPr lang="ru-RU" sz="1300" dirty="0" smtClean="0">
                          <a:effectLst/>
                        </a:rPr>
                        <a:t> </a:t>
                      </a:r>
                      <a:r>
                        <a:rPr lang="ru-RU" sz="1300" dirty="0">
                          <a:effectLst/>
                        </a:rPr>
                        <a:t>проживания, не </a:t>
                      </a:r>
                      <a:r>
                        <a:rPr lang="ru-RU" sz="1300" dirty="0" err="1" smtClean="0">
                          <a:effectLst/>
                        </a:rPr>
                        <a:t>включ</a:t>
                      </a:r>
                      <a:r>
                        <a:rPr lang="ru-RU" sz="1300" dirty="0" smtClean="0">
                          <a:effectLst/>
                        </a:rPr>
                        <a:t>. </a:t>
                      </a:r>
                      <a:r>
                        <a:rPr lang="ru-RU" sz="1300" dirty="0">
                          <a:effectLst/>
                        </a:rPr>
                        <a:t>в другие категории 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88.99.0 Прочие социальные услуги без обеспечения проживания, не включенные в другие категории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  <a:tr h="154119"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effectLst/>
                        </a:rPr>
                        <a:t>S.Предос-тавление</a:t>
                      </a:r>
                      <a:r>
                        <a:rPr lang="ru-RU" sz="1300" dirty="0" smtClean="0">
                          <a:effectLst/>
                        </a:rPr>
                        <a:t> </a:t>
                      </a:r>
                      <a:r>
                        <a:rPr lang="ru-RU" sz="1300" dirty="0">
                          <a:effectLst/>
                        </a:rPr>
                        <a:t>прочих видов </a:t>
                      </a:r>
                      <a:r>
                        <a:rPr lang="ru-RU" sz="1300" dirty="0" smtClean="0">
                          <a:effectLst/>
                        </a:rPr>
                        <a:t>услуг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94 Деятельность членских организаций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94.1 Деятельность коммерческих, предпринимательских и профессиональных членских организаций</a:t>
                      </a:r>
                    </a:p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94.12 Деятельность профессиональных организаций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94.12.0 Деятельность профессиональных организаций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5" marR="10635" marT="5224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11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5">
            <a:extLst>
              <a:ext uri="{FF2B5EF4-FFF2-40B4-BE49-F238E27FC236}">
                <a16:creationId xmlns:a16="http://schemas.microsoft.com/office/drawing/2014/main" xmlns="" id="{EAEA3D14-FAC9-45B0-A466-82DE37DABE54}"/>
              </a:ext>
            </a:extLst>
          </p:cNvPr>
          <p:cNvSpPr txBox="1">
            <a:spLocks/>
          </p:cNvSpPr>
          <p:nvPr/>
        </p:nvSpPr>
        <p:spPr>
          <a:xfrm>
            <a:off x="609600" y="819042"/>
            <a:ext cx="10972800" cy="950596"/>
          </a:xfrm>
          <a:prstGeom prst="rect">
            <a:avLst/>
          </a:prstGeom>
        </p:spPr>
        <p:txBody>
          <a:bodyPr lIns="0" tIns="0" rIns="0" bIns="0" anchor="ctr"/>
          <a:lstStyle/>
          <a:p>
            <a:pPr defTabSz="1172261">
              <a:defRPr/>
            </a:pPr>
            <a:endParaRPr lang="ru-RU" sz="26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36869" name="Рисунок 4"/>
          <p:cNvPicPr>
            <a:picLocks noChangeAspect="1" noChangeArrowheads="1"/>
          </p:cNvPicPr>
          <p:nvPr/>
        </p:nvPicPr>
        <p:blipFill>
          <a:blip r:embed="rId2" cstate="print"/>
          <a:srcRect t="17801" b="16402"/>
          <a:stretch>
            <a:fillRect/>
          </a:stretch>
        </p:blipFill>
        <p:spPr bwMode="auto">
          <a:xfrm>
            <a:off x="1529252" y="1243805"/>
            <a:ext cx="9264869" cy="3086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5">
            <a:extLst>
              <a:ext uri="{FF2B5EF4-FFF2-40B4-BE49-F238E27FC236}">
                <a16:creationId xmlns:a16="http://schemas.microsoft.com/office/drawing/2014/main" xmlns="" id="{92C6FB0C-0932-4CD9-B19D-B298EF8DAC42}"/>
              </a:ext>
            </a:extLst>
          </p:cNvPr>
          <p:cNvSpPr txBox="1">
            <a:spLocks/>
          </p:cNvSpPr>
          <p:nvPr/>
        </p:nvSpPr>
        <p:spPr>
          <a:xfrm>
            <a:off x="1529252" y="1007697"/>
            <a:ext cx="7425559" cy="47516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 defTabSz="1172261">
              <a:lnSpc>
                <a:spcPct val="80000"/>
              </a:lnSpc>
              <a:defRPr/>
            </a:pPr>
            <a:r>
              <a:rPr lang="ru-RU" sz="16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ea typeface="Arial Hebrew" charset="-79"/>
                <a:cs typeface="Arial" pitchFamily="34" charset="0"/>
              </a:rPr>
              <a:t>Система разделения труда </a:t>
            </a:r>
            <a:r>
              <a:rPr lang="ru-RU" sz="1600" b="1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ea typeface="Arial Hebrew" charset="-79"/>
                <a:cs typeface="Arial" pitchFamily="34" charset="0"/>
              </a:rPr>
              <a:t>при </a:t>
            </a:r>
            <a:r>
              <a:rPr lang="ru-RU" sz="16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 pitchFamily="34" charset="0"/>
                <a:ea typeface="Arial Hebrew" charset="-79"/>
                <a:cs typeface="Arial" pitchFamily="34" charset="0"/>
              </a:rPr>
              <a:t>определении границ ОРК</a:t>
            </a:r>
          </a:p>
        </p:txBody>
      </p:sp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3" cstate="print"/>
          <a:srcRect l="3824" t="15401" r="4462" b="14601"/>
          <a:stretch>
            <a:fillRect/>
          </a:stretch>
        </p:blipFill>
        <p:spPr bwMode="auto">
          <a:xfrm>
            <a:off x="4099034" y="3918035"/>
            <a:ext cx="8156029" cy="3015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92C6FB0C-0932-4CD9-B19D-B298EF8DAC42}"/>
              </a:ext>
            </a:extLst>
          </p:cNvPr>
          <p:cNvSpPr txBox="1">
            <a:spLocks/>
          </p:cNvSpPr>
          <p:nvPr/>
        </p:nvSpPr>
        <p:spPr>
          <a:xfrm>
            <a:off x="6274266" y="3327880"/>
            <a:ext cx="6973008" cy="84010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 defTabSz="1172261">
              <a:lnSpc>
                <a:spcPct val="80000"/>
              </a:lnSpc>
              <a:defRPr/>
            </a:pPr>
            <a:r>
              <a:rPr lang="ru-RU" sz="2000" b="1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 Hebrew" charset="-79"/>
                <a:ea typeface="Arial Hebrew" charset="-79"/>
                <a:cs typeface="Arial Hebrew" charset="-79"/>
              </a:rPr>
              <a:t>Шаблон </a:t>
            </a:r>
            <a:r>
              <a:rPr lang="ru-RU" sz="20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 Hebrew" charset="-79"/>
                <a:ea typeface="Arial Hebrew" charset="-79"/>
                <a:cs typeface="Arial Hebrew" charset="-79"/>
              </a:rPr>
              <a:t>ОРК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331846"/>
            <a:ext cx="1935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Анализ отрасли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6303" y="634376"/>
            <a:ext cx="5005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Новые технологии, международные тенденции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10048" y="92886"/>
            <a:ext cx="65719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Основные разделы ОРК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3161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28884</TotalTime>
  <Words>21144</Words>
  <Application>Microsoft Office PowerPoint</Application>
  <PresentationFormat>Произвольный</PresentationFormat>
  <Paragraphs>3805</Paragraphs>
  <Slides>68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68</vt:i4>
      </vt:variant>
    </vt:vector>
  </HeadingPairs>
  <TitlesOfParts>
    <vt:vector size="70" baseType="lpstr">
      <vt:lpstr>Тема Office</vt:lpstr>
      <vt:lpstr>1_Тема Office</vt:lpstr>
      <vt:lpstr>Отраслевая рамка квалификаций (ОРК) в сфере здравоохранения</vt:lpstr>
      <vt:lpstr>Используемые в разработке НПА</vt:lpstr>
      <vt:lpstr>Миссия, видение, цели ОРК</vt:lpstr>
      <vt:lpstr>Выбор видов экономической деятельности, в рамках которых осуществляют работники здравоохранения (согласно ОКЭД)</vt:lpstr>
      <vt:lpstr>Выбор основных секций и разделов, в рамках которых осуществляют работники здравоохранения из ОКЭД РК (1)</vt:lpstr>
      <vt:lpstr>Презентация PowerPoint</vt:lpstr>
      <vt:lpstr>Презентация PowerPoint</vt:lpstr>
      <vt:lpstr>Презентация PowerPoint</vt:lpstr>
      <vt:lpstr>Презентация PowerPoint</vt:lpstr>
      <vt:lpstr>Раздел 1. Смежные и сквозные управленческие процессы</vt:lpstr>
      <vt:lpstr>Раздел 1. Смежные и сквозные управленческие процессы (1)</vt:lpstr>
      <vt:lpstr>Раздел 1. Смежные и сквозные управленческие процессы (1)</vt:lpstr>
      <vt:lpstr>Раздел 2. Отраслевые процессы</vt:lpstr>
      <vt:lpstr>Подотрасли в отрасли «Здравоохранение»</vt:lpstr>
      <vt:lpstr>Разделение подотраслей на профессиональные группы и подгруппы (1)</vt:lpstr>
      <vt:lpstr>Распределение видов экономической деятельности по подотраслям, профессиональным группам и подгруппам в отрасли здравоохранения (2)</vt:lpstr>
      <vt:lpstr>Подотрасль «Медицина»</vt:lpstr>
      <vt:lpstr>ОРК: Подотрасль «Медицина» (1)</vt:lpstr>
      <vt:lpstr>ОРК: Подотрасль «Медицина» (2)</vt:lpstr>
      <vt:lpstr>ОРК: Подотрасль «Медицина» (3)</vt:lpstr>
      <vt:lpstr>ОРК: Подотрасль «Медицина» (4)</vt:lpstr>
      <vt:lpstr>ОРК: Подотрасль «Медицина» (5)</vt:lpstr>
      <vt:lpstr>ОРК: Подотрасль «Медицина» (6)</vt:lpstr>
      <vt:lpstr>ОРК: Подотрасль «Медицина» (7)</vt:lpstr>
      <vt:lpstr>ОРК: Подотрасль «Медицина» (8)</vt:lpstr>
      <vt:lpstr>ОРК: Подотрасль «Медицина» (9)</vt:lpstr>
      <vt:lpstr>ОРК: Подотрасль «Медицина» (10)</vt:lpstr>
      <vt:lpstr>ОРК: Подотрасль «Медицина» (11)</vt:lpstr>
      <vt:lpstr>ОРК: Подотрасль «Медицина» (12)</vt:lpstr>
      <vt:lpstr>ОРК: Подотрасль «Медицина» (13)</vt:lpstr>
      <vt:lpstr>ОРК: Подотрасль «Медицина» (14)</vt:lpstr>
      <vt:lpstr>ОРК: Подотрасль «Медицина» (15)</vt:lpstr>
      <vt:lpstr>ОРК: Подотрасль «Медицина» (16)</vt:lpstr>
      <vt:lpstr>Карта профессиональной квалификации:  Подотрасль  «Медицина»: Профессиональная группа «Медицинская помощь»</vt:lpstr>
      <vt:lpstr>Презентация PowerPoint</vt:lpstr>
      <vt:lpstr>Подотрасль «Общественное здоровье»</vt:lpstr>
      <vt:lpstr>ОРК: Подотрасль «Общественное здоровье» (1)</vt:lpstr>
      <vt:lpstr>ОРК: Подотрасль «Общественное здоровье» (2)</vt:lpstr>
      <vt:lpstr>ОРК: Подотрасль «Общественное здоровье» (3)</vt:lpstr>
      <vt:lpstr>ОРК: Подотрасль «Общественное здоровье» (4)</vt:lpstr>
      <vt:lpstr>ОРК: Подотрасль «Общественное здоровье» (5)</vt:lpstr>
      <vt:lpstr>ОРК: Подотрасль «Общественное здоровье» (6)</vt:lpstr>
      <vt:lpstr>ОРК: Подотрасль «Общественное здоровье» (7)</vt:lpstr>
      <vt:lpstr>Подотрасль «Фармация»</vt:lpstr>
      <vt:lpstr>ОРК: Подотрасль «Фармация» (1)</vt:lpstr>
      <vt:lpstr>ОРК: Подотрасль «Фармация» (2)</vt:lpstr>
      <vt:lpstr>ОРК: Подотрасль «Фармация» (3)</vt:lpstr>
      <vt:lpstr>Межподотраслевые процессы</vt:lpstr>
      <vt:lpstr>ОРК: Межподотраслевые процессы (1)</vt:lpstr>
      <vt:lpstr>ОРК: Межподотраслевые процессы (2)</vt:lpstr>
      <vt:lpstr>ОРК: Межподотраслевые процессы (3)</vt:lpstr>
      <vt:lpstr>ОРК: Межподотраслевые процессы (4)</vt:lpstr>
      <vt:lpstr>ОРК: Межподотраслевые процессы (5)</vt:lpstr>
      <vt:lpstr>ОРК: Межподотраслевые процессы (6)</vt:lpstr>
      <vt:lpstr>ОРК: Межподотраслевые процессы (7)</vt:lpstr>
      <vt:lpstr>Раздел 3. Подготовительные межотраслевые процессы</vt:lpstr>
      <vt:lpstr>Раздел 3. Подготовительные межотраслевые процессы (1)</vt:lpstr>
      <vt:lpstr>Раздел 3. Подготовительные межотраслевые процессы (1)</vt:lpstr>
      <vt:lpstr>Раздел 3. Подготовительные межотраслевые процессы (1)</vt:lpstr>
      <vt:lpstr>Раздел 3. Подготовительные межотраслевые процессы (1)</vt:lpstr>
      <vt:lpstr>Раздел 3. Подготовительные межотраслевые процессы (1)</vt:lpstr>
      <vt:lpstr>Раздел 4. Послепроизводственные межотраслевые процессы (сбыт)</vt:lpstr>
      <vt:lpstr>Раздел 4. Послепроизводственные межотраслевые процессы (сбыт)</vt:lpstr>
      <vt:lpstr>Раздел 5. Смежные и сквозные вспомогательные процессы</vt:lpstr>
      <vt:lpstr>Раздел 5. Смежные и сквозные вспомогательные процессы (1)</vt:lpstr>
      <vt:lpstr>Раздел 5. Смежные и сквозные вспомогательные процессы (1)</vt:lpstr>
      <vt:lpstr>Раздел 5. Смежные и сквозные вспомогательные процессы (1)</vt:lpstr>
      <vt:lpstr>Раздел 5. Смежные и сквозные вспомогательные процессы (1)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Отраслевая рамка квалификаций в сфере здравоохранения</dc:title>
  <dc:creator>User</dc:creator>
  <cp:lastModifiedBy>Admin</cp:lastModifiedBy>
  <cp:revision>708</cp:revision>
  <dcterms:created xsi:type="dcterms:W3CDTF">2018-04-28T08:49:06Z</dcterms:created>
  <dcterms:modified xsi:type="dcterms:W3CDTF">2019-10-08T08:43:26Z</dcterms:modified>
</cp:coreProperties>
</file>