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88" r:id="rId4"/>
    <p:sldId id="279" r:id="rId5"/>
    <p:sldId id="280" r:id="rId6"/>
    <p:sldId id="281" r:id="rId7"/>
    <p:sldId id="289" r:id="rId8"/>
    <p:sldId id="290" r:id="rId9"/>
    <p:sldId id="291" r:id="rId10"/>
    <p:sldId id="292" r:id="rId11"/>
    <p:sldId id="286" r:id="rId12"/>
    <p:sldId id="283" r:id="rId13"/>
    <p:sldId id="284" r:id="rId14"/>
    <p:sldId id="287" r:id="rId15"/>
    <p:sldId id="282" r:id="rId16"/>
    <p:sldId id="285" r:id="rId17"/>
    <p:sldId id="293" r:id="rId18"/>
    <p:sldId id="294" r:id="rId19"/>
    <p:sldId id="277" r:id="rId20"/>
  </p:sldIdLst>
  <p:sldSz cx="12192000" cy="6858000"/>
  <p:notesSz cx="7023100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91" autoAdjust="0"/>
  </p:normalViewPr>
  <p:slideViewPr>
    <p:cSldViewPr snapToGrid="0">
      <p:cViewPr>
        <p:scale>
          <a:sx n="50" d="100"/>
          <a:sy n="50" d="100"/>
        </p:scale>
        <p:origin x="-1476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62BFD-DA47-470B-8836-A91616023669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2311" y="4480004"/>
            <a:ext cx="5618480" cy="36654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DC0F3-D44C-4366-B655-A3912F725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9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3D779-5F1C-435E-BCBA-CB71BD567AA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5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13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64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93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36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8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0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4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06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67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4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29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49C73-A772-45C7-935C-15A05483E2BA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063F-DC94-42A4-AD5B-89BEAEABB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3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819150" y="1363509"/>
            <a:ext cx="10725150" cy="2579761"/>
          </a:xfrm>
        </p:spPr>
        <p:txBody>
          <a:bodyPr>
            <a:noAutofit/>
          </a:bodyPr>
          <a:lstStyle/>
          <a:p>
            <a:pPr>
              <a:spcAft>
                <a:spcPts val="141"/>
              </a:spcAft>
            </a:pPr>
            <a:r>
              <a:rPr lang="ru-RU" sz="3200" b="1" dirty="0">
                <a:solidFill>
                  <a:srgbClr val="0070C0"/>
                </a:solidFill>
              </a:rPr>
              <a:t>Отчет по </a:t>
            </a:r>
            <a:r>
              <a:rPr lang="ru-RU" sz="3200" b="1">
                <a:solidFill>
                  <a:srgbClr val="0070C0"/>
                </a:solidFill>
              </a:rPr>
              <a:t>ключевым </a:t>
            </a:r>
            <a:r>
              <a:rPr lang="ru-RU" sz="3200" b="1" smtClean="0">
                <a:solidFill>
                  <a:srgbClr val="0070C0"/>
                </a:solidFill>
              </a:rPr>
              <a:t>показателям</a:t>
            </a:r>
            <a:br>
              <a:rPr lang="ru-RU" sz="3200" b="1" smtClean="0">
                <a:solidFill>
                  <a:srgbClr val="0070C0"/>
                </a:solidFill>
              </a:rPr>
            </a:br>
            <a:r>
              <a:rPr lang="ru-RU" sz="3200" b="1" smtClean="0">
                <a:solidFill>
                  <a:srgbClr val="0070C0"/>
                </a:solidFill>
              </a:rPr>
              <a:t>результативности </a:t>
            </a:r>
            <a:r>
              <a:rPr lang="ru-RU" sz="3200" b="1" dirty="0">
                <a:solidFill>
                  <a:srgbClr val="0070C0"/>
                </a:solidFill>
              </a:rPr>
              <a:t>дорожной карты по реализации </a:t>
            </a:r>
            <a:r>
              <a:rPr lang="ru-RU" sz="3200" b="1" dirty="0" smtClean="0">
                <a:solidFill>
                  <a:srgbClr val="0070C0"/>
                </a:solidFill>
              </a:rPr>
              <a:t>«</a:t>
            </a:r>
            <a:r>
              <a:rPr lang="ru-RU" sz="3200" b="1" dirty="0">
                <a:solidFill>
                  <a:srgbClr val="0070C0"/>
                </a:solidFill>
              </a:rPr>
              <a:t>Стратегия развития человеческих ресурсов в области здравоохранения» на 2019 год</a:t>
            </a:r>
            <a:endParaRPr lang="ru-RU" sz="3200" b="1" dirty="0">
              <a:solidFill>
                <a:srgbClr val="0070C0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391680" y="6026331"/>
            <a:ext cx="9144000" cy="831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0"/>
              </a:spcBef>
            </a:pPr>
            <a:r>
              <a:rPr lang="ru-RU" sz="1800" b="1" dirty="0" smtClean="0">
                <a:solidFill>
                  <a:srgbClr val="002060"/>
                </a:solidFill>
                <a:cs typeface="Arial" pitchFamily="34" charset="0"/>
              </a:rPr>
              <a:t>2019 </a:t>
            </a:r>
            <a:r>
              <a:rPr lang="ru-RU" sz="1800" b="1" dirty="0">
                <a:solidFill>
                  <a:srgbClr val="002060"/>
                </a:solidFill>
                <a:cs typeface="Arial" pitchFamily="34" charset="0"/>
              </a:rPr>
              <a:t>г</a:t>
            </a:r>
          </a:p>
        </p:txBody>
      </p:sp>
      <p:sp>
        <p:nvSpPr>
          <p:cNvPr id="8" name="Прямоугольник 5"/>
          <p:cNvSpPr>
            <a:spLocks noChangeArrowheads="1"/>
          </p:cNvSpPr>
          <p:nvPr/>
        </p:nvSpPr>
        <p:spPr bwMode="auto">
          <a:xfrm>
            <a:off x="6465093" y="4698116"/>
            <a:ext cx="5357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b="1" i="1" dirty="0">
                <a:solidFill>
                  <a:srgbClr val="002060"/>
                </a:solidFill>
                <a:cs typeface="Arial" pitchFamily="34" charset="0"/>
              </a:rPr>
              <a:t>Руководитель Центра развития образования и науки РЦРЗ </a:t>
            </a:r>
            <a:r>
              <a:rPr lang="ru-RU" b="1" i="1" dirty="0" err="1">
                <a:solidFill>
                  <a:srgbClr val="002060"/>
                </a:solidFill>
                <a:cs typeface="Arial" pitchFamily="34" charset="0"/>
              </a:rPr>
              <a:t>Койков</a:t>
            </a:r>
            <a:r>
              <a:rPr lang="ru-RU" b="1" i="1" dirty="0">
                <a:solidFill>
                  <a:srgbClr val="002060"/>
                </a:solidFill>
                <a:cs typeface="Arial" pitchFamily="34" charset="0"/>
              </a:rPr>
              <a:t> В.В</a:t>
            </a:r>
            <a:r>
              <a:rPr lang="ru-RU" b="1" i="1" dirty="0" smtClean="0">
                <a:solidFill>
                  <a:srgbClr val="002060"/>
                </a:solidFill>
                <a:cs typeface="Arial" pitchFamily="34" charset="0"/>
              </a:rPr>
              <a:t>.</a:t>
            </a:r>
            <a:endParaRPr lang="ru-RU" b="1" i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97052" y="381000"/>
            <a:ext cx="77041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0066"/>
                </a:solidFill>
                <a:cs typeface="Arial" pitchFamily="34" charset="0"/>
              </a:rPr>
              <a:t>Республиканский центр развития здравоохранения МЗ РК</a:t>
            </a:r>
          </a:p>
        </p:txBody>
      </p:sp>
    </p:spTree>
    <p:extLst>
      <p:ext uri="{BB962C8B-B14F-4D97-AF65-F5344CB8AC3E}">
        <p14:creationId xmlns:p14="http://schemas.microsoft.com/office/powerpoint/2010/main" val="37141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137" y="1"/>
            <a:ext cx="10515600" cy="5675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Ключевые показатели </a:t>
            </a:r>
            <a:r>
              <a:rPr lang="ru-RU" sz="3200" b="1" dirty="0" smtClean="0">
                <a:solidFill>
                  <a:srgbClr val="002060"/>
                </a:solidFill>
              </a:rPr>
              <a:t>эффективности (МК и ВМК)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89335"/>
              </p:ext>
            </p:extLst>
          </p:nvPr>
        </p:nvGraphicFramePr>
        <p:xfrm>
          <a:off x="171451" y="895351"/>
          <a:ext cx="11868142" cy="5810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3042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  <a:gridCol w="451255"/>
              </a:tblGrid>
              <a:tr h="30394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целевого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 отдельным организациям (продолжение – 20 МК)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88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ВМК "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Болашак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Кызылорда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"Авиценна"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г.Шымкент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Шымкентский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многопрофильный колледж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Казахстанско-Российский медицинский колледж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МК "Гиппократ"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Усть-Каменогорский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стоматологический колледж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Медико-технический колледж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Аксукентский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многопрофильный колледж"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Высший колледж Абу Али Ибн Сина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Шипагер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МК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Жардем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Профессиональный колледж имени Анвара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Исмаилова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Колледж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Меирбике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в городе Актау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Инновационный колледж города Алматы"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"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Авимед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редне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-Азиатский 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Южно-Казахстанский 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Алматинский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МК "ДИМЕД"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"Мариям"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31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МК, реорганизованных в </a:t>
                      </a:r>
                      <a:r>
                        <a:rPr lang="kk-KZ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ВМК,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46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МК, прошедших институциональную аккредитацию,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2623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выпускников МК, успешно прошедших независимую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экзаменацию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98,9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98,4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96,2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94,4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90,9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88,2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86,4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83,7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83,1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79,9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73,1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58,2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53,1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9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преподавате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-лей СД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МК,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имею-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щих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сестринское образование,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1925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966" y="323851"/>
            <a:ext cx="10515600" cy="85133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Рекомендации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324" y="1244819"/>
            <a:ext cx="10770476" cy="5294094"/>
          </a:xfrm>
        </p:spPr>
        <p:txBody>
          <a:bodyPr/>
          <a:lstStyle/>
          <a:p>
            <a:r>
              <a:rPr lang="ru-RU" dirty="0" smtClean="0"/>
              <a:t>При определении целевых индикаторов и ключевых показателей эффективности в Дорожной карте на 2020 год обеспечить гармонизацию индикаторов с показателями:</a:t>
            </a:r>
          </a:p>
          <a:p>
            <a:pPr marL="809625">
              <a:buFont typeface="Wingdings" pitchFamily="2" charset="2"/>
              <a:buChar char="ü"/>
            </a:pPr>
            <a:r>
              <a:rPr lang="ru-RU" dirty="0" smtClean="0"/>
              <a:t> планов развития, </a:t>
            </a:r>
          </a:p>
          <a:p>
            <a:pPr marL="809625">
              <a:buFont typeface="Wingdings" pitchFamily="2" charset="2"/>
              <a:buChar char="ü"/>
            </a:pPr>
            <a:r>
              <a:rPr lang="ru-RU" dirty="0" smtClean="0"/>
              <a:t> КПД ректората / правления</a:t>
            </a:r>
          </a:p>
          <a:p>
            <a:pPr marL="809625">
              <a:buFont typeface="Wingdings" pitchFamily="2" charset="2"/>
              <a:buChar char="ü"/>
            </a:pPr>
            <a:r>
              <a:rPr lang="ru-RU" dirty="0" smtClean="0"/>
              <a:t> программ </a:t>
            </a:r>
            <a:r>
              <a:rPr lang="ru-RU" dirty="0"/>
              <a:t>развития </a:t>
            </a:r>
            <a:r>
              <a:rPr lang="ru-RU" dirty="0" smtClean="0"/>
              <a:t>/ стратегий</a:t>
            </a:r>
          </a:p>
          <a:p>
            <a:r>
              <a:rPr lang="ru-RU" dirty="0" smtClean="0"/>
              <a:t>Повысить ответственность лиц, предоставляющих информацию по индикаторам Дорожной карты, за достоверность и полноту представленной информации</a:t>
            </a:r>
            <a:r>
              <a:rPr lang="ru-RU" i="1" dirty="0" smtClean="0"/>
              <a:t> (в связи с тем что ряд организаций дают завышенные данные)</a:t>
            </a:r>
          </a:p>
        </p:txBody>
      </p:sp>
    </p:spTree>
    <p:extLst>
      <p:ext uri="{BB962C8B-B14F-4D97-AF65-F5344CB8AC3E}">
        <p14:creationId xmlns:p14="http://schemas.microsoft.com/office/powerpoint/2010/main" val="2036982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793" y="1"/>
            <a:ext cx="10515600" cy="52026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</a:rPr>
              <a:t>Индикаторы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на 2020 год (образование)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450818"/>
              </p:ext>
            </p:extLst>
          </p:nvPr>
        </p:nvGraphicFramePr>
        <p:xfrm>
          <a:off x="152498" y="521391"/>
          <a:ext cx="11976438" cy="599389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2613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24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490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16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1902"/>
              </a:tblGrid>
              <a:tr h="127541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изм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Методика измерения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7705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выпускников </a:t>
                      </a:r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резидентуры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успешно прошедших независимую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экзаменацию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с первого раза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менее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выпускников резидентуры успешно прошедших независимую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экзаменацию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с первого раза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отчетном календарном году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 / [Общее 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резидентов, принявших участие в независимой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экзаменации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отчетном календарном году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 × 100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Не менее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НИИ, НЦ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231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Доля иностранных студентов в общем контингенте обучающихся по программам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[Численность иностранных студентов, обучающихся вузе на программах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kk-KZ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платной основе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 отчетном календарном году] / [Общая численность обучающихся на программах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на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платной основе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 отчетном календарном году] × 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Средний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показатель планов развития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ВУЗы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0164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Доля выпускников 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ВУЗзов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НИИ, НЦ, колледжей, обучив-шихся 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 государственному образовательному заказу, трудоустроенных или поступившихна следующий уровень обучения в первый год после окончания 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вуза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 менее %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[Число выпускников программ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ТиПО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ПСО,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резидентуры, магистратуры, докторантуры в отчетном году, трудоустроенных в организациях здравоохранения и медицинского образования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или поступившихна следующий уровень обучения в отчетном году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] / [Общее число выпускников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выпускников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программ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ТиПО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ПСО, 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резидентуры, магистратуры, докторантуры  в отчетном году] × 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 менее  95 %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ВУЗы, НИИ, НЦ, ВМК, МК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01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образовательных программ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включенных в реестр образовательных программ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образовательных программ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включенных в реестр образовательных программ/ Общее количество программ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квалификации и переподготовки кадров * 100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ВУЗы, НИИ, НЦ, ВМК, МК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765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793" y="1"/>
            <a:ext cx="10515600" cy="52026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</a:rPr>
              <a:t>Индикаторы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на 2020 год (образование)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713232"/>
              </p:ext>
            </p:extLst>
          </p:nvPr>
        </p:nvGraphicFramePr>
        <p:xfrm>
          <a:off x="136732" y="521391"/>
          <a:ext cx="11976438" cy="629564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032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02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327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54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5777"/>
              </a:tblGrid>
              <a:tr h="127541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изм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Методика измерения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77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приглашенных зарубежных преподавателей в общем количестве ППС мед. ВУЗов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[Число  приглашенных зарубежных преподавателей в качестве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визитинг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-профессоров в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мед.вузы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отчетном календарном году] / [[Число штатных ППС мед. ВУЗа в отчетном календарном году] × 100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231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научно-педагогических кадров  мед. ВУЗов,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НИИ, НЦ до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лет,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владеющих английским языком (сертификаты TOEFL – 525, IELTS – 5,5 за последние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 лет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НЦТ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60, диплом о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получении академической степени в вузах дальнего зарубежья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[Число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научно-педагогических кадров  медицинских ВУЗов,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НИИ, НЦ до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лет, имеющих сертификат ТOEFL – не ниже 525, IELTS –  не ниже 5,5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без предъявления срока давности сертификата при условии преподавания на английском языке, или сертификат сдачи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в отчетном календарном году 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экзамена по английскому языку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НЦТ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 баллов, или диплом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 получении академической степени вуза дальнего зарубежья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] / [Общее число штатных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научно-педагогических кадров  мед. ВУЗов, НИИ, НЦ в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отчетном календарном году] × 100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ВУЗы, НИИ, НЦ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01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ППС, участвующих в программах академической мобильности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[Число ППС мед. ВУЗа, участвовавших в программах внешней академической мобильности  и ППС, преподававших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8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мед.вузе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в рамках входящей внешней академической мобильности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отчетном календарном году] / [Общее число штатных ППС мед. ВУЗов в отчетном календарном году] × 100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ВУЗы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01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участвующих в программах академической мобильности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[Число обучающихся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мед.вузов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участвующих в программах внешней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внутренней, входящей и исходящей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академической мобильности в отчетном году] / [Общая численность обучающихся (студентов, интернов, магистрантов, докторантов, резидентов) в отчетном календарном году] × 100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ВУЗы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07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793" y="1"/>
            <a:ext cx="10515600" cy="52026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</a:rPr>
              <a:t>Индикаторы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на 2020 год (образование)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813550"/>
              </p:ext>
            </p:extLst>
          </p:nvPr>
        </p:nvGraphicFramePr>
        <p:xfrm>
          <a:off x="136732" y="521391"/>
          <a:ext cx="11976438" cy="598017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2006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24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593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1542"/>
              </a:tblGrid>
              <a:tr h="12754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изм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Методика измерения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770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студентов, обучающихся по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трехязычным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программам обучения  (на казахском, английском, русском, языках) или на английском языке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95" marR="33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95" marR="33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[Численность обучающихся (студентов, интернов, магистрантов, докторантов, резидентов), обучающихся по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трехязычным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программам обучения  (на казахском, английском, русском, языках) или на английском языке* по состоянию на конец отчетного календарного года] / [Общая численность обучающихся (студентов, интернов, магистрантов, докторантов, резидентов) в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мед.ВУЗах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по состоянию на конец отчетного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календарногое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года] × 100*  100% дисциплин ведется на английском языке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95" marR="33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</a:t>
                      </a: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231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 преподавателей сестринского дела   медицинских колледжей (преподавателей медицинских ВУЗов, осуществляющих подготовку специалистов по специальности «Сестринское дело»), имеющих сестринское образование (прикладной, академический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и/или магистратуру) 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95" marR="33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95" marR="33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[Число преподавателей сестринского дела  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медВУЗов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осуществляющих подготовку специалистов по специальности «Сестринское дело», имеющих сестринское образование (прикладной, академический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и/или магистратуру) по состоянию на конец отчетного календарного года] / [Общее число преподавателей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медВУЗов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осуществляющих подготовку специалистов по специальности «Сестринское дело») по состоянию на конец отчетного календарного года]× 100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95" marR="33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 , ВМК, МК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856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793" y="1"/>
            <a:ext cx="10515600" cy="52026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</a:rPr>
              <a:t>Индикаторы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на 2020 год (наука)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940054"/>
              </p:ext>
            </p:extLst>
          </p:nvPr>
        </p:nvGraphicFramePr>
        <p:xfrm>
          <a:off x="120966" y="521391"/>
          <a:ext cx="11976439" cy="616242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174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3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066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08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70823"/>
              </a:tblGrid>
              <a:tr h="1275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измерения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10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количества статей, опубликованных в течение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последних пяти лет в международных рейтинговых журналах, индексируемых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или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к количеству штатных научно-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педагогичеких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работников 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Соотно-шение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 [[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научно-педагогических работников медицинского 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ВУЗа, НИИ, НЦ  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конец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отчетного календарного года] / [Количество статей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журналах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индексируемых в базах данных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последние 5 лет, в которых авторами являются специалисты, аффилированные с медицинским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ВУЗом, НИИ, НЦ]]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ВУЗы, НИИ, НЦ</a:t>
                      </a: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231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индекс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научно-педагогических работников по базе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либо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[Сумма индексов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базам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либо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научно-педагогических работников в отчетном календарном году] / [Общая численность научно-педагогических работников в отчетном календарном году]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ВУЗы, НИИ, НЦ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016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доходов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 научной деятельности в общем бюджете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мед. ВУЗа, НИИ, НЦ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[Объем доходов от научной деятельности в отчетном календарном году] / [Общий объем бюджета мед. ВУЗов, НИИ, НЦ в отчетном календарном году] × 100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ВУЗы, НИИ, НЦ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016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клинических исследований, проводимых в РК, в расчете на миллион населения 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1 млн. населения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клинических исследований, проводимых на территории Республики Казахстан  / Численность населения Республики Казахстан * 1 000 000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НИИ, НЦ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901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793" y="209551"/>
            <a:ext cx="10515600" cy="52026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</a:rPr>
              <a:t>Индикаторы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на 2020 год (клиника)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838268"/>
              </p:ext>
            </p:extLst>
          </p:nvPr>
        </p:nvGraphicFramePr>
        <p:xfrm>
          <a:off x="120311" y="1092891"/>
          <a:ext cx="11976439" cy="457200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174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32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066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08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70823"/>
              </a:tblGrid>
              <a:tr h="1275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измерения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ППС </a:t>
                      </a:r>
                      <a:r>
                        <a:rPr lang="ru-RU" sz="18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мед.вузов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работающих в ЕНСЗ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ППС </a:t>
                      </a:r>
                      <a:r>
                        <a:rPr lang="ru-RU" sz="18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мед.вузов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работающих в ЕНСЗ в отчетном календарном  году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</a:t>
                      </a: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231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иностранных граждан от общего числа пролеченных в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университетских больницах, НИИ, НЦ </a:t>
                      </a:r>
                      <a:endParaRPr lang="ru-RU" sz="18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[Количество иностранных граждан, пролеченных в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университетских больницах, НИИ, НЦ)] 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[Общее количество пролеченных пациентов в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университетских больницах, НИИ, НЦ в 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текущем году]</a:t>
                      </a: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ВУЗы, НИИ, НЦ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01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Средний уровень удовлетворенности пациентов</a:t>
                      </a: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 менее%</a:t>
                      </a: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Среднее арифметическое результатов  анкетирования по шкале от 0 до 100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ВУЗы, НИИ, НЦ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01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Доля обоснованных жалоб от общего количества жалоб</a:t>
                      </a: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Количество обоснованных жалоб/общее количество зарегистрированных жалоб от пациентов</a:t>
                      </a: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Исходя из факта 2019 года каждой организации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ВУЗы, НИИ, НЦ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447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793" y="95251"/>
            <a:ext cx="10515600" cy="52026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</a:rPr>
              <a:t>Индикаторы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на 2020 год (для МК и ВМК)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03753"/>
              </p:ext>
            </p:extLst>
          </p:nvPr>
        </p:nvGraphicFramePr>
        <p:xfrm>
          <a:off x="120966" y="797741"/>
          <a:ext cx="11976439" cy="576072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174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28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850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03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3353"/>
              </a:tblGrid>
              <a:tr h="1275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изм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измерения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МК,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реорганизованных в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[Кол-во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МК,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реорганизованных в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ВМК]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/ [Общее кол-во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МК(государственных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 частных)] × 100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ВМК, МК</a:t>
                      </a: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МК, ВМК,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прошедших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институциональную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аккредит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[Кол-во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МК, ВМК,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прошедших институциональную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аккредита-цию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] / [Общее кол-во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(государственных и частных)] × 100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ВМК, МК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9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выпускников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и ВМК,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успешно прошедших независимую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экзаменацию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Не менее%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Число выпускников МК И ВМК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успешно прошедших независимую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экзаменацию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 отчетном году] / [Общее число выпускников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и ВМК,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принявших участие в независимой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экзаменации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 отчетном году]× 100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85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ВМК, МК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01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преподавателей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сестринс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-кого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дела  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и ВМК, имею-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щих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сестринское образование (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прикл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., акад.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бакалавриат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и/или магистратуру)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[Число преподавателей сестринского дела  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МК и ВМК,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имеющих сестринское образование (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прикл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., акад.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бакалавриат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и/или магистратуру) по состоянию на конец отчетного календарного года] / [Общее число преподавателей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МК и ВМК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 состоянию на конец отчетного календарного года]× 100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ВМК, МК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01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Доля выпускников 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МК и</a:t>
                      </a:r>
                      <a:r>
                        <a:rPr lang="kk-KZ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ВМК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обучившихся 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гос. заказу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трудоустроенных или поступившихна следующий уровень обучения в первый год после окончания 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вуза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 менее 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[Число выпускников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МК и ВМК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 отчетном году, трудоустроенных в организациях здравоохранения и медицинского образования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или поступившихна следующий уровень обучения в отчетном году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] / [Общее число выпускников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выпускников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МК и ВМК 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 отчетном году] × 100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Не менее  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95</a:t>
                      </a:r>
                      <a:endParaRPr lang="ru-RU" sz="17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ВМК,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МК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339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843" y="285751"/>
            <a:ext cx="10515600" cy="52026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</a:rPr>
              <a:t>Индикаторы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на 2020 год (для МК и ВМК)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85921"/>
              </p:ext>
            </p:extLst>
          </p:nvPr>
        </p:nvGraphicFramePr>
        <p:xfrm>
          <a:off x="120966" y="1159691"/>
          <a:ext cx="11976439" cy="455371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174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28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850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48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08839"/>
              </a:tblGrid>
              <a:tr h="12754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изм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измерения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016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преподавателей ВМК до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лет,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владеющих английским языком (сертификаты TOEFL – 525, IELTS – 5,5 за последние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 лет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НЦТ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60, диплом о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получе-нии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академической степени в вузах дальнего зарубежья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[Число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преподавателей ВМК до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лет, имеющих сертификат ТOEFL – не ниже 525, IELTS –  не ниже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 сертификат сдачи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в отчетном календарном году 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экзамена по английскому языку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НЦТ 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 баллов, или диплом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 получении академической степени вуза дальнего зарубежья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] / [Общее число штатных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преподавателей в ВМК в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отчетном календарном году] × 100</a:t>
                      </a:r>
                    </a:p>
                  </a:txBody>
                  <a:tcPr marL="10698" marR="10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ВМК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01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количества статей, опубликованных в течение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последних пяти лет в международных рейтинговых журналах, индексируемых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или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к количеству преподавателей ВМК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Соотно-шение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 [[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преподавателей в ВМК по 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состоянию на конец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отчетного календарного года] / [Количество статей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журналах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индексируемых в базах данных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kk-KZ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 последние 5 лет, в которых авторами являются специалисты, аффилированные с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ВМК]]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1:20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950" marR="219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ВМК</a:t>
                      </a:r>
                    </a:p>
                  </a:txBody>
                  <a:tcPr marL="21950" marR="219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290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2891" y="2377440"/>
            <a:ext cx="9352579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Arial Narrow" pitchFamily="34" charset="0"/>
                <a:cs typeface="Arial" panose="020B0604020202020204" pitchFamily="34" charset="0"/>
              </a:rPr>
              <a:t>Благодарю </a:t>
            </a:r>
            <a:r>
              <a:rPr lang="ru-RU" sz="5400" b="1" dirty="0">
                <a:solidFill>
                  <a:srgbClr val="0070C0"/>
                </a:solidFill>
                <a:latin typeface="Arial Narrow" pitchFamily="34" charset="0"/>
                <a:cs typeface="Arial" panose="020B0604020202020204" pitchFamily="34" charset="0"/>
              </a:rPr>
              <a:t>за </a:t>
            </a:r>
            <a:endParaRPr lang="ru-RU" sz="5400" b="1" dirty="0" smtClean="0">
              <a:solidFill>
                <a:srgbClr val="0070C0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Arial Narrow" pitchFamily="34" charset="0"/>
                <a:cs typeface="Arial" panose="020B0604020202020204" pitchFamily="34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266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137" y="1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kk-KZ" sz="3600" b="1" dirty="0">
                <a:solidFill>
                  <a:srgbClr val="002060"/>
                </a:solidFill>
              </a:rPr>
              <a:t>Целевые </a:t>
            </a:r>
            <a:r>
              <a:rPr lang="kk-KZ" sz="3600" b="1" dirty="0" smtClean="0">
                <a:solidFill>
                  <a:srgbClr val="002060"/>
                </a:solidFill>
              </a:rPr>
              <a:t>индикаторы (ВУЗы)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940794"/>
              </p:ext>
            </p:extLst>
          </p:nvPr>
        </p:nvGraphicFramePr>
        <p:xfrm>
          <a:off x="188495" y="915566"/>
          <a:ext cx="11883179" cy="4583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1799"/>
                <a:gridCol w="652615"/>
                <a:gridCol w="652615"/>
                <a:gridCol w="652615"/>
                <a:gridCol w="565268"/>
                <a:gridCol w="567559"/>
                <a:gridCol w="646386"/>
                <a:gridCol w="693682"/>
                <a:gridCol w="790180"/>
                <a:gridCol w="652615"/>
                <a:gridCol w="652615"/>
                <a:gridCol w="652615"/>
                <a:gridCol w="652615"/>
              </a:tblGrid>
              <a:tr h="1995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целевого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2019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Факт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по отдельным организациям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8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Каз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НМУ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МУК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МУС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МУА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ЗКМУ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ЮКМА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Каз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МУНО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ВШОЗ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КРМУ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МКТУ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Доля выпускников резидентуры, успешно прошедших независимую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экзаменацию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с первого раза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98,7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Доля доходов от научной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деятельности в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общем бюджете медицинских ВУЗов, НИИ и НЦ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5,4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9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статей в журналах, индексируемых в базах данных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Scopus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Web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Science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, по отношению к количеству производственного персонала мед. ВУЗов, НИИ и НЦ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1:15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1:25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1:19,1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1:25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1:12,8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1:13,7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1:4,5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1:107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1925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1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137" y="1"/>
            <a:ext cx="10515600" cy="709447"/>
          </a:xfrm>
        </p:spPr>
        <p:txBody>
          <a:bodyPr>
            <a:normAutofit/>
          </a:bodyPr>
          <a:lstStyle/>
          <a:p>
            <a:pPr algn="ctr"/>
            <a:r>
              <a:rPr lang="kk-KZ" sz="3600" b="1" dirty="0">
                <a:solidFill>
                  <a:srgbClr val="002060"/>
                </a:solidFill>
              </a:rPr>
              <a:t>Целевые </a:t>
            </a:r>
            <a:r>
              <a:rPr lang="kk-KZ" sz="3600" b="1" dirty="0" smtClean="0">
                <a:solidFill>
                  <a:srgbClr val="002060"/>
                </a:solidFill>
              </a:rPr>
              <a:t>индикаторы (НИИ, НЦ)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273231"/>
              </p:ext>
            </p:extLst>
          </p:nvPr>
        </p:nvGraphicFramePr>
        <p:xfrm>
          <a:off x="63061" y="656742"/>
          <a:ext cx="12071690" cy="6235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5695"/>
                <a:gridCol w="538793"/>
                <a:gridCol w="824780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  <a:gridCol w="444338"/>
              </a:tblGrid>
              <a:tr h="199537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целевого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2019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9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Факт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по отдельным организациям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факт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ННКХЦ</a:t>
                      </a:r>
                      <a:endParaRPr lang="ru-RU" dirty="0"/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НЦНХ</a:t>
                      </a:r>
                      <a:endParaRPr lang="ru-RU" dirty="0"/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ННЦХ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ННЦФП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ННМЦ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НИИТО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НЦАГиП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НИИОиР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НЦУ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НИИГБ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КНЦДИЗ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НЦПДХ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НИИКиВБ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РНПЦПЗ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НПЦТ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UMC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ННЦОиТ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НЦОЗ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ННЦООИ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Доля выпускников резидентуры,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успешно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прошедших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независимую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экзаменацию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с первого раза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94,4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98,1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0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Доля доходов от научной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деятельности в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общем бюджете медицинских ВУЗов, НИИ и НЦ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5,5</a:t>
                      </a:r>
                    </a:p>
                    <a:p>
                      <a:pPr algn="ctr">
                        <a:lnSpc>
                          <a:spcPct val="7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1,48</a:t>
                      </a:r>
                      <a:r>
                        <a:rPr lang="kk-KZ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клинич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7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неклинич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2,38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1,48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9074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Количество статей в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журналах в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Scopus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Web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Science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, по отношению к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кол-ву производственного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персонала мед. ВУЗов, НИИ и НЦ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1:15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1:27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1:13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1:9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1:32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1:56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1:71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1:22,3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1:60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1:9,6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1:35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1:12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1:18,4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1:16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:10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1925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8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137" y="1"/>
            <a:ext cx="10515600" cy="7218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Ключевые показатели </a:t>
            </a:r>
            <a:r>
              <a:rPr lang="ru-RU" sz="3200" b="1" dirty="0" smtClean="0">
                <a:solidFill>
                  <a:srgbClr val="002060"/>
                </a:solidFill>
              </a:rPr>
              <a:t>эффективности (ВУЗы)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817388"/>
              </p:ext>
            </p:extLst>
          </p:nvPr>
        </p:nvGraphicFramePr>
        <p:xfrm>
          <a:off x="150395" y="880475"/>
          <a:ext cx="11883179" cy="576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1799"/>
                <a:gridCol w="652615"/>
                <a:gridCol w="652615"/>
                <a:gridCol w="652615"/>
                <a:gridCol w="565268"/>
                <a:gridCol w="583324"/>
                <a:gridCol w="599090"/>
                <a:gridCol w="756745"/>
                <a:gridCol w="758648"/>
                <a:gridCol w="652615"/>
                <a:gridCol w="652615"/>
                <a:gridCol w="652615"/>
                <a:gridCol w="652615"/>
              </a:tblGrid>
              <a:tr h="199537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целевого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 отдельным организациям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Каз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НМУ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ЗКМУ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ЮКМА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Каз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МУНО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ВШОЗ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МКТУ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Количество реализуемых на уровне каждого ВУЗа образовательных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програм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совместно со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стратег.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партнерами 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2,8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студентов, обучающихся по трех-язычным программам обучения  (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каз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., англ., рус языки) или на англ. Языке, %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28,7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иностранных студентов в общем контингенте обучающихся по программам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бакалавриата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17,8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49,5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7,98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выпускников интернатуры, успешно прошедших независимую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экзаменацию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98,9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98,6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96,9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99,6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96,6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выпускников вузов, обучившихся по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гос.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заказу, трудоустроенных в первый год после окончания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вуза, %: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 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- выпускников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бакалавриата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БМО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91,2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88,9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97,4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- выпускников программ магистратуры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92,5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87,2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76,4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87,9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- выпускников программ докторантуры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- выпускников программ резидентуры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93,4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1925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137" y="1"/>
            <a:ext cx="10515600" cy="7218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Ключевые показатели </a:t>
            </a:r>
            <a:r>
              <a:rPr lang="ru-RU" sz="3200" b="1" dirty="0" smtClean="0"/>
              <a:t>эффективности (ВУЗы)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092367"/>
              </p:ext>
            </p:extLst>
          </p:nvPr>
        </p:nvGraphicFramePr>
        <p:xfrm>
          <a:off x="150395" y="728075"/>
          <a:ext cx="11883179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1799"/>
                <a:gridCol w="652615"/>
                <a:gridCol w="652615"/>
                <a:gridCol w="571497"/>
                <a:gridCol w="614855"/>
                <a:gridCol w="614855"/>
                <a:gridCol w="599090"/>
                <a:gridCol w="709448"/>
                <a:gridCol w="805945"/>
                <a:gridCol w="652615"/>
                <a:gridCol w="652615"/>
                <a:gridCol w="652615"/>
                <a:gridCol w="652615"/>
              </a:tblGrid>
              <a:tr h="19953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целевого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 отдельным организациям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Каз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НМУ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ЗКМУ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ЮКМА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Каз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МУНО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ВШОЗ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МКТУ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медицинских ВУЗов на баланс / в доверительное управление которых переданы многопрофильные больницы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приглашенных зарубежных преподавателей в общем количестве ППС мед. ВУЗов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3,37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научно-педагогических кадров, владеющих английским языком (TOEFL – 525, IELTS – 5,5, НЦТ – 75)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3,18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ППС, участвующих в программах академической мобильности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5,09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обучающихся, участвующих в программах академической мобильности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2,93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расходов на научную деятельность от общего объема бюджета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мед.ВУЗа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3,3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4,03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90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Средний индекс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Хирша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производственного персонала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базе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Web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либо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Scopus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1925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7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137" y="1"/>
            <a:ext cx="10515600" cy="7218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Ключевые показатели </a:t>
            </a:r>
            <a:r>
              <a:rPr lang="ru-RU" sz="3200" b="1" dirty="0" smtClean="0"/>
              <a:t>эффективности (ВУЗы)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241102"/>
              </p:ext>
            </p:extLst>
          </p:nvPr>
        </p:nvGraphicFramePr>
        <p:xfrm>
          <a:off x="188495" y="747125"/>
          <a:ext cx="11883179" cy="3815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1799"/>
                <a:gridCol w="652615"/>
                <a:gridCol w="652615"/>
                <a:gridCol w="652615"/>
                <a:gridCol w="549502"/>
                <a:gridCol w="614856"/>
                <a:gridCol w="599089"/>
                <a:gridCol w="693683"/>
                <a:gridCol w="805945"/>
                <a:gridCol w="652615"/>
                <a:gridCol w="652615"/>
                <a:gridCol w="652615"/>
                <a:gridCol w="652615"/>
              </a:tblGrid>
              <a:tr h="19953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целевого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 отдельным организациям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8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Каз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НМУ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ЗКМУ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ЮКМА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Каз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МУНО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ВШОЗ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КРМУ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МКТУ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Кол-во статей в журналах, индексируемых в базах данных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Scopus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Web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Science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, опубликованных совместно со стратег. партнерами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Доля преподавателей сестринского дела  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мед.колледжей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(ППС мед. ВУЗов, осуществляющих подготовку специалистов по специальности «Сестринское дело»), имеющих сестринское образование,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47,6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63,6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1925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137" y="1"/>
            <a:ext cx="10515600" cy="7218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Ключевые показатели </a:t>
            </a:r>
            <a:r>
              <a:rPr lang="ru-RU" sz="3200" b="1" dirty="0" smtClean="0">
                <a:solidFill>
                  <a:srgbClr val="002060"/>
                </a:solidFill>
              </a:rPr>
              <a:t>эффективности (НИИ, НЦ)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403171"/>
              </p:ext>
            </p:extLst>
          </p:nvPr>
        </p:nvGraphicFramePr>
        <p:xfrm>
          <a:off x="31530" y="560563"/>
          <a:ext cx="12071675" cy="6246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6651"/>
                <a:gridCol w="507919"/>
                <a:gridCol w="794266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  <a:gridCol w="432781"/>
              </a:tblGrid>
              <a:tr h="19953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целевого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 отдельным организациям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5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/>
                        <a:t>ННКХЦ</a:t>
                      </a:r>
                      <a:endParaRPr lang="ru-RU" dirty="0"/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/>
                        <a:t>НЦНХ</a:t>
                      </a:r>
                      <a:endParaRPr lang="ru-RU" dirty="0"/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ННЦХ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ННЦФП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ННМЦ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НИИТО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НЦАГиП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НИИОиР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НЦУ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НИИГБ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КНЦДИЗ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НЦПДХ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НИИКиВБ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РНПЦПЗ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НПЦТ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UMC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ННЦОиТ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НЦОЗ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КНЦКиЗИ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выпускников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рези-</a:t>
                      </a: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дентуры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обучившихся по госзаказу, трудоустроен-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ных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 первый год после окончания вуза, %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88,3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научно-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педагогичес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-ких кадров, владеющих англ. яз. (TOEFL 525, IELTS 5,5, НЦТ 75),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расходов на научную деятельность от общего объема бюджета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мед.ВУЗа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6,76</a:t>
                      </a:r>
                    </a:p>
                    <a:p>
                      <a:pPr algn="ctr">
                        <a:lnSpc>
                          <a:spcPct val="7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1,16</a:t>
                      </a:r>
                      <a:r>
                        <a:rPr lang="kk-KZ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клин</a:t>
                      </a:r>
                    </a:p>
                    <a:p>
                      <a:pPr algn="ctr">
                        <a:lnSpc>
                          <a:spcPct val="7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неклин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0,22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2,05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3,61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Средний индекс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Хирша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производственного персонала</a:t>
                      </a:r>
                      <a:r>
                        <a:rPr lang="ru-RU" sz="18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базе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Web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Scopus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0,07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Кол-во статей в журналах в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Scopus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Web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Science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опубликов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-х с СП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1925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7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137" y="1"/>
            <a:ext cx="10515600" cy="5675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Ключевые показатели </a:t>
            </a:r>
            <a:r>
              <a:rPr lang="ru-RU" sz="3200" b="1" dirty="0" smtClean="0">
                <a:solidFill>
                  <a:srgbClr val="002060"/>
                </a:solidFill>
              </a:rPr>
              <a:t>эффективности (МК и ВМК)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086356"/>
              </p:ext>
            </p:extLst>
          </p:nvPr>
        </p:nvGraphicFramePr>
        <p:xfrm>
          <a:off x="69630" y="542167"/>
          <a:ext cx="12027134" cy="6090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870"/>
                <a:gridCol w="318532"/>
                <a:gridCol w="40568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  <a:gridCol w="313959"/>
                <a:gridCol w="304508"/>
                <a:gridCol w="309235"/>
                <a:gridCol w="309235"/>
                <a:gridCol w="309235"/>
                <a:gridCol w="309235"/>
                <a:gridCol w="309235"/>
                <a:gridCol w="309235"/>
                <a:gridCol w="309235"/>
              </a:tblGrid>
              <a:tr h="19953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целевого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 отдельным организациям (30 ВМК)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5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Павлодарский ВМК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Кокшетауский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ВМК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Атырауский ВМК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Актюбинский ВМК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Туркестанский ВМК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Темиртауский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Жетысай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ВК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Арыстанбаб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Костанайский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ВК «Мейір-Бейс»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им.Калматаева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г.Семей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еверо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-Казахстанский ВМК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Усть-Каменогорский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ВМК г. Шымкент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Алматы ВМК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Жамбылский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ВМК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Тараз-Болашак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Карагандинский ОВСК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Кызылординский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МВК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Талдыкорганский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г.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Нур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-Султан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ВМК Диана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Западно-Казахстанский ВМК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Республиканский ВМК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ВМК АО «ЮКМА»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МВМК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«Туркестан»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УО «Авиценна» ВМК г. Семей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Школа  сестринского образования НАО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«МУК»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 «Интердент»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г.Жезказган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МК, реорганизованных в </a:t>
                      </a:r>
                      <a:r>
                        <a:rPr lang="kk-KZ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ВМК,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МК, прошедших институциональную аккредитацию,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55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53,7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выпускников МК, успешно прошедших независимую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экзаменацию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95,3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99,7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97,3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преподавате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-лей СД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МК,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имею-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щих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сестринское образование,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17,6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18,9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22,4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1925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137" y="1"/>
            <a:ext cx="10515600" cy="56755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Ключевые показатели </a:t>
            </a:r>
            <a:r>
              <a:rPr lang="ru-RU" sz="3200" b="1" dirty="0" smtClean="0">
                <a:solidFill>
                  <a:srgbClr val="002060"/>
                </a:solidFill>
              </a:rPr>
              <a:t>эффективности (МК и ВМК)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524523"/>
              </p:ext>
            </p:extLst>
          </p:nvPr>
        </p:nvGraphicFramePr>
        <p:xfrm>
          <a:off x="31530" y="542167"/>
          <a:ext cx="12160458" cy="6121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578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  <a:gridCol w="334996"/>
              </a:tblGrid>
              <a:tr h="19953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 целевого индикатора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5066" marR="65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Факт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 отдельным организациям (продолжение – 30 МК)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6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Мангистау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ОВСК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МЦ «Эмили»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Экибастузский 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Колледж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Даналык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Аркалыкский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МК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Аяжан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Талгарский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МСК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проф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Рузуддинова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Карагандинский медицинский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интерколледж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города Балхаш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Таразский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специализир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колледж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Кентау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колледжі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Кызылординск»й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МК «Авиценна"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Медицинский колледж "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Дауа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"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Шапагат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Жаныкул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Республиканская медицинская академия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Южно-Казахстанский многопрофильный колледж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Есикский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Карагандинский медико-технический колледж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Шелекский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Учереждение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Талгарский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МК»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"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Өркениет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МК "СЕМЕЙ"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УО колледж "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Аяжан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Чунджа"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Многопрофильный колледж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Азимед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Уральский медицинский колледж "МАКСАТ"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колледж «Сайрам»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Колледж "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Денсаулық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"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Колледж "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Аяжан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Карасай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МК, реорганизованных в </a:t>
                      </a:r>
                      <a:r>
                        <a:rPr lang="kk-KZ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ВМК,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МК, прошедших институциональную аккредитацию,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выпускников МК, успешно прошедших независимую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экзаменацию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94,7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98,4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99,3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преподавате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-лей СД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МК,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имею-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щих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сестринское образование,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28,5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1925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7812</TotalTime>
  <Words>3480</Words>
  <Application>Microsoft Office PowerPoint</Application>
  <PresentationFormat>Произвольный</PresentationFormat>
  <Paragraphs>1017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Отчет по ключевым показателям результативности дорожной карты по реализации «Стратегия развития человеческих ресурсов в области здравоохранения» на 2019 год</vt:lpstr>
      <vt:lpstr>Целевые индикаторы (ВУЗы)</vt:lpstr>
      <vt:lpstr>Целевые индикаторы (НИИ, НЦ)</vt:lpstr>
      <vt:lpstr>Ключевые показатели эффективности (ВУЗы)</vt:lpstr>
      <vt:lpstr>Ключевые показатели эффективности (ВУЗы)</vt:lpstr>
      <vt:lpstr>Ключевые показатели эффективности (ВУЗы)</vt:lpstr>
      <vt:lpstr>Ключевые показатели эффективности (НИИ, НЦ)</vt:lpstr>
      <vt:lpstr>Ключевые показатели эффективности (МК и ВМК)</vt:lpstr>
      <vt:lpstr>Ключевые показатели эффективности (МК и ВМК)</vt:lpstr>
      <vt:lpstr>Ключевые показатели эффективности (МК и ВМК)</vt:lpstr>
      <vt:lpstr>Рекомендации</vt:lpstr>
      <vt:lpstr>Индикаторы на 2020 год (образование)</vt:lpstr>
      <vt:lpstr>Индикаторы на 2020 год (образование)</vt:lpstr>
      <vt:lpstr>Индикаторы на 2020 год (образование)</vt:lpstr>
      <vt:lpstr>Индикаторы на 2020 год (наука)</vt:lpstr>
      <vt:lpstr>Индикаторы на 2020 год (клиника)</vt:lpstr>
      <vt:lpstr>Индикаторы на 2020 год (для МК и ВМК)</vt:lpstr>
      <vt:lpstr>Индикаторы на 2020 год (для МК и ВМК)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Ruslan M. Makezhanov</dc:creator>
  <cp:lastModifiedBy>Админ</cp:lastModifiedBy>
  <cp:revision>341</cp:revision>
  <cp:lastPrinted>2019-05-30T03:43:28Z</cp:lastPrinted>
  <dcterms:created xsi:type="dcterms:W3CDTF">2019-05-08T10:15:53Z</dcterms:created>
  <dcterms:modified xsi:type="dcterms:W3CDTF">2019-12-03T11:36:17Z</dcterms:modified>
</cp:coreProperties>
</file>