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1"/>
  </p:notesMasterIdLst>
  <p:sldIdLst>
    <p:sldId id="256" r:id="rId2"/>
    <p:sldId id="278" r:id="rId3"/>
    <p:sldId id="288" r:id="rId4"/>
    <p:sldId id="279" r:id="rId5"/>
    <p:sldId id="280" r:id="rId6"/>
    <p:sldId id="281" r:id="rId7"/>
    <p:sldId id="289" r:id="rId8"/>
    <p:sldId id="290" r:id="rId9"/>
    <p:sldId id="291" r:id="rId10"/>
    <p:sldId id="292" r:id="rId11"/>
    <p:sldId id="286" r:id="rId12"/>
    <p:sldId id="283" r:id="rId13"/>
    <p:sldId id="284" r:id="rId14"/>
    <p:sldId id="287" r:id="rId15"/>
    <p:sldId id="282" r:id="rId16"/>
    <p:sldId id="285" r:id="rId17"/>
    <p:sldId id="293" r:id="rId18"/>
    <p:sldId id="294" r:id="rId19"/>
    <p:sldId id="277" r:id="rId20"/>
  </p:sldIdLst>
  <p:sldSz cx="12192000" cy="6858000"/>
  <p:notesSz cx="7023100" cy="9309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91" autoAdjust="0"/>
  </p:normalViewPr>
  <p:slideViewPr>
    <p:cSldViewPr snapToGrid="0">
      <p:cViewPr>
        <p:scale>
          <a:sx n="50" d="100"/>
          <a:sy n="50" d="100"/>
        </p:scale>
        <p:origin x="-1476" y="-5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3343" cy="4670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78132" y="1"/>
            <a:ext cx="3043343" cy="4670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262BFD-DA47-470B-8836-A91616023669}" type="datetimeFigureOut">
              <a:rPr lang="ru-RU" smtClean="0"/>
              <a:t>03.12.2019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2311" y="4480004"/>
            <a:ext cx="5618480" cy="366545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8842030"/>
            <a:ext cx="3043343" cy="4670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DC0F3-D44C-4366-B655-A3912F7252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593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D3D779-5F1C-435E-BCBA-CB71BD567AAD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954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49C73-A772-45C7-935C-15A05483E2BA}" type="datetimeFigureOut">
              <a:rPr lang="ru-RU" smtClean="0"/>
              <a:t>03.12.2019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063F-DC94-42A4-AD5B-89BEAEABB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138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49C73-A772-45C7-935C-15A05483E2BA}" type="datetimeFigureOut">
              <a:rPr lang="ru-RU" smtClean="0"/>
              <a:t>03.12.2019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063F-DC94-42A4-AD5B-89BEAEABB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7645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49C73-A772-45C7-935C-15A05483E2BA}" type="datetimeFigureOut">
              <a:rPr lang="ru-RU" smtClean="0"/>
              <a:t>03.12.2019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063F-DC94-42A4-AD5B-89BEAEABB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931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49C73-A772-45C7-935C-15A05483E2BA}" type="datetimeFigureOut">
              <a:rPr lang="ru-RU" smtClean="0"/>
              <a:t>03.12.2019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063F-DC94-42A4-AD5B-89BEAEABB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936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49C73-A772-45C7-935C-15A05483E2BA}" type="datetimeFigureOut">
              <a:rPr lang="ru-RU" smtClean="0"/>
              <a:t>03.12.2019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063F-DC94-42A4-AD5B-89BEAEABB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88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49C73-A772-45C7-935C-15A05483E2BA}" type="datetimeFigureOut">
              <a:rPr lang="ru-RU" smtClean="0"/>
              <a:t>03.12.2019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063F-DC94-42A4-AD5B-89BEAEABB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301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49C73-A772-45C7-935C-15A05483E2BA}" type="datetimeFigureOut">
              <a:rPr lang="ru-RU" smtClean="0"/>
              <a:t>03.12.2019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063F-DC94-42A4-AD5B-89BEAEABB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146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49C73-A772-45C7-935C-15A05483E2BA}" type="datetimeFigureOut">
              <a:rPr lang="ru-RU" smtClean="0"/>
              <a:t>03.12.2019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063F-DC94-42A4-AD5B-89BEAEABB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062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49C73-A772-45C7-935C-15A05483E2BA}" type="datetimeFigureOut">
              <a:rPr lang="ru-RU" smtClean="0"/>
              <a:t>03.12.2019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063F-DC94-42A4-AD5B-89BEAEABB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675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49C73-A772-45C7-935C-15A05483E2BA}" type="datetimeFigureOut">
              <a:rPr lang="ru-RU" smtClean="0"/>
              <a:t>03.12.2019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063F-DC94-42A4-AD5B-89BEAEABB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740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49C73-A772-45C7-935C-15A05483E2BA}" type="datetimeFigureOut">
              <a:rPr lang="ru-RU" smtClean="0"/>
              <a:t>03.12.2019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063F-DC94-42A4-AD5B-89BEAEABB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296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49C73-A772-45C7-935C-15A05483E2BA}" type="datetimeFigureOut">
              <a:rPr lang="ru-RU" smtClean="0"/>
              <a:t>03.12.2019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8063F-DC94-42A4-AD5B-89BEAEABB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337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819150" y="1363509"/>
            <a:ext cx="10725150" cy="2579761"/>
          </a:xfrm>
        </p:spPr>
        <p:txBody>
          <a:bodyPr>
            <a:noAutofit/>
          </a:bodyPr>
          <a:lstStyle/>
          <a:p>
            <a:pPr>
              <a:spcAft>
                <a:spcPts val="141"/>
              </a:spcAft>
            </a:pPr>
            <a:r>
              <a:rPr lang="ru-RU" sz="3200" b="1" dirty="0">
                <a:solidFill>
                  <a:srgbClr val="0070C0"/>
                </a:solidFill>
              </a:rPr>
              <a:t>Отчет по </a:t>
            </a:r>
            <a:r>
              <a:rPr lang="ru-RU" sz="3200" b="1">
                <a:solidFill>
                  <a:srgbClr val="0070C0"/>
                </a:solidFill>
              </a:rPr>
              <a:t>ключевым </a:t>
            </a:r>
            <a:r>
              <a:rPr lang="ru-RU" sz="3200" b="1" smtClean="0">
                <a:solidFill>
                  <a:srgbClr val="0070C0"/>
                </a:solidFill>
              </a:rPr>
              <a:t>показателям</a:t>
            </a:r>
            <a:br>
              <a:rPr lang="ru-RU" sz="3200" b="1" smtClean="0">
                <a:solidFill>
                  <a:srgbClr val="0070C0"/>
                </a:solidFill>
              </a:rPr>
            </a:br>
            <a:r>
              <a:rPr lang="ru-RU" sz="3200" b="1" smtClean="0">
                <a:solidFill>
                  <a:srgbClr val="0070C0"/>
                </a:solidFill>
              </a:rPr>
              <a:t>результативности </a:t>
            </a:r>
            <a:r>
              <a:rPr lang="ru-RU" sz="3200" b="1" dirty="0">
                <a:solidFill>
                  <a:srgbClr val="0070C0"/>
                </a:solidFill>
              </a:rPr>
              <a:t>дорожной карты по реализации </a:t>
            </a:r>
            <a:r>
              <a:rPr lang="ru-RU" sz="3200" b="1" dirty="0" smtClean="0">
                <a:solidFill>
                  <a:srgbClr val="0070C0"/>
                </a:solidFill>
              </a:rPr>
              <a:t>«</a:t>
            </a:r>
            <a:r>
              <a:rPr lang="ru-RU" sz="3200" b="1" dirty="0">
                <a:solidFill>
                  <a:srgbClr val="0070C0"/>
                </a:solidFill>
              </a:rPr>
              <a:t>Стратегия развития человеческих ресурсов в области здравоохранения» на 2019 год</a:t>
            </a:r>
            <a:endParaRPr lang="ru-RU" sz="3200" b="1" dirty="0">
              <a:solidFill>
                <a:srgbClr val="0070C0"/>
              </a:solidFill>
              <a:latin typeface="+mn-lt"/>
              <a:cs typeface="Arial" pitchFamily="34" charset="0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1391680" y="6026331"/>
            <a:ext cx="9144000" cy="8316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spcBef>
                <a:spcPct val="0"/>
              </a:spcBef>
            </a:pPr>
            <a:r>
              <a:rPr lang="ru-RU" sz="1800" b="1" dirty="0" smtClean="0">
                <a:solidFill>
                  <a:srgbClr val="002060"/>
                </a:solidFill>
                <a:cs typeface="Arial" pitchFamily="34" charset="0"/>
              </a:rPr>
              <a:t>2019 </a:t>
            </a:r>
            <a:r>
              <a:rPr lang="ru-RU" sz="1800" b="1" dirty="0">
                <a:solidFill>
                  <a:srgbClr val="002060"/>
                </a:solidFill>
                <a:cs typeface="Arial" pitchFamily="34" charset="0"/>
              </a:rPr>
              <a:t>г</a:t>
            </a:r>
          </a:p>
        </p:txBody>
      </p:sp>
      <p:sp>
        <p:nvSpPr>
          <p:cNvPr id="8" name="Прямоугольник 5"/>
          <p:cNvSpPr>
            <a:spLocks noChangeArrowheads="1"/>
          </p:cNvSpPr>
          <p:nvPr/>
        </p:nvSpPr>
        <p:spPr bwMode="auto">
          <a:xfrm>
            <a:off x="6465093" y="4698116"/>
            <a:ext cx="535781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ru-RU" b="1" i="1" dirty="0">
                <a:solidFill>
                  <a:srgbClr val="002060"/>
                </a:solidFill>
                <a:cs typeface="Arial" pitchFamily="34" charset="0"/>
              </a:rPr>
              <a:t>Руководитель Центра развития образования и науки РЦРЗ </a:t>
            </a:r>
            <a:r>
              <a:rPr lang="ru-RU" b="1" i="1" dirty="0" err="1">
                <a:solidFill>
                  <a:srgbClr val="002060"/>
                </a:solidFill>
                <a:cs typeface="Arial" pitchFamily="34" charset="0"/>
              </a:rPr>
              <a:t>Койков</a:t>
            </a:r>
            <a:r>
              <a:rPr lang="ru-RU" b="1" i="1" dirty="0">
                <a:solidFill>
                  <a:srgbClr val="002060"/>
                </a:solidFill>
                <a:cs typeface="Arial" pitchFamily="34" charset="0"/>
              </a:rPr>
              <a:t> В.В</a:t>
            </a:r>
            <a:r>
              <a:rPr lang="ru-RU" b="1" i="1" dirty="0" smtClean="0">
                <a:solidFill>
                  <a:srgbClr val="002060"/>
                </a:solidFill>
                <a:cs typeface="Arial" pitchFamily="34" charset="0"/>
              </a:rPr>
              <a:t>.</a:t>
            </a:r>
            <a:endParaRPr lang="ru-RU" b="1" i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2397052" y="381000"/>
            <a:ext cx="77041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000066"/>
                </a:solidFill>
                <a:cs typeface="Arial" pitchFamily="34" charset="0"/>
              </a:rPr>
              <a:t>Республиканский центр развития здравоохранения МЗ РК</a:t>
            </a:r>
          </a:p>
        </p:txBody>
      </p:sp>
    </p:spTree>
    <p:extLst>
      <p:ext uri="{BB962C8B-B14F-4D97-AF65-F5344CB8AC3E}">
        <p14:creationId xmlns:p14="http://schemas.microsoft.com/office/powerpoint/2010/main" val="371414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4137" y="1"/>
            <a:ext cx="10515600" cy="56755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Ключевые показатели </a:t>
            </a:r>
            <a:r>
              <a:rPr lang="ru-RU" sz="3200" b="1" dirty="0" smtClean="0">
                <a:solidFill>
                  <a:srgbClr val="002060"/>
                </a:solidFill>
              </a:rPr>
              <a:t>эффективности (МК и ВМК)</a:t>
            </a:r>
            <a:endParaRPr lang="ru-RU" sz="32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789335"/>
              </p:ext>
            </p:extLst>
          </p:nvPr>
        </p:nvGraphicFramePr>
        <p:xfrm>
          <a:off x="171451" y="895351"/>
          <a:ext cx="11868142" cy="58102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3042"/>
                <a:gridCol w="451255"/>
                <a:gridCol w="451255"/>
                <a:gridCol w="451255"/>
                <a:gridCol w="451255"/>
                <a:gridCol w="451255"/>
                <a:gridCol w="451255"/>
                <a:gridCol w="451255"/>
                <a:gridCol w="451255"/>
                <a:gridCol w="451255"/>
                <a:gridCol w="451255"/>
                <a:gridCol w="451255"/>
                <a:gridCol w="451255"/>
                <a:gridCol w="451255"/>
                <a:gridCol w="451255"/>
                <a:gridCol w="451255"/>
                <a:gridCol w="451255"/>
                <a:gridCol w="451255"/>
                <a:gridCol w="451255"/>
                <a:gridCol w="451255"/>
                <a:gridCol w="451255"/>
              </a:tblGrid>
              <a:tr h="303945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Наименование целевого индикатора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5066" marR="65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0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Факт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по отдельным организациям (продолжение – 20 МК)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884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ВМК "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Болашак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"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Кызылорда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"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МК "Авиценна"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г.Шымкент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Шымкентский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многопрофильный колледж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Казахстанско-Российский медицинский колледж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МК "Гиппократ"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Усть-Каменогорский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стоматологический колледж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Медико-технический колледж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Аксукентский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многопрофильный колледж"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Высший колледж Абу Али Ибн Сина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МК «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Шипагер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МК «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Жардем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Профессиональный колледж имени Анвара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Исмаилова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Колледж «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Меирбике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МК в городе Актау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Инновационный колледж города Алматы"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МК "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Авимед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"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редне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-Азиатский МК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Южно-Казахстанский МК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Алматинский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МК "ДИМЕД"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МК "Мариям"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6311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Доля МК, реорганизованных в </a:t>
                      </a:r>
                      <a:r>
                        <a:rPr lang="kk-KZ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ВМК, %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9468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Доля МК, прошедших институциональную аккредитацию, %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72623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Доля выпускников МК, успешно прошедших независимую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экзаменацию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99,1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98,9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98,5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98,4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96,9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96,2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95,8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94,4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90,9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88,2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86,4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83,7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83,1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79,9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73,1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58,2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53,1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7294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Доля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преподавате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-лей СД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МК,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имею-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щих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сестринское образование,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%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1,7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38200" y="19256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01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3966" y="323851"/>
            <a:ext cx="10515600" cy="851337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Рекомендации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3324" y="1244819"/>
            <a:ext cx="10770476" cy="5294094"/>
          </a:xfrm>
        </p:spPr>
        <p:txBody>
          <a:bodyPr/>
          <a:lstStyle/>
          <a:p>
            <a:r>
              <a:rPr lang="ru-RU" dirty="0" smtClean="0"/>
              <a:t>При определении целевых индикаторов и ключевых показателей эффективности в Дорожной карте на 2020 год обеспечить гармонизацию индикаторов с показателями:</a:t>
            </a:r>
          </a:p>
          <a:p>
            <a:pPr marL="809625">
              <a:buFont typeface="Wingdings" pitchFamily="2" charset="2"/>
              <a:buChar char="ü"/>
            </a:pPr>
            <a:r>
              <a:rPr lang="ru-RU" dirty="0" smtClean="0"/>
              <a:t> планов развития, </a:t>
            </a:r>
          </a:p>
          <a:p>
            <a:pPr marL="809625">
              <a:buFont typeface="Wingdings" pitchFamily="2" charset="2"/>
              <a:buChar char="ü"/>
            </a:pPr>
            <a:r>
              <a:rPr lang="ru-RU" dirty="0" smtClean="0"/>
              <a:t> КПД ректората / правления</a:t>
            </a:r>
          </a:p>
          <a:p>
            <a:pPr marL="809625">
              <a:buFont typeface="Wingdings" pitchFamily="2" charset="2"/>
              <a:buChar char="ü"/>
            </a:pPr>
            <a:r>
              <a:rPr lang="ru-RU" dirty="0" smtClean="0"/>
              <a:t> программ </a:t>
            </a:r>
            <a:r>
              <a:rPr lang="ru-RU" dirty="0"/>
              <a:t>развития </a:t>
            </a:r>
            <a:r>
              <a:rPr lang="ru-RU" dirty="0" smtClean="0"/>
              <a:t>/ стратегий</a:t>
            </a:r>
          </a:p>
          <a:p>
            <a:r>
              <a:rPr lang="ru-RU" dirty="0" smtClean="0"/>
              <a:t>Повысить ответственность лиц, предоставляющих информацию по индикаторам Дорожной карты, за достоверность и полноту представленной информации</a:t>
            </a:r>
            <a:r>
              <a:rPr lang="ru-RU" i="1" dirty="0" smtClean="0"/>
              <a:t> (в связи с тем что ряд организаций дают завышенные данные)</a:t>
            </a:r>
          </a:p>
        </p:txBody>
      </p:sp>
    </p:spTree>
    <p:extLst>
      <p:ext uri="{BB962C8B-B14F-4D97-AF65-F5344CB8AC3E}">
        <p14:creationId xmlns:p14="http://schemas.microsoft.com/office/powerpoint/2010/main" val="2036982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2793" y="1"/>
            <a:ext cx="10515600" cy="520262"/>
          </a:xfrm>
        </p:spPr>
        <p:txBody>
          <a:bodyPr>
            <a:normAutofit fontScale="90000"/>
          </a:bodyPr>
          <a:lstStyle/>
          <a:p>
            <a:pPr algn="ctr"/>
            <a:r>
              <a:rPr lang="kk-KZ" sz="3200" b="1" dirty="0" smtClean="0">
                <a:solidFill>
                  <a:srgbClr val="002060"/>
                </a:solidFill>
              </a:rPr>
              <a:t>Индикаторы</a:t>
            </a:r>
            <a:r>
              <a:rPr lang="ru-RU" sz="3200" b="1" dirty="0">
                <a:solidFill>
                  <a:srgbClr val="002060"/>
                </a:solidFill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</a:rPr>
              <a:t>на 2020 год (образование)</a:t>
            </a:r>
            <a:endParaRPr lang="ru-RU" sz="3200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450818"/>
              </p:ext>
            </p:extLst>
          </p:nvPr>
        </p:nvGraphicFramePr>
        <p:xfrm>
          <a:off x="152498" y="521391"/>
          <a:ext cx="11976438" cy="5993892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32613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324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84900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6169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71902"/>
              </a:tblGrid>
              <a:tr h="127541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Наименование индикатора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Ед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. изм</a:t>
                      </a: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Методика измерения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7705"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Доля выпускников </a:t>
                      </a:r>
                      <a:r>
                        <a:rPr lang="kk-KZ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резидентуры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 успешно прошедших независимую </a:t>
                      </a:r>
                      <a:r>
                        <a:rPr lang="ru-RU" sz="1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экзаменацию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с первого раза 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Не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менее %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kk-KZ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Число 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выпускников резидентуры успешно прошедших независимую </a:t>
                      </a:r>
                      <a:r>
                        <a:rPr lang="ru-RU" sz="18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экзаменацию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с первого раза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в отчетном календарном году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 / [Общее </a:t>
                      </a:r>
                      <a:r>
                        <a:rPr lang="kk-KZ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число 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резидентов, принявших участие в независимой </a:t>
                      </a:r>
                      <a:r>
                        <a:rPr lang="ru-RU" sz="18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экзаменации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в отчетном календарном году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 × 100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Не менее</a:t>
                      </a: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85%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ВУЗы,</a:t>
                      </a: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НИИ, НЦ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2316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Доля иностранных студентов в общем контингенте обучающихся по программам </a:t>
                      </a:r>
                      <a:r>
                        <a:rPr lang="ru-RU" sz="18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бакалавриата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[Численность иностранных студентов, обучающихся вузе на программах </a:t>
                      </a:r>
                      <a:r>
                        <a:rPr lang="ru-RU" sz="18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бакалавриата</a:t>
                      </a: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kk-KZ" sz="18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платной основе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в отчетном календарном году] / [Общая численность обучающихся на программах </a:t>
                      </a:r>
                      <a:r>
                        <a:rPr lang="ru-RU" sz="18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бакалавриата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на</a:t>
                      </a:r>
                      <a:r>
                        <a:rPr lang="ru-RU" sz="18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платной основе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в отчетном календарном году] × 100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Средний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показатель планов развития</a:t>
                      </a:r>
                      <a:endParaRPr lang="ru-RU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ВУЗы</a:t>
                      </a:r>
                      <a:endParaRPr lang="ru-RU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0164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kk-KZ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Доля выпускников </a:t>
                      </a:r>
                      <a:r>
                        <a:rPr lang="kk-KZ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ВУЗзов</a:t>
                      </a:r>
                      <a:r>
                        <a:rPr lang="kk-KZ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kk-KZ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НИИ, НЦ, колледжей, обучив-шихся </a:t>
                      </a:r>
                      <a:r>
                        <a:rPr lang="kk-KZ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по государственному образовательному заказу, трудоустроенных или поступившихна следующий уровень обучения в первый год после окончания </a:t>
                      </a:r>
                      <a:r>
                        <a:rPr lang="kk-KZ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вуза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Не менее %</a:t>
                      </a: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[Число выпускников программ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ТиПО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, ПСО,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бакалавриата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, резидентуры, магистратуры, докторантуры в отчетном году, трудоустроенных в организациях здравоохранения и медицинского образования</a:t>
                      </a:r>
                      <a:r>
                        <a:rPr lang="kk-KZ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или поступившихна следующий уровень обучения в отчетном году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] / [Общее число выпускников </a:t>
                      </a:r>
                      <a:r>
                        <a:rPr lang="ru-RU" sz="18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выпускников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программ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ТиПО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, ПСО,  </a:t>
                      </a:r>
                      <a:r>
                        <a:rPr lang="ru-RU" sz="18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бакалавриата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, резидентуры, магистратуры, докторантуры  в отчетном году] × 100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Не менее  95 %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ВУЗы, НИИ, НЦ, ВМК, МК</a:t>
                      </a:r>
                      <a:endParaRPr lang="ru-RU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10164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образовательных программ</a:t>
                      </a: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включенных в реестр образовательных программ</a:t>
                      </a:r>
                      <a:endParaRPr lang="ru-RU" sz="1800" b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%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образовательных программ</a:t>
                      </a: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включенных в реестр образовательных программ/ Общее количество программ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повышения</a:t>
                      </a: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квалификации и переподготовки кадров * 100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?</a:t>
                      </a:r>
                      <a:endParaRPr lang="ru-RU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ВУЗы, НИИ, НЦ, ВМК, МК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47657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2793" y="1"/>
            <a:ext cx="10515600" cy="520262"/>
          </a:xfrm>
        </p:spPr>
        <p:txBody>
          <a:bodyPr>
            <a:normAutofit fontScale="90000"/>
          </a:bodyPr>
          <a:lstStyle/>
          <a:p>
            <a:pPr algn="ctr"/>
            <a:r>
              <a:rPr lang="kk-KZ" sz="3200" b="1" dirty="0" smtClean="0">
                <a:solidFill>
                  <a:srgbClr val="002060"/>
                </a:solidFill>
              </a:rPr>
              <a:t>Индикаторы</a:t>
            </a:r>
            <a:r>
              <a:rPr lang="ru-RU" sz="3200" b="1" dirty="0">
                <a:solidFill>
                  <a:srgbClr val="002060"/>
                </a:solidFill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</a:rPr>
              <a:t>на 2020 год (образование)</a:t>
            </a:r>
            <a:endParaRPr lang="ru-RU" sz="3200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713232"/>
              </p:ext>
            </p:extLst>
          </p:nvPr>
        </p:nvGraphicFramePr>
        <p:xfrm>
          <a:off x="136732" y="521391"/>
          <a:ext cx="11976438" cy="6295644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30321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202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13278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4547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45777"/>
              </a:tblGrid>
              <a:tr h="127541"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Наименование индикатора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Ед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. изм</a:t>
                      </a: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Методика измерения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770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приглашенных зарубежных преподавателей в общем количестве ППС мед. ВУЗов</a:t>
                      </a:r>
                    </a:p>
                  </a:txBody>
                  <a:tcPr marL="10698" marR="106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10698" marR="106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[Число  приглашенных зарубежных преподавателей в качестве </a:t>
                      </a:r>
                      <a:r>
                        <a:rPr lang="ru-RU" sz="18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визитинг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-профессоров в </a:t>
                      </a:r>
                      <a:r>
                        <a:rPr lang="ru-RU" sz="18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мед.вузы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 отчетном календарном году] / [[Число штатных ППС мед. ВУЗа в отчетном календарном году] × 100</a:t>
                      </a:r>
                    </a:p>
                  </a:txBody>
                  <a:tcPr marL="10698" marR="106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Исходя из факта 2019 года каждой организации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ВУЗы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2316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научно-педагогических кадров  мед. ВУЗов,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НИИ, НЦ до 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 лет,</a:t>
                      </a:r>
                      <a:r>
                        <a:rPr lang="ru-RU" sz="18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владеющих английским языком (сертификаты TOEFL – 525, IELTS – 5,5 за последние</a:t>
                      </a:r>
                      <a:r>
                        <a:rPr lang="ru-RU" sz="18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5 лет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НЦТ 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 60, диплом о</a:t>
                      </a:r>
                      <a:r>
                        <a:rPr lang="ru-RU" sz="18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получении академической степени в вузах дальнего зарубежья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0698" marR="106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10698" marR="106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[Число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научно-педагогических кадров  медицинских ВУЗов,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НИИ, НЦ до 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 лет, имеющих сертификат ТOEFL – не ниже 525, IELTS –  не ниже 5,5</a:t>
                      </a:r>
                      <a:r>
                        <a:rPr lang="ru-RU" sz="18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без предъявления срока давности сертификата при условии преподавания на английском языке, или сертификат сдачи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в отчетном календарном году </a:t>
                      </a:r>
                      <a:r>
                        <a:rPr lang="ru-RU" sz="18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экзамена по английскому языку 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НЦТ 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</a:t>
                      </a:r>
                      <a:r>
                        <a:rPr lang="ru-RU" sz="18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менее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60 баллов, или диплом</a:t>
                      </a:r>
                      <a:r>
                        <a:rPr lang="ru-RU" sz="18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 получении академической степени вуза дальнего зарубежья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] / [Общее число штатных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научно-педагогических кадров  мед. ВУЗов, НИИ, НЦ в 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отчетном календарном году] × 100</a:t>
                      </a:r>
                    </a:p>
                  </a:txBody>
                  <a:tcPr marL="10698" marR="106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Исходя из факта 2019 года каждой организации</a:t>
                      </a:r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ВУЗы, НИИ, НЦ</a:t>
                      </a:r>
                      <a:endParaRPr lang="ru-RU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016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ППС, участвующих в программах академической мобильности</a:t>
                      </a:r>
                    </a:p>
                  </a:txBody>
                  <a:tcPr marL="10698" marR="106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10698" marR="106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[Число ППС мед. ВУЗа, участвовавших в программах внешней академической мобильности  и ППС, преподававших</a:t>
                      </a:r>
                      <a:r>
                        <a:rPr lang="ru-RU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180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мед.вузе</a:t>
                      </a:r>
                      <a:r>
                        <a:rPr lang="ru-RU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в рамках входящей внешней академической мобильности </a:t>
                      </a: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отчетном календарном году] / [Общее число штатных ППС мед. ВУЗов в отчетном календарном году] × 100</a:t>
                      </a:r>
                    </a:p>
                  </a:txBody>
                  <a:tcPr marL="10698" marR="106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Исходя из факта 2019 года каждой организации</a:t>
                      </a:r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ВУЗы</a:t>
                      </a:r>
                      <a:endParaRPr lang="ru-RU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1016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обучающихся, участвующих в программах академической мобильности</a:t>
                      </a:r>
                    </a:p>
                  </a:txBody>
                  <a:tcPr marL="10698" marR="106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10698" marR="106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8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[Число обучающихся </a:t>
                      </a:r>
                      <a:r>
                        <a:rPr lang="ru-RU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мед.вузов</a:t>
                      </a: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участвующих в программах внешней</a:t>
                      </a:r>
                      <a:r>
                        <a:rPr lang="ru-RU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 внутренней, входящей и исходящей</a:t>
                      </a: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академической мобильности в отчетном году] / [Общая численность обучающихся (студентов, интернов, магистрантов, докторантов, резидентов) в отчетном календарном году] × 100</a:t>
                      </a:r>
                    </a:p>
                  </a:txBody>
                  <a:tcPr marL="10698" marR="106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Исходя из факта 2019 года каждой организации</a:t>
                      </a:r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ВУЗы</a:t>
                      </a:r>
                      <a:endParaRPr lang="ru-RU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30747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2793" y="1"/>
            <a:ext cx="10515600" cy="520262"/>
          </a:xfrm>
        </p:spPr>
        <p:txBody>
          <a:bodyPr>
            <a:normAutofit fontScale="90000"/>
          </a:bodyPr>
          <a:lstStyle/>
          <a:p>
            <a:pPr algn="ctr"/>
            <a:r>
              <a:rPr lang="kk-KZ" sz="3200" b="1" dirty="0" smtClean="0">
                <a:solidFill>
                  <a:srgbClr val="002060"/>
                </a:solidFill>
              </a:rPr>
              <a:t>Индикаторы</a:t>
            </a:r>
            <a:r>
              <a:rPr lang="ru-RU" sz="3200" b="1" dirty="0">
                <a:solidFill>
                  <a:srgbClr val="002060"/>
                </a:solidFill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</a:rPr>
              <a:t>на 2020 год (образование)</a:t>
            </a:r>
            <a:endParaRPr lang="ru-RU" sz="3200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813550"/>
              </p:ext>
            </p:extLst>
          </p:nvPr>
        </p:nvGraphicFramePr>
        <p:xfrm>
          <a:off x="136732" y="521391"/>
          <a:ext cx="11976438" cy="5980176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320067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7243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95936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8241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61542"/>
              </a:tblGrid>
              <a:tr h="127541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Наименование индикатора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Ед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. изм</a:t>
                      </a:r>
                      <a:r>
                        <a:rPr lang="ru-RU" sz="18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Методика измерения</a:t>
                      </a:r>
                      <a:endParaRPr lang="ru-RU" sz="180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</a:t>
                      </a: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770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Доля студентов, обучающихся по </a:t>
                      </a:r>
                      <a:r>
                        <a:rPr lang="ru-RU" sz="1800" b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трехязычным</a:t>
                      </a:r>
                      <a:r>
                        <a:rPr lang="ru-RU" sz="1800" b="0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программам обучения  (на казахском, английском, русском, языках) или на английском языке</a:t>
                      </a:r>
                      <a:endParaRPr lang="ru-RU" sz="18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95" marR="335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95" marR="335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[Численность обучающихся (студентов, интернов, магистрантов, докторантов, резидентов), обучающихся по </a:t>
                      </a:r>
                      <a:r>
                        <a:rPr lang="ru-RU" sz="1800" b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трехязычным</a:t>
                      </a:r>
                      <a:r>
                        <a:rPr lang="ru-RU" sz="1800" b="0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программам обучения  (на казахском, английском, русском, языках) или на английском языке* по состоянию на конец отчетного календарного года] / [Общая численность обучающихся (студентов, интернов, магистрантов, докторантов, резидентов) в </a:t>
                      </a:r>
                      <a:r>
                        <a:rPr lang="ru-RU" sz="1800" b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мед.ВУЗах</a:t>
                      </a:r>
                      <a:r>
                        <a:rPr lang="ru-RU" sz="1800" b="0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по состоянию на конец отчетного </a:t>
                      </a:r>
                      <a:r>
                        <a:rPr lang="ru-RU" sz="1800" b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календарногое</a:t>
                      </a:r>
                      <a:r>
                        <a:rPr lang="ru-RU" sz="1800" b="0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года] × 100*  100% дисциплин ведется на английском языке</a:t>
                      </a:r>
                      <a:endParaRPr lang="ru-RU" sz="18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95" marR="335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Исходя из факта 2019 года каждой организации</a:t>
                      </a:r>
                      <a:endParaRPr lang="ru-RU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ВУЗы</a:t>
                      </a:r>
                    </a:p>
                  </a:txBody>
                  <a:tcPr marL="21950" marR="219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2316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Доля преподавателей сестринского дела   медицинских колледжей (преподавателей медицинских ВУЗов, осуществляющих подготовку специалистов по специальности «Сестринское дело»), имеющих сестринское образование (прикладной, академический </a:t>
                      </a:r>
                      <a:r>
                        <a:rPr lang="ru-RU" sz="1800" b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бакалавриат</a:t>
                      </a:r>
                      <a:r>
                        <a:rPr lang="ru-RU" sz="1800" b="0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и/или магистратуру) </a:t>
                      </a:r>
                      <a:endParaRPr lang="ru-RU" sz="18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95" marR="335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95" marR="335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[Число преподавателей сестринского дела   </a:t>
                      </a:r>
                      <a:r>
                        <a:rPr lang="ru-RU" sz="1800" b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медВУЗов</a:t>
                      </a:r>
                      <a:r>
                        <a:rPr lang="ru-RU" sz="1800" b="0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 осуществляющих подготовку специалистов по специальности «Сестринское дело», имеющих сестринское образование (прикладной, академический </a:t>
                      </a:r>
                      <a:r>
                        <a:rPr lang="ru-RU" sz="1800" b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бакалавриат</a:t>
                      </a:r>
                      <a:r>
                        <a:rPr lang="ru-RU" sz="1800" b="0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и/или магистратуру) по состоянию на конец отчетного календарного года] / [Общее число преподавателей </a:t>
                      </a:r>
                      <a:r>
                        <a:rPr lang="ru-RU" sz="1800" b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медВУЗов</a:t>
                      </a:r>
                      <a:r>
                        <a:rPr lang="ru-RU" sz="1800" b="0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 осуществляющих подготовку специалистов по специальности «Сестринское дело») по состоянию на конец отчетного календарного года]× 100</a:t>
                      </a:r>
                      <a:endParaRPr lang="ru-RU" sz="18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95" marR="335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Исходя из факта 2019 года каждой организации</a:t>
                      </a:r>
                      <a:endParaRPr lang="ru-RU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ВУЗы , ВМК, МК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18563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2793" y="1"/>
            <a:ext cx="10515600" cy="520262"/>
          </a:xfrm>
        </p:spPr>
        <p:txBody>
          <a:bodyPr>
            <a:normAutofit fontScale="90000"/>
          </a:bodyPr>
          <a:lstStyle/>
          <a:p>
            <a:pPr algn="ctr"/>
            <a:r>
              <a:rPr lang="kk-KZ" sz="3200" b="1" dirty="0" smtClean="0">
                <a:solidFill>
                  <a:srgbClr val="002060"/>
                </a:solidFill>
              </a:rPr>
              <a:t>Индикаторы</a:t>
            </a:r>
            <a:r>
              <a:rPr lang="ru-RU" sz="3200" b="1" dirty="0">
                <a:solidFill>
                  <a:srgbClr val="002060"/>
                </a:solidFill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</a:rPr>
              <a:t>на 2020 год (наука)</a:t>
            </a:r>
            <a:endParaRPr lang="ru-RU" sz="3200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940054"/>
              </p:ext>
            </p:extLst>
          </p:nvPr>
        </p:nvGraphicFramePr>
        <p:xfrm>
          <a:off x="120966" y="521391"/>
          <a:ext cx="11976439" cy="6162421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31749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532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30663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7082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270823"/>
              </a:tblGrid>
              <a:tr h="1275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индикатора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Ед.изм</a:t>
                      </a: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Методика измерения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100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Отношение количества статей, опубликованных в течение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последних пяти лет в международных рейтинговых журналах, индексируемых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Web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Science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или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Scopus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к количеству штатных научно-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педагогичеких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работников 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Соотно-шение</a:t>
                      </a:r>
                      <a:endParaRPr lang="ru-RU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1: [[</a:t>
                      </a:r>
                      <a:r>
                        <a:rPr lang="kk-KZ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научно-педагогических работников медицинского </a:t>
                      </a:r>
                      <a:r>
                        <a:rPr lang="kk-KZ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ВУЗа, НИИ, НЦ  </a:t>
                      </a:r>
                      <a:r>
                        <a:rPr lang="kk-KZ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 состоянию на конец 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отчетного календарного года] / [Количество статей</a:t>
                      </a:r>
                      <a:r>
                        <a:rPr lang="kk-KZ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 журналах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индексируемых в базах данных </a:t>
                      </a:r>
                      <a:r>
                        <a:rPr lang="ru-RU" sz="18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Scopus</a:t>
                      </a:r>
                      <a:r>
                        <a:rPr lang="kk-KZ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Web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Science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за последние 5 лет, в которых авторами являются специалисты, аффилированные с медицинским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ВУЗом, НИИ, НЦ]]</a:t>
                      </a:r>
                      <a:endParaRPr lang="ru-RU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Исходя из факта 2019 года каждой организации</a:t>
                      </a:r>
                      <a:endParaRPr lang="ru-RU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ВУЗы, НИИ, НЦ</a:t>
                      </a:r>
                    </a:p>
                  </a:txBody>
                  <a:tcPr marL="21950" marR="219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2316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индекс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Хирша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научно-педагогических работников по базе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Web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Science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либо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Scopus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[Сумма индексов </a:t>
                      </a:r>
                      <a:r>
                        <a:rPr lang="ru-RU" sz="18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Хирша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по базам </a:t>
                      </a:r>
                      <a:r>
                        <a:rPr lang="ru-RU" sz="18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Web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Science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либо </a:t>
                      </a:r>
                      <a:r>
                        <a:rPr lang="ru-RU" sz="18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Scopus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научно-педагогических работников в отчетном календарном году] / [Общая численность научно-педагогических работников в отчетном календарном году]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Исходя из факта 2019 года каждой организации</a:t>
                      </a:r>
                      <a:endParaRPr lang="ru-RU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ВУЗы, НИИ, НЦ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0164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доходов</a:t>
                      </a:r>
                      <a:r>
                        <a:rPr lang="ru-RU" sz="18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от научной деятельности в общем бюджете 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мед. ВУЗа, НИИ, НЦ</a:t>
                      </a:r>
                      <a:endParaRPr lang="ru-RU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98" marR="106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10698" marR="106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[Объем доходов от научной деятельности в отчетном календарном году] / [Общий объем бюджета мед. ВУЗов, НИИ, НЦ в отчетном календарном году] × 100</a:t>
                      </a:r>
                    </a:p>
                  </a:txBody>
                  <a:tcPr marL="10698" marR="106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Исходя из факта 2019 года каждой организации</a:t>
                      </a:r>
                      <a:endParaRPr lang="ru-RU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ВУЗы, НИИ, НЦ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10164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Количество клинических исследований, проводимых в РК, в расчете на миллион населения </a:t>
                      </a:r>
                      <a:endParaRPr lang="ru-RU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98" marR="106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 1 млн. населения</a:t>
                      </a:r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98" marR="106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Общее количество клинических исследований, проводимых на территории Республики Казахстан  / Численность населения Республики Казахстан * 1 000 000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98" marR="106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Исходя из факта 2019 года каждой организации</a:t>
                      </a:r>
                      <a:endParaRPr lang="ru-RU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ВУЗы,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НИИ, НЦ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39015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2793" y="209551"/>
            <a:ext cx="10515600" cy="520262"/>
          </a:xfrm>
        </p:spPr>
        <p:txBody>
          <a:bodyPr>
            <a:normAutofit fontScale="90000"/>
          </a:bodyPr>
          <a:lstStyle/>
          <a:p>
            <a:pPr algn="ctr"/>
            <a:r>
              <a:rPr lang="kk-KZ" sz="3200" b="1" dirty="0" smtClean="0">
                <a:solidFill>
                  <a:srgbClr val="002060"/>
                </a:solidFill>
              </a:rPr>
              <a:t>Индикаторы</a:t>
            </a:r>
            <a:r>
              <a:rPr lang="ru-RU" sz="3200" b="1" dirty="0">
                <a:solidFill>
                  <a:srgbClr val="002060"/>
                </a:solidFill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</a:rPr>
              <a:t>на 2020 год (клиника)</a:t>
            </a:r>
            <a:endParaRPr lang="ru-RU" sz="3200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5838268"/>
              </p:ext>
            </p:extLst>
          </p:nvPr>
        </p:nvGraphicFramePr>
        <p:xfrm>
          <a:off x="120311" y="1092891"/>
          <a:ext cx="11976439" cy="4572000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31749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532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30663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7082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270823"/>
              </a:tblGrid>
              <a:tr h="1275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индикатора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Ед.изм</a:t>
                      </a: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Методика измерения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  <a:r>
                        <a:rPr lang="ru-RU" sz="18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ППС </a:t>
                      </a:r>
                      <a:r>
                        <a:rPr lang="ru-RU" sz="18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мед.вузов</a:t>
                      </a:r>
                      <a:r>
                        <a:rPr lang="ru-RU" sz="18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работающих в ЕНСЗ</a:t>
                      </a:r>
                      <a:endParaRPr lang="ru-RU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98" marR="106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Чел.</a:t>
                      </a:r>
                    </a:p>
                  </a:txBody>
                  <a:tcPr marL="10698" marR="106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  <a:r>
                        <a:rPr lang="ru-RU" sz="18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ППС </a:t>
                      </a:r>
                      <a:r>
                        <a:rPr lang="ru-RU" sz="18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мед.вузов</a:t>
                      </a:r>
                      <a:r>
                        <a:rPr lang="ru-RU" sz="18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работающих в ЕНСЗ в отчетном календарном  году</a:t>
                      </a:r>
                      <a:endParaRPr lang="ru-RU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98" marR="106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Исходя из факта 2019 года каждой организации</a:t>
                      </a:r>
                      <a:endParaRPr lang="ru-RU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ВУЗы</a:t>
                      </a:r>
                    </a:p>
                  </a:txBody>
                  <a:tcPr marL="21950" marR="219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23168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иностранных граждан от общего числа пролеченных в 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университетских больницах, НИИ, НЦ </a:t>
                      </a:r>
                      <a:endParaRPr lang="ru-RU" sz="1800" b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[Количество иностранных граждан, пролеченных в 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университетских больницах, НИИ, НЦ)] </a:t>
                      </a:r>
                      <a:r>
                        <a:rPr lang="ru-RU" sz="18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 [Общее количество пролеченных пациентов в 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университетских больницах, НИИ, НЦ в </a:t>
                      </a:r>
                      <a:r>
                        <a:rPr lang="ru-RU" sz="18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текущем году]</a:t>
                      </a:r>
                    </a:p>
                  </a:txBody>
                  <a:tcPr marL="21950" marR="219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Исходя из факта 2019 года каждой организации</a:t>
                      </a:r>
                      <a:endParaRPr lang="ru-RU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ВУЗы, НИИ, НЦ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016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Средний уровень удовлетворенности пациентов</a:t>
                      </a:r>
                    </a:p>
                  </a:txBody>
                  <a:tcPr marL="21950" marR="219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Не менее%</a:t>
                      </a:r>
                    </a:p>
                  </a:txBody>
                  <a:tcPr marL="21950" marR="219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Среднее арифметическое результатов  анкетирования по шкале от 0 до 100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Исходя из факта 2019 года каждой организации</a:t>
                      </a:r>
                      <a:endParaRPr lang="ru-RU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ВУЗы, НИИ, НЦ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1016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Доля обоснованных жалоб от общего количества жалоб</a:t>
                      </a:r>
                    </a:p>
                  </a:txBody>
                  <a:tcPr marL="21950" marR="219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21950" marR="219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Количество обоснованных жалоб/общее количество зарегистрированных жалоб от пациентов</a:t>
                      </a:r>
                    </a:p>
                  </a:txBody>
                  <a:tcPr marL="21950" marR="219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Исходя из факта 2019 года каждой организации</a:t>
                      </a:r>
                      <a:endParaRPr lang="ru-RU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ВУЗы, НИИ, НЦ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54475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2793" y="95251"/>
            <a:ext cx="10515600" cy="520262"/>
          </a:xfrm>
        </p:spPr>
        <p:txBody>
          <a:bodyPr>
            <a:normAutofit fontScale="90000"/>
          </a:bodyPr>
          <a:lstStyle/>
          <a:p>
            <a:pPr algn="ctr"/>
            <a:r>
              <a:rPr lang="kk-KZ" sz="3200" b="1" dirty="0" smtClean="0">
                <a:solidFill>
                  <a:srgbClr val="002060"/>
                </a:solidFill>
              </a:rPr>
              <a:t>Индикаторы</a:t>
            </a:r>
            <a:r>
              <a:rPr lang="ru-RU" sz="3200" b="1" dirty="0">
                <a:solidFill>
                  <a:srgbClr val="002060"/>
                </a:solidFill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</a:rPr>
              <a:t>на 2020 год (для МК и ВМК)</a:t>
            </a:r>
            <a:endParaRPr lang="ru-RU" sz="3200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903753"/>
              </p:ext>
            </p:extLst>
          </p:nvPr>
        </p:nvGraphicFramePr>
        <p:xfrm>
          <a:off x="120966" y="797741"/>
          <a:ext cx="11976439" cy="5760720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31749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9280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38503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7034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53353"/>
              </a:tblGrid>
              <a:tr h="1275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индикатора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изм</a:t>
                      </a: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Методика измерения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82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Доля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МК,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реорганизованных в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ВМК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[Кол-во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МК,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реорганизованных в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ВМК]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/ [Общее кол-во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МК(государственных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и частных)] × 100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21950" marR="219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ВМК, МК</a:t>
                      </a:r>
                    </a:p>
                  </a:txBody>
                  <a:tcPr marL="21950" marR="219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178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Доля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МК, ВМК,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прошедших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институциональную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аккредит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[Кол-во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МК, ВМК,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прошедших институциональную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аккредита-цию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] / [Общее кол-во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МК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(государственных и частных)] × 100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ВМК, МК</a:t>
                      </a:r>
                      <a:endParaRPr lang="ru-RU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099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Доля выпускников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МК и ВМК,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успешно прошедших независимую </a:t>
                      </a:r>
                      <a:r>
                        <a:rPr lang="ru-RU" sz="1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экзаменацию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Не менее%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[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Число выпускников МК И ВМК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успешно прошедших независимую </a:t>
                      </a:r>
                      <a:r>
                        <a:rPr lang="ru-RU" sz="1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экзаменацию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в отчетном году] / [Общее число выпускников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МК и ВМК,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принявших участие в независимой </a:t>
                      </a:r>
                      <a:r>
                        <a:rPr lang="ru-RU" sz="1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экзаменации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в отчетном году]× 100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менее 85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ВМК, МК</a:t>
                      </a:r>
                      <a:endParaRPr lang="ru-RU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1016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Доля преподавателей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сестринс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-кого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дела  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МК и ВМК, имею-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щих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сестринское образование (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прикл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., акад. </a:t>
                      </a:r>
                      <a:r>
                        <a:rPr lang="ru-RU" sz="1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бакалавриат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и/или магистратуру) 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[Число преподавателей сестринского дела  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 МК и ВМК,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имеющих сестринское образование (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прикл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., акад. </a:t>
                      </a:r>
                      <a:r>
                        <a:rPr lang="ru-RU" sz="1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бакалавриат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и/или магистратуру) по состоянию на конец отчетного календарного года] / [Общее число преподавателей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 МК и ВМК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по состоянию на конец отчетного календарного года]× 100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ВМК, МК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01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Доля выпускников </a:t>
                      </a:r>
                      <a:r>
                        <a:rPr lang="kk-KZ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МК и</a:t>
                      </a:r>
                      <a:r>
                        <a:rPr lang="kk-KZ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ВМК</a:t>
                      </a:r>
                      <a:r>
                        <a:rPr lang="kk-KZ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, обучившихся </a:t>
                      </a:r>
                      <a:r>
                        <a:rPr lang="kk-KZ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по </a:t>
                      </a:r>
                      <a:r>
                        <a:rPr lang="kk-KZ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гос. заказу</a:t>
                      </a:r>
                      <a:r>
                        <a:rPr lang="kk-KZ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, трудоустроенных или поступившихна следующий уровень обучения в первый год после окончания </a:t>
                      </a:r>
                      <a:r>
                        <a:rPr lang="kk-KZ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вуза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Не менее %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[Число выпускников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МК и ВМК 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в отчетном году, трудоустроенных в организациях здравоохранения и медицинского образования</a:t>
                      </a:r>
                      <a:r>
                        <a:rPr lang="kk-KZ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или поступившихна следующий уровень обучения в отчетном году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] / [Общее число выпускников </a:t>
                      </a:r>
                      <a:r>
                        <a:rPr lang="ru-RU" sz="18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выпускников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МК и ВМК  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в отчетном году] × 100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Не менее  </a:t>
                      </a:r>
                      <a:r>
                        <a:rPr lang="ru-RU" sz="17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95</a:t>
                      </a:r>
                      <a:endParaRPr lang="ru-RU" sz="17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ВМК,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МК</a:t>
                      </a:r>
                      <a:endParaRPr lang="ru-RU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73392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1843" y="285751"/>
            <a:ext cx="10515600" cy="520262"/>
          </a:xfrm>
        </p:spPr>
        <p:txBody>
          <a:bodyPr>
            <a:normAutofit fontScale="90000"/>
          </a:bodyPr>
          <a:lstStyle/>
          <a:p>
            <a:pPr algn="ctr"/>
            <a:r>
              <a:rPr lang="kk-KZ" sz="3200" b="1" dirty="0" smtClean="0">
                <a:solidFill>
                  <a:srgbClr val="002060"/>
                </a:solidFill>
              </a:rPr>
              <a:t>Индикаторы</a:t>
            </a:r>
            <a:r>
              <a:rPr lang="ru-RU" sz="3200" b="1" dirty="0">
                <a:solidFill>
                  <a:srgbClr val="002060"/>
                </a:solidFill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</a:rPr>
              <a:t>на 2020 год (для МК и ВМК)</a:t>
            </a:r>
            <a:endParaRPr lang="ru-RU" sz="3200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85921"/>
              </p:ext>
            </p:extLst>
          </p:nvPr>
        </p:nvGraphicFramePr>
        <p:xfrm>
          <a:off x="120966" y="1159691"/>
          <a:ext cx="11976439" cy="4553712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31749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9280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38503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1485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08839"/>
              </a:tblGrid>
              <a:tr h="127541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индикатора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изм</a:t>
                      </a: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Методика измерения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 </a:t>
                      </a:r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016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преподавателей ВМК до 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 лет,</a:t>
                      </a:r>
                      <a:r>
                        <a:rPr lang="ru-RU" sz="18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владеющих английским языком (сертификаты TOEFL – 525, IELTS – 5,5 за последние</a:t>
                      </a:r>
                      <a:r>
                        <a:rPr lang="ru-RU" sz="18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5 лет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НЦТ 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 60, диплом о</a:t>
                      </a:r>
                      <a:r>
                        <a:rPr lang="ru-RU" sz="18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получе-нии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академической степени в вузах дальнего зарубежья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0698" marR="106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10698" marR="106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[Число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преподавателей ВМК до 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 лет, имеющих сертификат ТOEFL – не ниже 525, IELTS –  не ниже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5,5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или сертификат сдачи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в отчетном календарном году </a:t>
                      </a:r>
                      <a:r>
                        <a:rPr lang="ru-RU" sz="18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экзамена по английскому языку 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НЦТ 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</a:t>
                      </a:r>
                      <a:r>
                        <a:rPr lang="ru-RU" sz="18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менее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60 баллов, или диплом</a:t>
                      </a:r>
                      <a:r>
                        <a:rPr lang="ru-RU" sz="18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 получении академической степени вуза дальнего зарубежья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] / [Общее число штатных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преподавателей в ВМК в 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отчетном календарном году] × 100</a:t>
                      </a:r>
                    </a:p>
                  </a:txBody>
                  <a:tcPr marL="10698" marR="106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ВМК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01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Отношение количества статей, опубликованных в течение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последних пяти лет в международных рейтинговых журналах, индексируемых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Web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Science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или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Scopus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к количеству преподавателей ВМК</a:t>
                      </a: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Соотно-шение</a:t>
                      </a:r>
                      <a:endParaRPr lang="ru-RU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1: [[</a:t>
                      </a:r>
                      <a:r>
                        <a:rPr lang="kk-KZ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</a:t>
                      </a:r>
                      <a:r>
                        <a:rPr lang="kk-KZ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преподавателей в ВМК по </a:t>
                      </a:r>
                      <a:r>
                        <a:rPr lang="kk-KZ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состоянию на конец 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отчетного календарного года] / [Количество статей</a:t>
                      </a:r>
                      <a:r>
                        <a:rPr lang="kk-KZ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 журналах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индексируемых в базах данных </a:t>
                      </a:r>
                      <a:r>
                        <a:rPr lang="ru-RU" sz="18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Scopus</a:t>
                      </a:r>
                      <a:r>
                        <a:rPr lang="kk-KZ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Web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Science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за последние 5 лет, в которых авторами являются специалисты, аффилированные с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ВМК]]</a:t>
                      </a:r>
                      <a:endParaRPr lang="ru-RU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1:20</a:t>
                      </a:r>
                      <a:endParaRPr lang="ru-RU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50" marR="219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ВМК</a:t>
                      </a:r>
                    </a:p>
                  </a:txBody>
                  <a:tcPr marL="21950" marR="219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62906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2891" y="2377440"/>
            <a:ext cx="9352579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b="1" dirty="0" smtClean="0">
                <a:solidFill>
                  <a:srgbClr val="0070C0"/>
                </a:solidFill>
                <a:latin typeface="Arial Narrow" pitchFamily="34" charset="0"/>
                <a:cs typeface="Arial" panose="020B0604020202020204" pitchFamily="34" charset="0"/>
              </a:rPr>
              <a:t>Благодарю </a:t>
            </a:r>
            <a:r>
              <a:rPr lang="ru-RU" sz="5400" b="1" dirty="0">
                <a:solidFill>
                  <a:srgbClr val="0070C0"/>
                </a:solidFill>
                <a:latin typeface="Arial Narrow" pitchFamily="34" charset="0"/>
                <a:cs typeface="Arial" panose="020B0604020202020204" pitchFamily="34" charset="0"/>
              </a:rPr>
              <a:t>за </a:t>
            </a:r>
            <a:endParaRPr lang="ru-RU" sz="5400" b="1" dirty="0" smtClean="0">
              <a:solidFill>
                <a:srgbClr val="0070C0"/>
              </a:solidFill>
              <a:latin typeface="Arial Narrow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5400" b="1" dirty="0" smtClean="0">
                <a:solidFill>
                  <a:srgbClr val="0070C0"/>
                </a:solidFill>
                <a:latin typeface="Arial Narrow" pitchFamily="34" charset="0"/>
                <a:cs typeface="Arial" panose="020B0604020202020204" pitchFamily="34" charset="0"/>
              </a:rPr>
              <a:t>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92667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4137" y="1"/>
            <a:ext cx="10515600" cy="914400"/>
          </a:xfrm>
        </p:spPr>
        <p:txBody>
          <a:bodyPr>
            <a:normAutofit/>
          </a:bodyPr>
          <a:lstStyle/>
          <a:p>
            <a:pPr algn="ctr"/>
            <a:r>
              <a:rPr lang="kk-KZ" sz="3600" b="1" dirty="0">
                <a:solidFill>
                  <a:srgbClr val="002060"/>
                </a:solidFill>
              </a:rPr>
              <a:t>Целевые </a:t>
            </a:r>
            <a:r>
              <a:rPr lang="kk-KZ" sz="3600" b="1" dirty="0" smtClean="0">
                <a:solidFill>
                  <a:srgbClr val="002060"/>
                </a:solidFill>
              </a:rPr>
              <a:t>индикаторы (ВУЗы)</a:t>
            </a:r>
            <a:endParaRPr lang="ru-RU" sz="36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8940794"/>
              </p:ext>
            </p:extLst>
          </p:nvPr>
        </p:nvGraphicFramePr>
        <p:xfrm>
          <a:off x="188495" y="915566"/>
          <a:ext cx="11883179" cy="45837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51799"/>
                <a:gridCol w="652615"/>
                <a:gridCol w="652615"/>
                <a:gridCol w="652615"/>
                <a:gridCol w="565268"/>
                <a:gridCol w="567559"/>
                <a:gridCol w="646386"/>
                <a:gridCol w="693682"/>
                <a:gridCol w="790180"/>
                <a:gridCol w="652615"/>
                <a:gridCol w="652615"/>
                <a:gridCol w="652615"/>
                <a:gridCol w="652615"/>
              </a:tblGrid>
              <a:tr h="19953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Наименование целевого индикатора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66" marR="65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2019 г.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5066" marR="65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Факт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по отдельным организациям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981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план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факт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Каз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НМУ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МУК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МУС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МУА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ЗКМУ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ЮКМА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Каз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МУНО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ВШОЗ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КРМУ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МКТУ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95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Доля выпускников резидентуры, успешно прошедших независимую </a:t>
                      </a:r>
                      <a:r>
                        <a:rPr lang="ru-RU" sz="1800" b="0" dirty="0" err="1">
                          <a:solidFill>
                            <a:schemeClr val="tx1"/>
                          </a:solidFill>
                          <a:effectLst/>
                        </a:rPr>
                        <a:t>экзаменацию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 с первого раза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, %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66" marR="6506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</a:rPr>
                        <a:t>90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</a:rPr>
                        <a:t>98,7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98,9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95,2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97,5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98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995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Доля доходов от научной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деятельности в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общем бюджете медицинских ВУЗов, НИИ и НЦ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, %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66" marR="6506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</a:rPr>
                        <a:t>5,4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1,24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4,51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13,6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0,4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990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Количество статей в журналах, индексируемых в базах данных </a:t>
                      </a:r>
                      <a:r>
                        <a:rPr lang="ru-RU" sz="1800" b="0" dirty="0" err="1">
                          <a:solidFill>
                            <a:schemeClr val="tx1"/>
                          </a:solidFill>
                          <a:effectLst/>
                        </a:rPr>
                        <a:t>Scopus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 и </a:t>
                      </a:r>
                      <a:r>
                        <a:rPr lang="ru-RU" sz="1800" b="0" dirty="0" err="1">
                          <a:solidFill>
                            <a:schemeClr val="tx1"/>
                          </a:solidFill>
                          <a:effectLst/>
                        </a:rPr>
                        <a:t>Web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tx1"/>
                          </a:solidFill>
                          <a:effectLst/>
                        </a:rPr>
                        <a:t>of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tx1"/>
                          </a:solidFill>
                          <a:effectLst/>
                        </a:rPr>
                        <a:t>Science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, по отношению к количеству производственного персонала мед. ВУЗов, НИИ и НЦ 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66" marR="6506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</a:rPr>
                        <a:t>1:15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</a:rPr>
                        <a:t>1:25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1:19,1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1:17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1:13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1:25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1:12,8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1:15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1:13,7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1:4,5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1:107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38200" y="19256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91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4137" y="1"/>
            <a:ext cx="10515600" cy="709447"/>
          </a:xfrm>
        </p:spPr>
        <p:txBody>
          <a:bodyPr>
            <a:normAutofit/>
          </a:bodyPr>
          <a:lstStyle/>
          <a:p>
            <a:pPr algn="ctr"/>
            <a:r>
              <a:rPr lang="kk-KZ" sz="3600" b="1" dirty="0">
                <a:solidFill>
                  <a:srgbClr val="002060"/>
                </a:solidFill>
              </a:rPr>
              <a:t>Целевые </a:t>
            </a:r>
            <a:r>
              <a:rPr lang="kk-KZ" sz="3600" b="1" dirty="0" smtClean="0">
                <a:solidFill>
                  <a:srgbClr val="002060"/>
                </a:solidFill>
              </a:rPr>
              <a:t>индикаторы (НИИ, НЦ)</a:t>
            </a:r>
            <a:endParaRPr lang="ru-RU" sz="36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1273231"/>
              </p:ext>
            </p:extLst>
          </p:nvPr>
        </p:nvGraphicFramePr>
        <p:xfrm>
          <a:off x="63061" y="656742"/>
          <a:ext cx="12071690" cy="62355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5695"/>
                <a:gridCol w="538793"/>
                <a:gridCol w="824780"/>
                <a:gridCol w="444338"/>
                <a:gridCol w="444338"/>
                <a:gridCol w="444338"/>
                <a:gridCol w="444338"/>
                <a:gridCol w="444338"/>
                <a:gridCol w="444338"/>
                <a:gridCol w="444338"/>
                <a:gridCol w="444338"/>
                <a:gridCol w="444338"/>
                <a:gridCol w="444338"/>
                <a:gridCol w="444338"/>
                <a:gridCol w="444338"/>
                <a:gridCol w="444338"/>
                <a:gridCol w="444338"/>
                <a:gridCol w="444338"/>
                <a:gridCol w="444338"/>
                <a:gridCol w="444338"/>
                <a:gridCol w="444338"/>
                <a:gridCol w="444338"/>
              </a:tblGrid>
              <a:tr h="199537">
                <a:tc row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Наименование целевого индикатора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66" marR="65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2019 г.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5066" marR="65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9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Факт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по отдельным организациям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234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план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факт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/>
                        <a:t>ННКХЦ</a:t>
                      </a:r>
                      <a:endParaRPr lang="ru-RU" dirty="0"/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/>
                        <a:t>НЦНХ</a:t>
                      </a:r>
                      <a:endParaRPr lang="ru-RU" dirty="0"/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ННЦХ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ННЦФП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ННМЦ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НИИТО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НЦАГиП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НИИОиР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НЦУ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НИИГБ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КНЦДИЗ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НЦПДХ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НИИКиВБ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РНПЦПЗ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НПЦТ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UMC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ННЦОиТ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НЦОЗ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ННЦООИ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9537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Доля выпускников резидентуры,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успешно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прошедших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независимую </a:t>
                      </a:r>
                      <a:r>
                        <a:rPr lang="ru-RU" sz="1800" b="0" dirty="0" err="1">
                          <a:solidFill>
                            <a:schemeClr val="tx1"/>
                          </a:solidFill>
                          <a:effectLst/>
                        </a:rPr>
                        <a:t>экзаменацию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 с первого раза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, %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66" marR="6506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</a:rPr>
                        <a:t>90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98,7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94,4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98,1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0402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Доля доходов от научной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деятельности в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общем бюджете медицинских ВУЗов, НИИ и НЦ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, %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66" marR="6506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5,5</a:t>
                      </a:r>
                    </a:p>
                    <a:p>
                      <a:pPr algn="ctr">
                        <a:lnSpc>
                          <a:spcPct val="7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1,48</a:t>
                      </a:r>
                      <a:r>
                        <a:rPr lang="kk-KZ" sz="16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клинич</a:t>
                      </a:r>
                      <a:endParaRPr lang="ru-RU" sz="1600" b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7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32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неклинич</a:t>
                      </a:r>
                      <a:endParaRPr lang="ru-RU" sz="1600" b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0,21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0,7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2,38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1,75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0,8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0,37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1,48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5,5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0,22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99074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Количество статей в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журналах в </a:t>
                      </a:r>
                      <a:r>
                        <a:rPr lang="ru-RU" sz="1800" b="0" dirty="0" err="1">
                          <a:solidFill>
                            <a:schemeClr val="tx1"/>
                          </a:solidFill>
                          <a:effectLst/>
                        </a:rPr>
                        <a:t>Scopus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 и </a:t>
                      </a:r>
                      <a:r>
                        <a:rPr lang="ru-RU" sz="1800" b="0" dirty="0" err="1">
                          <a:solidFill>
                            <a:schemeClr val="tx1"/>
                          </a:solidFill>
                          <a:effectLst/>
                        </a:rPr>
                        <a:t>Web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tx1"/>
                          </a:solidFill>
                          <a:effectLst/>
                        </a:rPr>
                        <a:t>of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tx1"/>
                          </a:solidFill>
                          <a:effectLst/>
                        </a:rPr>
                        <a:t>Science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, по отношению к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кол-ву производственного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персонала мед. ВУЗов, НИИ и НЦ 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066" marR="6506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</a:rPr>
                        <a:t>1:15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1:27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1:13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1:9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1:32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1:56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1:20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1:71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1:22,3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1:60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1:9,6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1:35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1:12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1:18,4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1:16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:10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38200" y="19256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88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4137" y="1"/>
            <a:ext cx="10515600" cy="72189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Ключевые показатели </a:t>
            </a:r>
            <a:r>
              <a:rPr lang="ru-RU" sz="3200" b="1" dirty="0" smtClean="0">
                <a:solidFill>
                  <a:srgbClr val="002060"/>
                </a:solidFill>
              </a:rPr>
              <a:t>эффективности (ВУЗы)</a:t>
            </a:r>
            <a:endParaRPr lang="ru-RU" sz="32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2817388"/>
              </p:ext>
            </p:extLst>
          </p:nvPr>
        </p:nvGraphicFramePr>
        <p:xfrm>
          <a:off x="150395" y="880475"/>
          <a:ext cx="11883179" cy="5760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51799"/>
                <a:gridCol w="652615"/>
                <a:gridCol w="652615"/>
                <a:gridCol w="652615"/>
                <a:gridCol w="565268"/>
                <a:gridCol w="583324"/>
                <a:gridCol w="599090"/>
                <a:gridCol w="756745"/>
                <a:gridCol w="758648"/>
                <a:gridCol w="652615"/>
                <a:gridCol w="652615"/>
                <a:gridCol w="652615"/>
                <a:gridCol w="652615"/>
              </a:tblGrid>
              <a:tr h="199537"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Наименование целевого индикатора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5066" marR="65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2019 г.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5066" marR="65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Факт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по отдельным организациям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6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план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факт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Каз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НМУ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МУК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МУС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МУА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ЗКМУ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ЮКМА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Каз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МУНО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ВШОЗ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КРМУ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МКТУ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9537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Количество реализуемых на уровне каждого ВУЗа образовательных </a:t>
                      </a:r>
                      <a:r>
                        <a:rPr lang="ru-RU" sz="1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програм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совместно со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стратег.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партнерами  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2,8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99537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Доля студентов, обучающихся по трех-язычным программам обучения  (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каз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., англ., рус языки) или на англ. Языке, %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28,7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25,3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5,7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26,9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7,5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99537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Доля иностранных студентов в общем контингенте обучающихся по программам </a:t>
                      </a:r>
                      <a:r>
                        <a:rPr lang="ru-RU" sz="1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бакалавриата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, %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12</a:t>
                      </a:r>
                      <a:endParaRPr lang="ru-RU" sz="2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17,8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15,6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19,5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18,5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8,6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49,5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10,2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7,98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9537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Доля выпускников интернатуры, успешно прошедших независимую </a:t>
                      </a:r>
                      <a:r>
                        <a:rPr lang="ru-RU" sz="1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экзаменацию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, %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97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98,9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99,5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99,6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99,9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98,6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96,9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99,6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96,6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Доля выпускников вузов, обучившихся по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гос.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заказу, трудоустроенных в первый год после окончания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вуза, %: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 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95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  - выпускников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бакалавриата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БМО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90</a:t>
                      </a:r>
                      <a:endParaRPr lang="ru-RU" sz="2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91,2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98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88,9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97,4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60,2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95,9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99,3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995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  - выпускников программ магистратуры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99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92,5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87,2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76,4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87,9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995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  - выпускников программ докторантуры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99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98,5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89,5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995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  - выпускников программ резидентуры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90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93,4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99,1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87,5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38200" y="19256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10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4137" y="1"/>
            <a:ext cx="10515600" cy="72189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/>
              <a:t>Ключевые показатели </a:t>
            </a:r>
            <a:r>
              <a:rPr lang="ru-RU" sz="3200" b="1" dirty="0" smtClean="0"/>
              <a:t>эффективности (ВУЗы)</a:t>
            </a:r>
            <a:endParaRPr lang="ru-RU" sz="32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4092367"/>
              </p:ext>
            </p:extLst>
          </p:nvPr>
        </p:nvGraphicFramePr>
        <p:xfrm>
          <a:off x="150395" y="728075"/>
          <a:ext cx="11883179" cy="6035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51799"/>
                <a:gridCol w="652615"/>
                <a:gridCol w="652615"/>
                <a:gridCol w="571497"/>
                <a:gridCol w="614855"/>
                <a:gridCol w="614855"/>
                <a:gridCol w="599090"/>
                <a:gridCol w="709448"/>
                <a:gridCol w="805945"/>
                <a:gridCol w="652615"/>
                <a:gridCol w="652615"/>
                <a:gridCol w="652615"/>
                <a:gridCol w="652615"/>
              </a:tblGrid>
              <a:tr h="199537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Наименование целевого индикатора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5066" marR="65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2019 г.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5066" marR="65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Факт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по отдельным организациям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план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факт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Каз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НМУ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МУК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МУС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МУА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ЗКМУ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ЮКМА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Каз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МУНО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ВШОЗ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КРМУ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МКТУ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953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Кол-во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медицинских ВУЗов на баланс / в доверительное управление которых переданы многопрофильные больницы 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953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Доля приглашенных зарубежных преподавателей в общем количестве ППС мед. ВУЗов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4,5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2,7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2,4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4,5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3,37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8,0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9953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Доля научно-педагогических кадров, владеющих английским языком (TOEFL – 525, IELTS – 5,5, НЦТ – 75) 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7,2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4,2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4,4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15,7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11,4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0,13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3,18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953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Доля ППС, участвующих в программах академической мобильности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3,6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1,3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6,5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0,42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4,3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6,0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5,6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1,5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4,4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0,53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5,09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9953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Доля обучающихся, участвующих в программах академической мобильности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2,4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6,3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2,3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3,0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2,4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2,93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2,5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9953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Доля расходов на научную деятельность от общего объема бюджета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мед.ВУЗа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3,3</a:t>
                      </a: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2,3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1,2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4,03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2,2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9907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Средний индекс </a:t>
                      </a:r>
                      <a:r>
                        <a:rPr lang="ru-RU" sz="1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Хирша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производственного персонала</a:t>
                      </a:r>
                      <a:r>
                        <a:rPr lang="ru-RU" sz="1800" b="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по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базе </a:t>
                      </a:r>
                      <a:r>
                        <a:rPr lang="ru-RU" sz="1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Web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of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Science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либо </a:t>
                      </a:r>
                      <a:r>
                        <a:rPr lang="ru-RU" sz="1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Scopus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0,3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0,22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0,27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0,31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0,35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0,25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0,25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0,35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0,14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0,01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0,01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38200" y="19256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77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4137" y="1"/>
            <a:ext cx="10515600" cy="72189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/>
              <a:t>Ключевые показатели </a:t>
            </a:r>
            <a:r>
              <a:rPr lang="ru-RU" sz="3200" b="1" dirty="0" smtClean="0"/>
              <a:t>эффективности (ВУЗы)</a:t>
            </a:r>
            <a:endParaRPr lang="ru-RU" sz="32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2241102"/>
              </p:ext>
            </p:extLst>
          </p:nvPr>
        </p:nvGraphicFramePr>
        <p:xfrm>
          <a:off x="188495" y="747125"/>
          <a:ext cx="11883179" cy="38156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51799"/>
                <a:gridCol w="652615"/>
                <a:gridCol w="652615"/>
                <a:gridCol w="652615"/>
                <a:gridCol w="549502"/>
                <a:gridCol w="614856"/>
                <a:gridCol w="599089"/>
                <a:gridCol w="693683"/>
                <a:gridCol w="805945"/>
                <a:gridCol w="652615"/>
                <a:gridCol w="652615"/>
                <a:gridCol w="652615"/>
                <a:gridCol w="652615"/>
              </a:tblGrid>
              <a:tr h="199537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Наименование целевого индикатора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5066" marR="65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2019 г.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5066" marR="65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Факт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по отдельным организациям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981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план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факт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Каз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НМУ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МУК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МУС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МУА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ЗКМУ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ЮКМА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Каз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МУНО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ВШОЗ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КРМУ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МКТУ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95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Кол-во статей в журналах, индексируемых в базах данных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effectLst/>
                        </a:rPr>
                        <a:t>Scopus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 и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effectLst/>
                        </a:rPr>
                        <a:t>Web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effectLst/>
                        </a:rPr>
                        <a:t>of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effectLst/>
                        </a:rPr>
                        <a:t>Science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, опубликованных совместно со стратег. партнерами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12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995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Доля преподавателей сестринского дела  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effectLst/>
                        </a:rPr>
                        <a:t>мед.колледжей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 (ППС мед. ВУЗов, осуществляющих подготовку специалистов по специальности «Сестринское дело»), имеющих сестринское образование, %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30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47,6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62,5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62,5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63,6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66,7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0,18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38200" y="19256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18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4137" y="1"/>
            <a:ext cx="10515600" cy="72189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Ключевые показатели </a:t>
            </a:r>
            <a:r>
              <a:rPr lang="ru-RU" sz="3200" b="1" dirty="0" smtClean="0">
                <a:solidFill>
                  <a:srgbClr val="002060"/>
                </a:solidFill>
              </a:rPr>
              <a:t>эффективности (НИИ, НЦ)</a:t>
            </a:r>
            <a:endParaRPr lang="ru-RU" sz="32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2403171"/>
              </p:ext>
            </p:extLst>
          </p:nvPr>
        </p:nvGraphicFramePr>
        <p:xfrm>
          <a:off x="31530" y="560563"/>
          <a:ext cx="12071675" cy="62463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46651"/>
                <a:gridCol w="507919"/>
                <a:gridCol w="794266"/>
                <a:gridCol w="432781"/>
                <a:gridCol w="432781"/>
                <a:gridCol w="432781"/>
                <a:gridCol w="432781"/>
                <a:gridCol w="432781"/>
                <a:gridCol w="432781"/>
                <a:gridCol w="432781"/>
                <a:gridCol w="432781"/>
                <a:gridCol w="432781"/>
                <a:gridCol w="432781"/>
                <a:gridCol w="432781"/>
                <a:gridCol w="432781"/>
                <a:gridCol w="432781"/>
                <a:gridCol w="432781"/>
                <a:gridCol w="432781"/>
                <a:gridCol w="432781"/>
                <a:gridCol w="432781"/>
                <a:gridCol w="432781"/>
                <a:gridCol w="432781"/>
              </a:tblGrid>
              <a:tr h="199537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Наименование целевого индикатора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5066" marR="65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2019 г.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5066" marR="65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Факт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по отдельным организациям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753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план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факт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dirty="0" smtClean="0"/>
                        <a:t>ННКХЦ</a:t>
                      </a:r>
                      <a:endParaRPr lang="ru-RU" dirty="0"/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dirty="0" smtClean="0"/>
                        <a:t>НЦНХ</a:t>
                      </a:r>
                      <a:endParaRPr lang="ru-RU" dirty="0"/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ННЦХ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ННЦФП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ННМЦ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НИИТО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НЦАГиП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НИИОиР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НЦУ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НИИГБ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КНЦДИЗ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НЦПДХ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НИИКиВБ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РНПЦПЗ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НПЦТ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UMC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ННЦОиТ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НЦОЗ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КНЦКиЗИ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95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Доля выпускников</a:t>
                      </a: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рези-</a:t>
                      </a:r>
                      <a:r>
                        <a:rPr lang="ru-RU" sz="1800" b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дентуры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, обучившихся по госзаказу, трудоустроен-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ных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в первый год после окончания вуза, %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90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88,3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82,3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68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33,3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95,9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9537">
                <a:tc>
                  <a:txBody>
                    <a:bodyPr/>
                    <a:lstStyle/>
                    <a:p>
                      <a:pPr algn="l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Доля научно-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педагогичес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-ких кадров, владеющих англ. яз. (TOEFL 525, IELTS 5,5, НЦТ 75),</a:t>
                      </a: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%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10,2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6,0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2,5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11,7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10,3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7,4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99537">
                <a:tc>
                  <a:txBody>
                    <a:bodyPr/>
                    <a:lstStyle/>
                    <a:p>
                      <a:pPr algn="l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Доля расходов на научную деятельность от общего объема бюджета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мед.ВУЗа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, %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6,76</a:t>
                      </a:r>
                    </a:p>
                    <a:p>
                      <a:pPr algn="ctr">
                        <a:lnSpc>
                          <a:spcPct val="7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1,16</a:t>
                      </a:r>
                      <a:r>
                        <a:rPr lang="kk-KZ" sz="14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клин</a:t>
                      </a:r>
                    </a:p>
                    <a:p>
                      <a:pPr algn="ctr">
                        <a:lnSpc>
                          <a:spcPct val="7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32 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неклин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0,22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2,05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3,61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1,76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1,8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0,37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99537">
                <a:tc>
                  <a:txBody>
                    <a:bodyPr/>
                    <a:lstStyle/>
                    <a:p>
                      <a:pPr algn="l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Средний индекс </a:t>
                      </a:r>
                      <a:r>
                        <a:rPr lang="ru-RU" sz="1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Хирша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производственного персонала</a:t>
                      </a:r>
                      <a:r>
                        <a:rPr lang="ru-RU" sz="1800" b="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по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базе </a:t>
                      </a:r>
                      <a:r>
                        <a:rPr lang="ru-RU" sz="1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Web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of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Science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Scopus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0,3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0,19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0,2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0,31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0,24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0,06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0,16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0,04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0,04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0,07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0,35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0,11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995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Кол-во статей в журналах в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effectLst/>
                        </a:rPr>
                        <a:t>Scopus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 и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effectLst/>
                        </a:rPr>
                        <a:t>Web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effectLst/>
                        </a:rPr>
                        <a:t>of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effectLst/>
                        </a:rPr>
                        <a:t>Science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effectLst/>
                        </a:rPr>
                        <a:t>опубликов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-х с СП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3,8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38200" y="19256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77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4137" y="1"/>
            <a:ext cx="10515600" cy="56755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Ключевые показатели </a:t>
            </a:r>
            <a:r>
              <a:rPr lang="ru-RU" sz="3200" b="1" dirty="0" smtClean="0">
                <a:solidFill>
                  <a:srgbClr val="002060"/>
                </a:solidFill>
              </a:rPr>
              <a:t>эффективности (МК и ВМК)</a:t>
            </a:r>
            <a:endParaRPr lang="ru-RU" sz="32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8086356"/>
              </p:ext>
            </p:extLst>
          </p:nvPr>
        </p:nvGraphicFramePr>
        <p:xfrm>
          <a:off x="69630" y="542167"/>
          <a:ext cx="12027134" cy="60906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5870"/>
                <a:gridCol w="318532"/>
                <a:gridCol w="405685"/>
                <a:gridCol w="309235"/>
                <a:gridCol w="309235"/>
                <a:gridCol w="309235"/>
                <a:gridCol w="309235"/>
                <a:gridCol w="309235"/>
                <a:gridCol w="309235"/>
                <a:gridCol w="309235"/>
                <a:gridCol w="309235"/>
                <a:gridCol w="309235"/>
                <a:gridCol w="309235"/>
                <a:gridCol w="309235"/>
                <a:gridCol w="309235"/>
                <a:gridCol w="309235"/>
                <a:gridCol w="309235"/>
                <a:gridCol w="309235"/>
                <a:gridCol w="309235"/>
                <a:gridCol w="309235"/>
                <a:gridCol w="309235"/>
                <a:gridCol w="309235"/>
                <a:gridCol w="309235"/>
                <a:gridCol w="309235"/>
                <a:gridCol w="313959"/>
                <a:gridCol w="304508"/>
                <a:gridCol w="309235"/>
                <a:gridCol w="309235"/>
                <a:gridCol w="309235"/>
                <a:gridCol w="309235"/>
                <a:gridCol w="309235"/>
                <a:gridCol w="309235"/>
                <a:gridCol w="309235"/>
              </a:tblGrid>
              <a:tr h="199537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Наименование целевого индикатора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5066" marR="65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2019 г.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5066" marR="65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0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Факт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по отдельным организациям (30 ВМК)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050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план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факт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k-KZ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Павлодарский ВМК 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Кокшетауский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ВМК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k-KZ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Атырауский ВМК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Актюбинский ВМК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Туркестанский ВМК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Темиртауский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ВМК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Жетысай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ВМК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ВК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Арыстанбаб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Костанайский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ВМК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ВК «Мейір-Бейс»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ВМК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им.Калматаева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г.Семей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еверо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-Казахстанский ВМК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Усть-Каменогорский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ВМК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ВМК г. Шымкент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Алматы ВМК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Жамбылский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ВМК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ВМК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Тараз-Болашак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Карагандинский ОВСК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Кызылординский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МВК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Талдыкорганский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ВМК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ВМК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акимата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г.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Нур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-Султан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ВМК Диана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Западно-Казахстанский ВМК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Республиканский ВМК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ВМК АО «ЮКМА»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МВМК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«Туркестан»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УО «Авиценна» ВМК г. Семей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Школа  сестринского образования НАО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«МУК»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k-K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МК «Интердент»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ВМК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г.Жезказган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9537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Доля МК, реорганизованных в </a:t>
                      </a:r>
                      <a:r>
                        <a:rPr lang="kk-KZ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ВМК, %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30</a:t>
                      </a:r>
                      <a:endParaRPr lang="ru-RU" sz="2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37,5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99537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Доля МК, прошедших институциональную аккредитацию, %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55</a:t>
                      </a:r>
                      <a:endParaRPr lang="ru-RU" sz="2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53,7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9537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Доля выпускников МК, успешно прошедших независимую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экзаменацию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70</a:t>
                      </a:r>
                      <a:endParaRPr lang="ru-RU" sz="24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95,3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99,7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99,7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99,9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99,8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97,3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99,6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99,5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995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Доля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преподавате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-лей СД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МК,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имею-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щих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сестринское образование,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%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30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12,5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17,6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18,9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9,1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1,5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17,5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11,1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5,1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5,4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22,4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31,2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15,3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4,5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38200" y="19256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40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4137" y="1"/>
            <a:ext cx="10515600" cy="56755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Ключевые показатели </a:t>
            </a:r>
            <a:r>
              <a:rPr lang="ru-RU" sz="3200" b="1" dirty="0" smtClean="0">
                <a:solidFill>
                  <a:srgbClr val="002060"/>
                </a:solidFill>
              </a:rPr>
              <a:t>эффективности (МК и ВМК)</a:t>
            </a:r>
            <a:endParaRPr lang="ru-RU" sz="32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1524523"/>
              </p:ext>
            </p:extLst>
          </p:nvPr>
        </p:nvGraphicFramePr>
        <p:xfrm>
          <a:off x="31530" y="542167"/>
          <a:ext cx="12160458" cy="61217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10578"/>
                <a:gridCol w="334996"/>
                <a:gridCol w="334996"/>
                <a:gridCol w="334996"/>
                <a:gridCol w="334996"/>
                <a:gridCol w="334996"/>
                <a:gridCol w="334996"/>
                <a:gridCol w="334996"/>
                <a:gridCol w="334996"/>
                <a:gridCol w="334996"/>
                <a:gridCol w="334996"/>
                <a:gridCol w="334996"/>
                <a:gridCol w="334996"/>
                <a:gridCol w="334996"/>
                <a:gridCol w="334996"/>
                <a:gridCol w="334996"/>
                <a:gridCol w="334996"/>
                <a:gridCol w="334996"/>
                <a:gridCol w="334996"/>
                <a:gridCol w="334996"/>
                <a:gridCol w="334996"/>
                <a:gridCol w="334996"/>
                <a:gridCol w="334996"/>
                <a:gridCol w="334996"/>
                <a:gridCol w="334996"/>
                <a:gridCol w="334996"/>
                <a:gridCol w="334996"/>
                <a:gridCol w="334996"/>
                <a:gridCol w="334996"/>
                <a:gridCol w="334996"/>
                <a:gridCol w="334996"/>
              </a:tblGrid>
              <a:tr h="199537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Наименование целевого индикатора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5066" marR="650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0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Факт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по отдельным организациям (продолжение – 30 МК)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361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Мангистау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ОВСК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МЦ «Эмили»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Экибастузский МК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Колледж «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Даналык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»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Аркалыкский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МК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МК «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Аяжан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Талгарский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МК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МСК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проф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Рузуддинова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Карагандинский медицинский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интерколледж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МК города Балхаш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Таразский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специализир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. колледж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Кентау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колледжі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Кызылординск»й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МК «Авиценна"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Медицинский колледж "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Дауа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"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МК "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Шапагат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"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МК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Жаныкул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Республиканская медицинская академия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Южно-Казахстанский многопрофильный колледж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Есикский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МК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Карагандинский медико-технический колледж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Шелекский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МК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Учереждение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«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Талгарский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МК»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МК "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Өркениет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МК "СЕМЕЙ"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УО колледж "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Аяжан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Чунджа"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Многопрофильный колледж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Азимед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Уральский медицинский колледж "МАКСАТ"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колледж «Сайрам»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Колледж "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Денсаулық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"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Колледж "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Аяжан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Карасай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9537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Доля МК, реорганизованных в </a:t>
                      </a:r>
                      <a:r>
                        <a:rPr lang="kk-KZ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ВМК, %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9537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Доля МК, прошедших институциональную аккредитацию, %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99537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Доля выпускников МК, успешно прошедших независимую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экзаменацию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95,3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99,3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99,5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94,7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98,4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99,5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99,3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995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Доля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преподавате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-лей СД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МК,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имею-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щих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сестринское образование,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%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28,5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7,1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2,8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38200" y="19256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04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7812</TotalTime>
  <Words>3480</Words>
  <Application>Microsoft Office PowerPoint</Application>
  <PresentationFormat>Произвольный</PresentationFormat>
  <Paragraphs>1017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Отчет по ключевым показателям результативности дорожной карты по реализации «Стратегия развития человеческих ресурсов в области здравоохранения» на 2019 год</vt:lpstr>
      <vt:lpstr>Целевые индикаторы (ВУЗы)</vt:lpstr>
      <vt:lpstr>Целевые индикаторы (НИИ, НЦ)</vt:lpstr>
      <vt:lpstr>Ключевые показатели эффективности (ВУЗы)</vt:lpstr>
      <vt:lpstr>Ключевые показатели эффективности (ВУЗы)</vt:lpstr>
      <vt:lpstr>Ключевые показатели эффективности (ВУЗы)</vt:lpstr>
      <vt:lpstr>Ключевые показатели эффективности (НИИ, НЦ)</vt:lpstr>
      <vt:lpstr>Ключевые показатели эффективности (МК и ВМК)</vt:lpstr>
      <vt:lpstr>Ключевые показатели эффективности (МК и ВМК)</vt:lpstr>
      <vt:lpstr>Ключевые показатели эффективности (МК и ВМК)</vt:lpstr>
      <vt:lpstr>Рекомендации</vt:lpstr>
      <vt:lpstr>Индикаторы на 2020 год (образование)</vt:lpstr>
      <vt:lpstr>Индикаторы на 2020 год (образование)</vt:lpstr>
      <vt:lpstr>Индикаторы на 2020 год (образование)</vt:lpstr>
      <vt:lpstr>Индикаторы на 2020 год (наука)</vt:lpstr>
      <vt:lpstr>Индикаторы на 2020 год (клиника)</vt:lpstr>
      <vt:lpstr>Индикаторы на 2020 год (для МК и ВМК)</vt:lpstr>
      <vt:lpstr>Индикаторы на 2020 год (для МК и ВМК)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Ruslan M. Makezhanov</dc:creator>
  <cp:lastModifiedBy>Админ</cp:lastModifiedBy>
  <cp:revision>341</cp:revision>
  <cp:lastPrinted>2019-05-30T03:43:28Z</cp:lastPrinted>
  <dcterms:created xsi:type="dcterms:W3CDTF">2019-05-08T10:15:53Z</dcterms:created>
  <dcterms:modified xsi:type="dcterms:W3CDTF">2019-12-03T11:36:17Z</dcterms:modified>
</cp:coreProperties>
</file>