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96" r:id="rId2"/>
  </p:sldMasterIdLst>
  <p:sldIdLst>
    <p:sldId id="256" r:id="rId3"/>
    <p:sldId id="264" r:id="rId4"/>
    <p:sldId id="271" r:id="rId5"/>
    <p:sldId id="258" r:id="rId6"/>
    <p:sldId id="265" r:id="rId7"/>
    <p:sldId id="266" r:id="rId8"/>
    <p:sldId id="260" r:id="rId9"/>
    <p:sldId id="267" r:id="rId10"/>
    <p:sldId id="262" r:id="rId11"/>
    <p:sldId id="261" r:id="rId12"/>
    <p:sldId id="263" r:id="rId13"/>
    <p:sldId id="272" r:id="rId14"/>
  </p:sldIdLst>
  <p:sldSz cx="12192000" cy="6858000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FFFFCC"/>
    <a:srgbClr val="FFCC99"/>
    <a:srgbClr val="FFCCCC"/>
    <a:srgbClr val="CCECFF"/>
    <a:srgbClr val="FF9999"/>
    <a:srgbClr val="99CCFF"/>
    <a:srgbClr val="FF9966"/>
    <a:srgbClr val="FFCCFF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505E3EF-67EA-436B-97B2-0124C06EBD24}" styleName="Средний стиль 4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1" d="100"/>
          <a:sy n="91" d="100"/>
        </p:scale>
        <p:origin x="1314" y="5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0E963AB-1D7A-4537-B999-59F48ACC1158}" type="doc">
      <dgm:prSet loTypeId="urn:microsoft.com/office/officeart/2005/8/layout/list1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D053A627-4950-47AB-94BA-AAC96CD2954E}">
      <dgm:prSet phldrT="[Текст]" custT="1"/>
      <dgm:spPr/>
      <dgm:t>
        <a:bodyPr/>
        <a:lstStyle/>
        <a:p>
          <a:r>
            <a:rPr lang="ru-RU" sz="1400" dirty="0" smtClean="0"/>
            <a:t>1. Наличие лицензии на образовательную деятельность и свидетельств об институциональной и специализированной аккредитаций.</a:t>
          </a:r>
          <a:endParaRPr lang="ru-RU" sz="1400" dirty="0"/>
        </a:p>
      </dgm:t>
    </dgm:pt>
    <dgm:pt modelId="{9016F902-593A-4D44-956B-11F7E8E0ECB8}" type="parTrans" cxnId="{009CA695-C5FF-4672-AAB0-BDD550B3A275}">
      <dgm:prSet/>
      <dgm:spPr/>
      <dgm:t>
        <a:bodyPr/>
        <a:lstStyle/>
        <a:p>
          <a:endParaRPr lang="ru-RU" sz="1400"/>
        </a:p>
      </dgm:t>
    </dgm:pt>
    <dgm:pt modelId="{38A5D1F4-5A0D-411C-9417-B66860E8E002}" type="sibTrans" cxnId="{009CA695-C5FF-4672-AAB0-BDD550B3A275}">
      <dgm:prSet/>
      <dgm:spPr/>
      <dgm:t>
        <a:bodyPr/>
        <a:lstStyle/>
        <a:p>
          <a:endParaRPr lang="ru-RU" sz="1400"/>
        </a:p>
      </dgm:t>
    </dgm:pt>
    <dgm:pt modelId="{BAB96244-F642-4430-A3A7-5F2BF2520F7E}">
      <dgm:prSet phldrT="[Текст]" custT="1"/>
      <dgm:spPr/>
      <dgm:t>
        <a:bodyPr/>
        <a:lstStyle/>
        <a:p>
          <a:r>
            <a:rPr lang="ru-RU" sz="1400" dirty="0" smtClean="0"/>
            <a:t>2. Подача заявок на государственный образовательный заказ.</a:t>
          </a:r>
          <a:endParaRPr lang="ru-RU" sz="1400" dirty="0"/>
        </a:p>
      </dgm:t>
    </dgm:pt>
    <dgm:pt modelId="{E95BE7EB-86DD-4488-84F9-9AC554EFB905}" type="parTrans" cxnId="{ABF7C5A7-8C2C-41AB-888D-3C9B3A75D6AB}">
      <dgm:prSet/>
      <dgm:spPr/>
      <dgm:t>
        <a:bodyPr/>
        <a:lstStyle/>
        <a:p>
          <a:endParaRPr lang="ru-RU" sz="1400"/>
        </a:p>
      </dgm:t>
    </dgm:pt>
    <dgm:pt modelId="{10FEEB07-597B-4CA6-977C-6D8178E9B0E1}" type="sibTrans" cxnId="{ABF7C5A7-8C2C-41AB-888D-3C9B3A75D6AB}">
      <dgm:prSet/>
      <dgm:spPr/>
      <dgm:t>
        <a:bodyPr/>
        <a:lstStyle/>
        <a:p>
          <a:endParaRPr lang="ru-RU" sz="1400"/>
        </a:p>
      </dgm:t>
    </dgm:pt>
    <dgm:pt modelId="{6C86BE9F-5660-4E67-9776-010C7F63D67D}">
      <dgm:prSet phldrT="[Текст]" custT="1"/>
      <dgm:spPr/>
      <dgm:t>
        <a:bodyPr/>
        <a:lstStyle/>
        <a:p>
          <a:r>
            <a:rPr lang="ru-RU" sz="1400" dirty="0" smtClean="0"/>
            <a:t>3. Приказы по формированию приемной комиссии, экзаменационной и апелляционной комиссии.</a:t>
          </a:r>
          <a:endParaRPr lang="ru-RU" sz="1400" dirty="0"/>
        </a:p>
      </dgm:t>
    </dgm:pt>
    <dgm:pt modelId="{021EEF51-F0C4-448B-A38D-986CC1179677}" type="parTrans" cxnId="{63A35838-5E11-46F1-BB6E-BBC013B31FEF}">
      <dgm:prSet/>
      <dgm:spPr/>
      <dgm:t>
        <a:bodyPr/>
        <a:lstStyle/>
        <a:p>
          <a:endParaRPr lang="ru-RU" sz="1400"/>
        </a:p>
      </dgm:t>
    </dgm:pt>
    <dgm:pt modelId="{315765EF-2C83-47B2-83C9-1ACFF1F50FA2}" type="sibTrans" cxnId="{63A35838-5E11-46F1-BB6E-BBC013B31FEF}">
      <dgm:prSet/>
      <dgm:spPr/>
      <dgm:t>
        <a:bodyPr/>
        <a:lstStyle/>
        <a:p>
          <a:endParaRPr lang="ru-RU" sz="1400"/>
        </a:p>
      </dgm:t>
    </dgm:pt>
    <dgm:pt modelId="{C57FD472-B63A-4DEA-8B85-78DF22A91DB8}">
      <dgm:prSet phldrT="[Текст]" custT="1"/>
      <dgm:spPr/>
      <dgm:t>
        <a:bodyPr/>
        <a:lstStyle/>
        <a:p>
          <a:r>
            <a:rPr lang="ru-RU" sz="1400" dirty="0" smtClean="0"/>
            <a:t>8. Разработаны и обновлены ОП по действующим и вновь введенным  специальностям резидентуры.</a:t>
          </a:r>
          <a:endParaRPr lang="ru-RU" sz="1400" dirty="0"/>
        </a:p>
      </dgm:t>
    </dgm:pt>
    <dgm:pt modelId="{2622082D-0776-48B5-B84D-7F06BE514FAF}" type="parTrans" cxnId="{FAA31AB5-D9A0-4EE6-AFFD-F24812C3166F}">
      <dgm:prSet/>
      <dgm:spPr/>
      <dgm:t>
        <a:bodyPr/>
        <a:lstStyle/>
        <a:p>
          <a:endParaRPr lang="ru-RU" sz="1400"/>
        </a:p>
      </dgm:t>
    </dgm:pt>
    <dgm:pt modelId="{5E9B129B-2631-4B66-91F4-2B45F5C54DEE}" type="sibTrans" cxnId="{FAA31AB5-D9A0-4EE6-AFFD-F24812C3166F}">
      <dgm:prSet/>
      <dgm:spPr/>
      <dgm:t>
        <a:bodyPr/>
        <a:lstStyle/>
        <a:p>
          <a:endParaRPr lang="ru-RU" sz="1400"/>
        </a:p>
      </dgm:t>
    </dgm:pt>
    <dgm:pt modelId="{544C761A-D932-41E5-8A17-3395E388171A}">
      <dgm:prSet phldrT="[Текст]" custT="1"/>
      <dgm:spPr/>
      <dgm:t>
        <a:bodyPr/>
        <a:lstStyle/>
        <a:p>
          <a:r>
            <a:rPr lang="ru-RU" sz="1400" dirty="0" smtClean="0"/>
            <a:t>4. Правила приема в ВУЗа, НИИ, НЦ.</a:t>
          </a:r>
          <a:endParaRPr lang="ru-RU" sz="1400" dirty="0"/>
        </a:p>
      </dgm:t>
    </dgm:pt>
    <dgm:pt modelId="{9034F60E-8F36-4B47-A86F-7F231B4F0811}" type="parTrans" cxnId="{CC563417-2248-4764-839B-5F5D490877A8}">
      <dgm:prSet/>
      <dgm:spPr/>
      <dgm:t>
        <a:bodyPr/>
        <a:lstStyle/>
        <a:p>
          <a:endParaRPr lang="ru-RU" sz="1400"/>
        </a:p>
      </dgm:t>
    </dgm:pt>
    <dgm:pt modelId="{DD8A8F2C-14EA-4AFA-9A01-3738421B0DD9}" type="sibTrans" cxnId="{CC563417-2248-4764-839B-5F5D490877A8}">
      <dgm:prSet/>
      <dgm:spPr/>
      <dgm:t>
        <a:bodyPr/>
        <a:lstStyle/>
        <a:p>
          <a:endParaRPr lang="ru-RU" sz="1400"/>
        </a:p>
      </dgm:t>
    </dgm:pt>
    <dgm:pt modelId="{EC6F9F3D-E35E-4E32-ADEB-6581B0229205}">
      <dgm:prSet phldrT="[Текст]" custT="1"/>
      <dgm:spPr/>
      <dgm:t>
        <a:bodyPr/>
        <a:lstStyle/>
        <a:p>
          <a:r>
            <a:rPr lang="ru-RU" sz="1400" dirty="0" smtClean="0"/>
            <a:t>5. Организационные мероприятия.</a:t>
          </a:r>
          <a:endParaRPr lang="ru-RU" sz="1400" dirty="0"/>
        </a:p>
      </dgm:t>
    </dgm:pt>
    <dgm:pt modelId="{EE7E051A-17AB-4E6A-A299-3529C9C4B129}" type="parTrans" cxnId="{6ED38E3B-A479-4BBB-995C-144650F5D36B}">
      <dgm:prSet/>
      <dgm:spPr/>
      <dgm:t>
        <a:bodyPr/>
        <a:lstStyle/>
        <a:p>
          <a:endParaRPr lang="ru-RU" sz="1400"/>
        </a:p>
      </dgm:t>
    </dgm:pt>
    <dgm:pt modelId="{68841D2D-C6B4-44B6-9065-EA373F061ECC}" type="sibTrans" cxnId="{6ED38E3B-A479-4BBB-995C-144650F5D36B}">
      <dgm:prSet/>
      <dgm:spPr/>
      <dgm:t>
        <a:bodyPr/>
        <a:lstStyle/>
        <a:p>
          <a:endParaRPr lang="ru-RU" sz="1400"/>
        </a:p>
      </dgm:t>
    </dgm:pt>
    <dgm:pt modelId="{F262A0FD-766D-4299-B95F-CEE587F6E676}">
      <dgm:prSet phldrT="[Текст]" custT="1"/>
      <dgm:spPr/>
      <dgm:t>
        <a:bodyPr/>
        <a:lstStyle/>
        <a:p>
          <a:r>
            <a:rPr lang="ru-RU" sz="1400" dirty="0" smtClean="0"/>
            <a:t>6. </a:t>
          </a:r>
          <a:r>
            <a:rPr lang="ru-RU" sz="1400" dirty="0" err="1" smtClean="0"/>
            <a:t>Профориентационная</a:t>
          </a:r>
          <a:r>
            <a:rPr lang="ru-RU" sz="1400" dirty="0" smtClean="0"/>
            <a:t> работа согласно плану.</a:t>
          </a:r>
          <a:endParaRPr lang="ru-RU" sz="1400" dirty="0"/>
        </a:p>
      </dgm:t>
    </dgm:pt>
    <dgm:pt modelId="{FB364FB3-7C2B-4F9E-A5F1-EB716F3EE5C5}" type="parTrans" cxnId="{D41528BB-CA0A-4E0D-B006-631348CCB02F}">
      <dgm:prSet/>
      <dgm:spPr/>
      <dgm:t>
        <a:bodyPr/>
        <a:lstStyle/>
        <a:p>
          <a:endParaRPr lang="ru-RU" sz="1400"/>
        </a:p>
      </dgm:t>
    </dgm:pt>
    <dgm:pt modelId="{77DEB153-E07C-46AE-BA4D-007F1351D66F}" type="sibTrans" cxnId="{D41528BB-CA0A-4E0D-B006-631348CCB02F}">
      <dgm:prSet/>
      <dgm:spPr/>
      <dgm:t>
        <a:bodyPr/>
        <a:lstStyle/>
        <a:p>
          <a:endParaRPr lang="ru-RU" sz="1400"/>
        </a:p>
      </dgm:t>
    </dgm:pt>
    <dgm:pt modelId="{B5E2FA5A-3952-4933-BBDB-D09CCB5B871F}">
      <dgm:prSet phldrT="[Текст]" custT="1"/>
      <dgm:spPr/>
      <dgm:t>
        <a:bodyPr/>
        <a:lstStyle/>
        <a:p>
          <a:r>
            <a:rPr lang="ru-RU" sz="1400" dirty="0" smtClean="0"/>
            <a:t>7. Отработка с УЗ регионов (МИО) по обучения в рамках целевой подготовки.</a:t>
          </a:r>
          <a:endParaRPr lang="ru-RU" sz="1400" dirty="0"/>
        </a:p>
      </dgm:t>
    </dgm:pt>
    <dgm:pt modelId="{35AC6E1C-CE61-439E-AD89-E013B6C07F2B}" type="parTrans" cxnId="{12ED472C-FBCE-4123-84DD-A73571C576E7}">
      <dgm:prSet/>
      <dgm:spPr/>
      <dgm:t>
        <a:bodyPr/>
        <a:lstStyle/>
        <a:p>
          <a:endParaRPr lang="ru-RU" sz="1400"/>
        </a:p>
      </dgm:t>
    </dgm:pt>
    <dgm:pt modelId="{A46E271C-E4FF-4237-96D3-885917371B1B}" type="sibTrans" cxnId="{12ED472C-FBCE-4123-84DD-A73571C576E7}">
      <dgm:prSet/>
      <dgm:spPr/>
      <dgm:t>
        <a:bodyPr/>
        <a:lstStyle/>
        <a:p>
          <a:endParaRPr lang="ru-RU" sz="1400"/>
        </a:p>
      </dgm:t>
    </dgm:pt>
    <dgm:pt modelId="{C635BB1F-0296-4228-88EA-E188E6C26758}" type="pres">
      <dgm:prSet presAssocID="{A0E963AB-1D7A-4537-B999-59F48ACC1158}" presName="linear" presStyleCnt="0">
        <dgm:presLayoutVars>
          <dgm:dir/>
          <dgm:animLvl val="lvl"/>
          <dgm:resizeHandles val="exact"/>
        </dgm:presLayoutVars>
      </dgm:prSet>
      <dgm:spPr/>
    </dgm:pt>
    <dgm:pt modelId="{7D34A675-9234-4E44-B2E7-B7FE53A285E1}" type="pres">
      <dgm:prSet presAssocID="{D053A627-4950-47AB-94BA-AAC96CD2954E}" presName="parentLin" presStyleCnt="0"/>
      <dgm:spPr/>
    </dgm:pt>
    <dgm:pt modelId="{994D1A18-B98D-4BA6-AC07-425EE72ED6B8}" type="pres">
      <dgm:prSet presAssocID="{D053A627-4950-47AB-94BA-AAC96CD2954E}" presName="parentLeftMargin" presStyleLbl="node1" presStyleIdx="0" presStyleCnt="8"/>
      <dgm:spPr/>
    </dgm:pt>
    <dgm:pt modelId="{D6552C24-1296-4CF3-AC59-BCA6F0B85A2F}" type="pres">
      <dgm:prSet presAssocID="{D053A627-4950-47AB-94BA-AAC96CD2954E}" presName="parentText" presStyleLbl="node1" presStyleIdx="0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88E49B-6DE3-4D50-B3F1-BA3DC701D356}" type="pres">
      <dgm:prSet presAssocID="{D053A627-4950-47AB-94BA-AAC96CD2954E}" presName="negativeSpace" presStyleCnt="0"/>
      <dgm:spPr/>
    </dgm:pt>
    <dgm:pt modelId="{67E85A98-F050-4ED1-9F60-837C788CA547}" type="pres">
      <dgm:prSet presAssocID="{D053A627-4950-47AB-94BA-AAC96CD2954E}" presName="childText" presStyleLbl="conFgAcc1" presStyleIdx="0" presStyleCnt="8">
        <dgm:presLayoutVars>
          <dgm:bulletEnabled val="1"/>
        </dgm:presLayoutVars>
      </dgm:prSet>
      <dgm:spPr/>
    </dgm:pt>
    <dgm:pt modelId="{EF04E0E1-E6FC-40B8-8E8D-2A812B0D3035}" type="pres">
      <dgm:prSet presAssocID="{38A5D1F4-5A0D-411C-9417-B66860E8E002}" presName="spaceBetweenRectangles" presStyleCnt="0"/>
      <dgm:spPr/>
    </dgm:pt>
    <dgm:pt modelId="{71D29015-A649-43CA-9DCB-C5B45C84868B}" type="pres">
      <dgm:prSet presAssocID="{BAB96244-F642-4430-A3A7-5F2BF2520F7E}" presName="parentLin" presStyleCnt="0"/>
      <dgm:spPr/>
    </dgm:pt>
    <dgm:pt modelId="{F75AADB6-5DA8-4780-B628-FFB26544E14A}" type="pres">
      <dgm:prSet presAssocID="{BAB96244-F642-4430-A3A7-5F2BF2520F7E}" presName="parentLeftMargin" presStyleLbl="node1" presStyleIdx="0" presStyleCnt="8"/>
      <dgm:spPr/>
    </dgm:pt>
    <dgm:pt modelId="{B1A4F606-BFA3-46C5-853F-05FE5714198B}" type="pres">
      <dgm:prSet presAssocID="{BAB96244-F642-4430-A3A7-5F2BF2520F7E}" presName="parentText" presStyleLbl="node1" presStyleIdx="1" presStyleCnt="8">
        <dgm:presLayoutVars>
          <dgm:chMax val="0"/>
          <dgm:bulletEnabled val="1"/>
        </dgm:presLayoutVars>
      </dgm:prSet>
      <dgm:spPr/>
    </dgm:pt>
    <dgm:pt modelId="{3BA32DF9-F5CE-4AF1-8DAC-3C4B83C371DB}" type="pres">
      <dgm:prSet presAssocID="{BAB96244-F642-4430-A3A7-5F2BF2520F7E}" presName="negativeSpace" presStyleCnt="0"/>
      <dgm:spPr/>
    </dgm:pt>
    <dgm:pt modelId="{11A4305E-7116-4AA4-97D2-DA73AD23719D}" type="pres">
      <dgm:prSet presAssocID="{BAB96244-F642-4430-A3A7-5F2BF2520F7E}" presName="childText" presStyleLbl="conFgAcc1" presStyleIdx="1" presStyleCnt="8">
        <dgm:presLayoutVars>
          <dgm:bulletEnabled val="1"/>
        </dgm:presLayoutVars>
      </dgm:prSet>
      <dgm:spPr/>
    </dgm:pt>
    <dgm:pt modelId="{AC796DB5-1632-432C-8E58-9761B15CAE52}" type="pres">
      <dgm:prSet presAssocID="{10FEEB07-597B-4CA6-977C-6D8178E9B0E1}" presName="spaceBetweenRectangles" presStyleCnt="0"/>
      <dgm:spPr/>
    </dgm:pt>
    <dgm:pt modelId="{2E66A663-699E-4563-B860-405E560345E8}" type="pres">
      <dgm:prSet presAssocID="{6C86BE9F-5660-4E67-9776-010C7F63D67D}" presName="parentLin" presStyleCnt="0"/>
      <dgm:spPr/>
    </dgm:pt>
    <dgm:pt modelId="{40A595CF-5D0A-42BF-95D6-8E4B79BCB787}" type="pres">
      <dgm:prSet presAssocID="{6C86BE9F-5660-4E67-9776-010C7F63D67D}" presName="parentLeftMargin" presStyleLbl="node1" presStyleIdx="1" presStyleCnt="8"/>
      <dgm:spPr/>
    </dgm:pt>
    <dgm:pt modelId="{CD0F4AE5-B694-4D3A-860C-8CB300BA1133}" type="pres">
      <dgm:prSet presAssocID="{6C86BE9F-5660-4E67-9776-010C7F63D67D}" presName="parentText" presStyleLbl="node1" presStyleIdx="2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CC1EDC-AD96-484F-B274-B55E5A92610D}" type="pres">
      <dgm:prSet presAssocID="{6C86BE9F-5660-4E67-9776-010C7F63D67D}" presName="negativeSpace" presStyleCnt="0"/>
      <dgm:spPr/>
    </dgm:pt>
    <dgm:pt modelId="{04E269F9-DD80-4F4B-9C16-9E6C99249B49}" type="pres">
      <dgm:prSet presAssocID="{6C86BE9F-5660-4E67-9776-010C7F63D67D}" presName="childText" presStyleLbl="conFgAcc1" presStyleIdx="2" presStyleCnt="8">
        <dgm:presLayoutVars>
          <dgm:bulletEnabled val="1"/>
        </dgm:presLayoutVars>
      </dgm:prSet>
      <dgm:spPr/>
    </dgm:pt>
    <dgm:pt modelId="{CB6EF22C-8EE1-4A07-9B09-F8FD472506B9}" type="pres">
      <dgm:prSet presAssocID="{315765EF-2C83-47B2-83C9-1ACFF1F50FA2}" presName="spaceBetweenRectangles" presStyleCnt="0"/>
      <dgm:spPr/>
    </dgm:pt>
    <dgm:pt modelId="{EC29E67A-930D-4E37-B71B-7B0803BB3EC1}" type="pres">
      <dgm:prSet presAssocID="{544C761A-D932-41E5-8A17-3395E388171A}" presName="parentLin" presStyleCnt="0"/>
      <dgm:spPr/>
    </dgm:pt>
    <dgm:pt modelId="{AF9AB578-B3CD-4344-A6B2-0C48BB0B6C11}" type="pres">
      <dgm:prSet presAssocID="{544C761A-D932-41E5-8A17-3395E388171A}" presName="parentLeftMargin" presStyleLbl="node1" presStyleIdx="2" presStyleCnt="8"/>
      <dgm:spPr/>
    </dgm:pt>
    <dgm:pt modelId="{82A8D72D-0FB9-4D26-938D-0740BD9B4310}" type="pres">
      <dgm:prSet presAssocID="{544C761A-D932-41E5-8A17-3395E388171A}" presName="parentText" presStyleLbl="node1" presStyleIdx="3" presStyleCnt="8">
        <dgm:presLayoutVars>
          <dgm:chMax val="0"/>
          <dgm:bulletEnabled val="1"/>
        </dgm:presLayoutVars>
      </dgm:prSet>
      <dgm:spPr/>
    </dgm:pt>
    <dgm:pt modelId="{79D160C6-0D91-44ED-A7BC-99FFA38EA8B2}" type="pres">
      <dgm:prSet presAssocID="{544C761A-D932-41E5-8A17-3395E388171A}" presName="negativeSpace" presStyleCnt="0"/>
      <dgm:spPr/>
    </dgm:pt>
    <dgm:pt modelId="{77F999A0-616F-4E6A-83F5-D5398A14572E}" type="pres">
      <dgm:prSet presAssocID="{544C761A-D932-41E5-8A17-3395E388171A}" presName="childText" presStyleLbl="conFgAcc1" presStyleIdx="3" presStyleCnt="8">
        <dgm:presLayoutVars>
          <dgm:bulletEnabled val="1"/>
        </dgm:presLayoutVars>
      </dgm:prSet>
      <dgm:spPr/>
    </dgm:pt>
    <dgm:pt modelId="{971B4E4A-A466-46D1-BB38-8C65705CD979}" type="pres">
      <dgm:prSet presAssocID="{DD8A8F2C-14EA-4AFA-9A01-3738421B0DD9}" presName="spaceBetweenRectangles" presStyleCnt="0"/>
      <dgm:spPr/>
    </dgm:pt>
    <dgm:pt modelId="{CF7221CF-1581-4F04-B164-C4525C05C66D}" type="pres">
      <dgm:prSet presAssocID="{EC6F9F3D-E35E-4E32-ADEB-6581B0229205}" presName="parentLin" presStyleCnt="0"/>
      <dgm:spPr/>
    </dgm:pt>
    <dgm:pt modelId="{8F768621-04EF-4FD1-9089-1A215A1701FD}" type="pres">
      <dgm:prSet presAssocID="{EC6F9F3D-E35E-4E32-ADEB-6581B0229205}" presName="parentLeftMargin" presStyleLbl="node1" presStyleIdx="3" presStyleCnt="8"/>
      <dgm:spPr/>
    </dgm:pt>
    <dgm:pt modelId="{D2256F8A-D5D6-4B30-A554-2F4243664C59}" type="pres">
      <dgm:prSet presAssocID="{EC6F9F3D-E35E-4E32-ADEB-6581B0229205}" presName="parentText" presStyleLbl="node1" presStyleIdx="4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099F81-6881-4FEA-AED0-751723D34A7D}" type="pres">
      <dgm:prSet presAssocID="{EC6F9F3D-E35E-4E32-ADEB-6581B0229205}" presName="negativeSpace" presStyleCnt="0"/>
      <dgm:spPr/>
    </dgm:pt>
    <dgm:pt modelId="{8CBA5B80-3E52-42F9-892F-717F14D9941A}" type="pres">
      <dgm:prSet presAssocID="{EC6F9F3D-E35E-4E32-ADEB-6581B0229205}" presName="childText" presStyleLbl="conFgAcc1" presStyleIdx="4" presStyleCnt="8">
        <dgm:presLayoutVars>
          <dgm:bulletEnabled val="1"/>
        </dgm:presLayoutVars>
      </dgm:prSet>
      <dgm:spPr/>
    </dgm:pt>
    <dgm:pt modelId="{7D296904-7784-422F-8B78-9121EF807AB2}" type="pres">
      <dgm:prSet presAssocID="{68841D2D-C6B4-44B6-9065-EA373F061ECC}" presName="spaceBetweenRectangles" presStyleCnt="0"/>
      <dgm:spPr/>
    </dgm:pt>
    <dgm:pt modelId="{C629D576-C464-4A0B-9A0E-CA562D54E039}" type="pres">
      <dgm:prSet presAssocID="{F262A0FD-766D-4299-B95F-CEE587F6E676}" presName="parentLin" presStyleCnt="0"/>
      <dgm:spPr/>
    </dgm:pt>
    <dgm:pt modelId="{8DD918F2-71D2-4A41-8907-5C2B71DE6D63}" type="pres">
      <dgm:prSet presAssocID="{F262A0FD-766D-4299-B95F-CEE587F6E676}" presName="parentLeftMargin" presStyleLbl="node1" presStyleIdx="4" presStyleCnt="8"/>
      <dgm:spPr/>
    </dgm:pt>
    <dgm:pt modelId="{EE279BD9-E688-4D37-8109-5E885A31E31E}" type="pres">
      <dgm:prSet presAssocID="{F262A0FD-766D-4299-B95F-CEE587F6E676}" presName="parentText" presStyleLbl="node1" presStyleIdx="5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49AA1A-0D93-4D96-A494-1901ACFA4179}" type="pres">
      <dgm:prSet presAssocID="{F262A0FD-766D-4299-B95F-CEE587F6E676}" presName="negativeSpace" presStyleCnt="0"/>
      <dgm:spPr/>
    </dgm:pt>
    <dgm:pt modelId="{48978E21-FE07-410B-B092-7AF5864CD9AB}" type="pres">
      <dgm:prSet presAssocID="{F262A0FD-766D-4299-B95F-CEE587F6E676}" presName="childText" presStyleLbl="conFgAcc1" presStyleIdx="5" presStyleCnt="8">
        <dgm:presLayoutVars>
          <dgm:bulletEnabled val="1"/>
        </dgm:presLayoutVars>
      </dgm:prSet>
      <dgm:spPr/>
    </dgm:pt>
    <dgm:pt modelId="{46A87DC4-A9F0-4236-9352-83F01391177C}" type="pres">
      <dgm:prSet presAssocID="{77DEB153-E07C-46AE-BA4D-007F1351D66F}" presName="spaceBetweenRectangles" presStyleCnt="0"/>
      <dgm:spPr/>
    </dgm:pt>
    <dgm:pt modelId="{8ED68768-20FC-419A-A831-C40C1BCB12C1}" type="pres">
      <dgm:prSet presAssocID="{B5E2FA5A-3952-4933-BBDB-D09CCB5B871F}" presName="parentLin" presStyleCnt="0"/>
      <dgm:spPr/>
    </dgm:pt>
    <dgm:pt modelId="{BA895C4A-518F-4A1A-BF6F-585599A17B79}" type="pres">
      <dgm:prSet presAssocID="{B5E2FA5A-3952-4933-BBDB-D09CCB5B871F}" presName="parentLeftMargin" presStyleLbl="node1" presStyleIdx="5" presStyleCnt="8"/>
      <dgm:spPr/>
    </dgm:pt>
    <dgm:pt modelId="{96D63367-6ACC-4BAD-B9E7-59DCB75B617A}" type="pres">
      <dgm:prSet presAssocID="{B5E2FA5A-3952-4933-BBDB-D09CCB5B871F}" presName="parentText" presStyleLbl="node1" presStyleIdx="6" presStyleCnt="8">
        <dgm:presLayoutVars>
          <dgm:chMax val="0"/>
          <dgm:bulletEnabled val="1"/>
        </dgm:presLayoutVars>
      </dgm:prSet>
      <dgm:spPr/>
    </dgm:pt>
    <dgm:pt modelId="{D9B6CC16-ADC0-46DD-A32C-62DC74FE1936}" type="pres">
      <dgm:prSet presAssocID="{B5E2FA5A-3952-4933-BBDB-D09CCB5B871F}" presName="negativeSpace" presStyleCnt="0"/>
      <dgm:spPr/>
    </dgm:pt>
    <dgm:pt modelId="{6AC15A46-8C97-40D1-A008-99FDA6568781}" type="pres">
      <dgm:prSet presAssocID="{B5E2FA5A-3952-4933-BBDB-D09CCB5B871F}" presName="childText" presStyleLbl="conFgAcc1" presStyleIdx="6" presStyleCnt="8">
        <dgm:presLayoutVars>
          <dgm:bulletEnabled val="1"/>
        </dgm:presLayoutVars>
      </dgm:prSet>
      <dgm:spPr/>
    </dgm:pt>
    <dgm:pt modelId="{87D8FE06-BA82-45E8-9EAB-EB933695CC21}" type="pres">
      <dgm:prSet presAssocID="{A46E271C-E4FF-4237-96D3-885917371B1B}" presName="spaceBetweenRectangles" presStyleCnt="0"/>
      <dgm:spPr/>
    </dgm:pt>
    <dgm:pt modelId="{8164B37C-6CD9-4639-918F-D7A738F5E046}" type="pres">
      <dgm:prSet presAssocID="{C57FD472-B63A-4DEA-8B85-78DF22A91DB8}" presName="parentLin" presStyleCnt="0"/>
      <dgm:spPr/>
    </dgm:pt>
    <dgm:pt modelId="{9F870BC9-9755-4781-9830-24CCDBFD7BC3}" type="pres">
      <dgm:prSet presAssocID="{C57FD472-B63A-4DEA-8B85-78DF22A91DB8}" presName="parentLeftMargin" presStyleLbl="node1" presStyleIdx="6" presStyleCnt="8"/>
      <dgm:spPr/>
    </dgm:pt>
    <dgm:pt modelId="{E5508ACD-8439-464C-BC76-85254E589ADF}" type="pres">
      <dgm:prSet presAssocID="{C57FD472-B63A-4DEA-8B85-78DF22A91DB8}" presName="parentText" presStyleLbl="node1" presStyleIdx="7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C2E0B6-E651-412F-AB10-FAD5167A22DC}" type="pres">
      <dgm:prSet presAssocID="{C57FD472-B63A-4DEA-8B85-78DF22A91DB8}" presName="negativeSpace" presStyleCnt="0"/>
      <dgm:spPr/>
    </dgm:pt>
    <dgm:pt modelId="{2AA7C67A-88BA-4084-B49F-21E3CD231243}" type="pres">
      <dgm:prSet presAssocID="{C57FD472-B63A-4DEA-8B85-78DF22A91DB8}" presName="childText" presStyleLbl="conFgAcc1" presStyleIdx="7" presStyleCnt="8">
        <dgm:presLayoutVars>
          <dgm:bulletEnabled val="1"/>
        </dgm:presLayoutVars>
      </dgm:prSet>
      <dgm:spPr/>
    </dgm:pt>
  </dgm:ptLst>
  <dgm:cxnLst>
    <dgm:cxn modelId="{4DEC039F-1F38-4CF4-B7A2-F8EB992542B1}" type="presOf" srcId="{BAB96244-F642-4430-A3A7-5F2BF2520F7E}" destId="{B1A4F606-BFA3-46C5-853F-05FE5714198B}" srcOrd="1" destOrd="0" presId="urn:microsoft.com/office/officeart/2005/8/layout/list1"/>
    <dgm:cxn modelId="{6ED38E3B-A479-4BBB-995C-144650F5D36B}" srcId="{A0E963AB-1D7A-4537-B999-59F48ACC1158}" destId="{EC6F9F3D-E35E-4E32-ADEB-6581B0229205}" srcOrd="4" destOrd="0" parTransId="{EE7E051A-17AB-4E6A-A299-3529C9C4B129}" sibTransId="{68841D2D-C6B4-44B6-9065-EA373F061ECC}"/>
    <dgm:cxn modelId="{B71D6C90-0979-4976-AED5-671D518CEF68}" type="presOf" srcId="{6C86BE9F-5660-4E67-9776-010C7F63D67D}" destId="{CD0F4AE5-B694-4D3A-860C-8CB300BA1133}" srcOrd="1" destOrd="0" presId="urn:microsoft.com/office/officeart/2005/8/layout/list1"/>
    <dgm:cxn modelId="{8AC2D53D-1554-4B10-9A7F-C614F297F93A}" type="presOf" srcId="{D053A627-4950-47AB-94BA-AAC96CD2954E}" destId="{D6552C24-1296-4CF3-AC59-BCA6F0B85A2F}" srcOrd="1" destOrd="0" presId="urn:microsoft.com/office/officeart/2005/8/layout/list1"/>
    <dgm:cxn modelId="{C89CB8D0-705F-4203-ABB6-2D7AF17514F0}" type="presOf" srcId="{6C86BE9F-5660-4E67-9776-010C7F63D67D}" destId="{40A595CF-5D0A-42BF-95D6-8E4B79BCB787}" srcOrd="0" destOrd="0" presId="urn:microsoft.com/office/officeart/2005/8/layout/list1"/>
    <dgm:cxn modelId="{ABF7C5A7-8C2C-41AB-888D-3C9B3A75D6AB}" srcId="{A0E963AB-1D7A-4537-B999-59F48ACC1158}" destId="{BAB96244-F642-4430-A3A7-5F2BF2520F7E}" srcOrd="1" destOrd="0" parTransId="{E95BE7EB-86DD-4488-84F9-9AC554EFB905}" sibTransId="{10FEEB07-597B-4CA6-977C-6D8178E9B0E1}"/>
    <dgm:cxn modelId="{CC563417-2248-4764-839B-5F5D490877A8}" srcId="{A0E963AB-1D7A-4537-B999-59F48ACC1158}" destId="{544C761A-D932-41E5-8A17-3395E388171A}" srcOrd="3" destOrd="0" parTransId="{9034F60E-8F36-4B47-A86F-7F231B4F0811}" sibTransId="{DD8A8F2C-14EA-4AFA-9A01-3738421B0DD9}"/>
    <dgm:cxn modelId="{63CF0A0D-D504-4ACF-A3C4-40B2157FA34F}" type="presOf" srcId="{C57FD472-B63A-4DEA-8B85-78DF22A91DB8}" destId="{9F870BC9-9755-4781-9830-24CCDBFD7BC3}" srcOrd="0" destOrd="0" presId="urn:microsoft.com/office/officeart/2005/8/layout/list1"/>
    <dgm:cxn modelId="{009CA695-C5FF-4672-AAB0-BDD550B3A275}" srcId="{A0E963AB-1D7A-4537-B999-59F48ACC1158}" destId="{D053A627-4950-47AB-94BA-AAC96CD2954E}" srcOrd="0" destOrd="0" parTransId="{9016F902-593A-4D44-956B-11F7E8E0ECB8}" sibTransId="{38A5D1F4-5A0D-411C-9417-B66860E8E002}"/>
    <dgm:cxn modelId="{D171ECCF-70D1-4C04-83C4-BAE456F99A49}" type="presOf" srcId="{BAB96244-F642-4430-A3A7-5F2BF2520F7E}" destId="{F75AADB6-5DA8-4780-B628-FFB26544E14A}" srcOrd="0" destOrd="0" presId="urn:microsoft.com/office/officeart/2005/8/layout/list1"/>
    <dgm:cxn modelId="{7280D4E5-AB99-4060-839B-D554440ED8DF}" type="presOf" srcId="{EC6F9F3D-E35E-4E32-ADEB-6581B0229205}" destId="{8F768621-04EF-4FD1-9089-1A215A1701FD}" srcOrd="0" destOrd="0" presId="urn:microsoft.com/office/officeart/2005/8/layout/list1"/>
    <dgm:cxn modelId="{96C72BF0-CB89-4490-9BBF-A2CCF08F43D4}" type="presOf" srcId="{F262A0FD-766D-4299-B95F-CEE587F6E676}" destId="{8DD918F2-71D2-4A41-8907-5C2B71DE6D63}" srcOrd="0" destOrd="0" presId="urn:microsoft.com/office/officeart/2005/8/layout/list1"/>
    <dgm:cxn modelId="{7725B038-3198-4ADB-8709-13FDDE33A25E}" type="presOf" srcId="{D053A627-4950-47AB-94BA-AAC96CD2954E}" destId="{994D1A18-B98D-4BA6-AC07-425EE72ED6B8}" srcOrd="0" destOrd="0" presId="urn:microsoft.com/office/officeart/2005/8/layout/list1"/>
    <dgm:cxn modelId="{688EB916-0487-48FA-B9A8-ABEB823455C5}" type="presOf" srcId="{C57FD472-B63A-4DEA-8B85-78DF22A91DB8}" destId="{E5508ACD-8439-464C-BC76-85254E589ADF}" srcOrd="1" destOrd="0" presId="urn:microsoft.com/office/officeart/2005/8/layout/list1"/>
    <dgm:cxn modelId="{38AD5222-FC00-434C-9BBF-849A28917F4F}" type="presOf" srcId="{A0E963AB-1D7A-4537-B999-59F48ACC1158}" destId="{C635BB1F-0296-4228-88EA-E188E6C26758}" srcOrd="0" destOrd="0" presId="urn:microsoft.com/office/officeart/2005/8/layout/list1"/>
    <dgm:cxn modelId="{9B66D33F-B638-4BFF-988C-7E2B2E863872}" type="presOf" srcId="{B5E2FA5A-3952-4933-BBDB-D09CCB5B871F}" destId="{96D63367-6ACC-4BAD-B9E7-59DCB75B617A}" srcOrd="1" destOrd="0" presId="urn:microsoft.com/office/officeart/2005/8/layout/list1"/>
    <dgm:cxn modelId="{1CB69D79-10EC-4B56-86A7-90F5C1388689}" type="presOf" srcId="{EC6F9F3D-E35E-4E32-ADEB-6581B0229205}" destId="{D2256F8A-D5D6-4B30-A554-2F4243664C59}" srcOrd="1" destOrd="0" presId="urn:microsoft.com/office/officeart/2005/8/layout/list1"/>
    <dgm:cxn modelId="{D41528BB-CA0A-4E0D-B006-631348CCB02F}" srcId="{A0E963AB-1D7A-4537-B999-59F48ACC1158}" destId="{F262A0FD-766D-4299-B95F-CEE587F6E676}" srcOrd="5" destOrd="0" parTransId="{FB364FB3-7C2B-4F9E-A5F1-EB716F3EE5C5}" sibTransId="{77DEB153-E07C-46AE-BA4D-007F1351D66F}"/>
    <dgm:cxn modelId="{12ED472C-FBCE-4123-84DD-A73571C576E7}" srcId="{A0E963AB-1D7A-4537-B999-59F48ACC1158}" destId="{B5E2FA5A-3952-4933-BBDB-D09CCB5B871F}" srcOrd="6" destOrd="0" parTransId="{35AC6E1C-CE61-439E-AD89-E013B6C07F2B}" sibTransId="{A46E271C-E4FF-4237-96D3-885917371B1B}"/>
    <dgm:cxn modelId="{FF6B0A74-46CF-4118-B2C5-0EB4E76C55BA}" type="presOf" srcId="{B5E2FA5A-3952-4933-BBDB-D09CCB5B871F}" destId="{BA895C4A-518F-4A1A-BF6F-585599A17B79}" srcOrd="0" destOrd="0" presId="urn:microsoft.com/office/officeart/2005/8/layout/list1"/>
    <dgm:cxn modelId="{FAA31AB5-D9A0-4EE6-AFFD-F24812C3166F}" srcId="{A0E963AB-1D7A-4537-B999-59F48ACC1158}" destId="{C57FD472-B63A-4DEA-8B85-78DF22A91DB8}" srcOrd="7" destOrd="0" parTransId="{2622082D-0776-48B5-B84D-7F06BE514FAF}" sibTransId="{5E9B129B-2631-4B66-91F4-2B45F5C54DEE}"/>
    <dgm:cxn modelId="{310DA187-9C3E-4A87-989B-E1DD8DF6AB5D}" type="presOf" srcId="{544C761A-D932-41E5-8A17-3395E388171A}" destId="{82A8D72D-0FB9-4D26-938D-0740BD9B4310}" srcOrd="1" destOrd="0" presId="urn:microsoft.com/office/officeart/2005/8/layout/list1"/>
    <dgm:cxn modelId="{DCB2F416-C447-4153-9CC5-3B2F804BFB3A}" type="presOf" srcId="{F262A0FD-766D-4299-B95F-CEE587F6E676}" destId="{EE279BD9-E688-4D37-8109-5E885A31E31E}" srcOrd="1" destOrd="0" presId="urn:microsoft.com/office/officeart/2005/8/layout/list1"/>
    <dgm:cxn modelId="{F2E5EB65-8123-4E34-97EA-EA1143FC2557}" type="presOf" srcId="{544C761A-D932-41E5-8A17-3395E388171A}" destId="{AF9AB578-B3CD-4344-A6B2-0C48BB0B6C11}" srcOrd="0" destOrd="0" presId="urn:microsoft.com/office/officeart/2005/8/layout/list1"/>
    <dgm:cxn modelId="{63A35838-5E11-46F1-BB6E-BBC013B31FEF}" srcId="{A0E963AB-1D7A-4537-B999-59F48ACC1158}" destId="{6C86BE9F-5660-4E67-9776-010C7F63D67D}" srcOrd="2" destOrd="0" parTransId="{021EEF51-F0C4-448B-A38D-986CC1179677}" sibTransId="{315765EF-2C83-47B2-83C9-1ACFF1F50FA2}"/>
    <dgm:cxn modelId="{D930852C-4B4A-4D40-BABB-CDE9CF8FCF24}" type="presParOf" srcId="{C635BB1F-0296-4228-88EA-E188E6C26758}" destId="{7D34A675-9234-4E44-B2E7-B7FE53A285E1}" srcOrd="0" destOrd="0" presId="urn:microsoft.com/office/officeart/2005/8/layout/list1"/>
    <dgm:cxn modelId="{B90E158C-14A6-4376-A286-967025F26A38}" type="presParOf" srcId="{7D34A675-9234-4E44-B2E7-B7FE53A285E1}" destId="{994D1A18-B98D-4BA6-AC07-425EE72ED6B8}" srcOrd="0" destOrd="0" presId="urn:microsoft.com/office/officeart/2005/8/layout/list1"/>
    <dgm:cxn modelId="{BCEE173E-EB17-4760-83DB-51DE34BB2203}" type="presParOf" srcId="{7D34A675-9234-4E44-B2E7-B7FE53A285E1}" destId="{D6552C24-1296-4CF3-AC59-BCA6F0B85A2F}" srcOrd="1" destOrd="0" presId="urn:microsoft.com/office/officeart/2005/8/layout/list1"/>
    <dgm:cxn modelId="{C3C51B70-2B66-48A2-9137-0C17842FB381}" type="presParOf" srcId="{C635BB1F-0296-4228-88EA-E188E6C26758}" destId="{CC88E49B-6DE3-4D50-B3F1-BA3DC701D356}" srcOrd="1" destOrd="0" presId="urn:microsoft.com/office/officeart/2005/8/layout/list1"/>
    <dgm:cxn modelId="{B4CEF445-E804-40D7-9A9C-76E81844002D}" type="presParOf" srcId="{C635BB1F-0296-4228-88EA-E188E6C26758}" destId="{67E85A98-F050-4ED1-9F60-837C788CA547}" srcOrd="2" destOrd="0" presId="urn:microsoft.com/office/officeart/2005/8/layout/list1"/>
    <dgm:cxn modelId="{0209C4B1-8481-49F7-8B87-007A8FAD44C4}" type="presParOf" srcId="{C635BB1F-0296-4228-88EA-E188E6C26758}" destId="{EF04E0E1-E6FC-40B8-8E8D-2A812B0D3035}" srcOrd="3" destOrd="0" presId="urn:microsoft.com/office/officeart/2005/8/layout/list1"/>
    <dgm:cxn modelId="{2B83FDCA-D419-430E-A912-3297BA01B9AA}" type="presParOf" srcId="{C635BB1F-0296-4228-88EA-E188E6C26758}" destId="{71D29015-A649-43CA-9DCB-C5B45C84868B}" srcOrd="4" destOrd="0" presId="urn:microsoft.com/office/officeart/2005/8/layout/list1"/>
    <dgm:cxn modelId="{15D4343E-2A4D-43F6-BD74-63FB386C0BEA}" type="presParOf" srcId="{71D29015-A649-43CA-9DCB-C5B45C84868B}" destId="{F75AADB6-5DA8-4780-B628-FFB26544E14A}" srcOrd="0" destOrd="0" presId="urn:microsoft.com/office/officeart/2005/8/layout/list1"/>
    <dgm:cxn modelId="{36F1F740-F7BB-4D45-809F-E0727D3FF7A9}" type="presParOf" srcId="{71D29015-A649-43CA-9DCB-C5B45C84868B}" destId="{B1A4F606-BFA3-46C5-853F-05FE5714198B}" srcOrd="1" destOrd="0" presId="urn:microsoft.com/office/officeart/2005/8/layout/list1"/>
    <dgm:cxn modelId="{B07D3313-D695-490D-83A6-8D43D665B7D8}" type="presParOf" srcId="{C635BB1F-0296-4228-88EA-E188E6C26758}" destId="{3BA32DF9-F5CE-4AF1-8DAC-3C4B83C371DB}" srcOrd="5" destOrd="0" presId="urn:microsoft.com/office/officeart/2005/8/layout/list1"/>
    <dgm:cxn modelId="{2841977F-D6ED-4227-A6A8-F81598F536D7}" type="presParOf" srcId="{C635BB1F-0296-4228-88EA-E188E6C26758}" destId="{11A4305E-7116-4AA4-97D2-DA73AD23719D}" srcOrd="6" destOrd="0" presId="urn:microsoft.com/office/officeart/2005/8/layout/list1"/>
    <dgm:cxn modelId="{F92A0401-6ED7-4243-98C7-3375558954FF}" type="presParOf" srcId="{C635BB1F-0296-4228-88EA-E188E6C26758}" destId="{AC796DB5-1632-432C-8E58-9761B15CAE52}" srcOrd="7" destOrd="0" presId="urn:microsoft.com/office/officeart/2005/8/layout/list1"/>
    <dgm:cxn modelId="{E0FF02D8-0E58-4D7F-A158-2BF16A0CCFAE}" type="presParOf" srcId="{C635BB1F-0296-4228-88EA-E188E6C26758}" destId="{2E66A663-699E-4563-B860-405E560345E8}" srcOrd="8" destOrd="0" presId="urn:microsoft.com/office/officeart/2005/8/layout/list1"/>
    <dgm:cxn modelId="{EFA82BFD-E684-4B41-84FF-4213FD9FA8AF}" type="presParOf" srcId="{2E66A663-699E-4563-B860-405E560345E8}" destId="{40A595CF-5D0A-42BF-95D6-8E4B79BCB787}" srcOrd="0" destOrd="0" presId="urn:microsoft.com/office/officeart/2005/8/layout/list1"/>
    <dgm:cxn modelId="{3B0FC6E6-5C89-4761-BFA8-1BD88532BDE2}" type="presParOf" srcId="{2E66A663-699E-4563-B860-405E560345E8}" destId="{CD0F4AE5-B694-4D3A-860C-8CB300BA1133}" srcOrd="1" destOrd="0" presId="urn:microsoft.com/office/officeart/2005/8/layout/list1"/>
    <dgm:cxn modelId="{4B903B4F-0743-4817-BBBB-B1270A0946F8}" type="presParOf" srcId="{C635BB1F-0296-4228-88EA-E188E6C26758}" destId="{36CC1EDC-AD96-484F-B274-B55E5A92610D}" srcOrd="9" destOrd="0" presId="urn:microsoft.com/office/officeart/2005/8/layout/list1"/>
    <dgm:cxn modelId="{2DD88A2E-4551-4873-ADA4-968008993053}" type="presParOf" srcId="{C635BB1F-0296-4228-88EA-E188E6C26758}" destId="{04E269F9-DD80-4F4B-9C16-9E6C99249B49}" srcOrd="10" destOrd="0" presId="urn:microsoft.com/office/officeart/2005/8/layout/list1"/>
    <dgm:cxn modelId="{D01A4CA5-3BE2-4BA8-88FD-E89B38B7C489}" type="presParOf" srcId="{C635BB1F-0296-4228-88EA-E188E6C26758}" destId="{CB6EF22C-8EE1-4A07-9B09-F8FD472506B9}" srcOrd="11" destOrd="0" presId="urn:microsoft.com/office/officeart/2005/8/layout/list1"/>
    <dgm:cxn modelId="{0A662A50-35DB-41C3-8668-1F1070AEB5A3}" type="presParOf" srcId="{C635BB1F-0296-4228-88EA-E188E6C26758}" destId="{EC29E67A-930D-4E37-B71B-7B0803BB3EC1}" srcOrd="12" destOrd="0" presId="urn:microsoft.com/office/officeart/2005/8/layout/list1"/>
    <dgm:cxn modelId="{5A0FEDE7-16CA-415A-B4B1-B0BE2E57AEAC}" type="presParOf" srcId="{EC29E67A-930D-4E37-B71B-7B0803BB3EC1}" destId="{AF9AB578-B3CD-4344-A6B2-0C48BB0B6C11}" srcOrd="0" destOrd="0" presId="urn:microsoft.com/office/officeart/2005/8/layout/list1"/>
    <dgm:cxn modelId="{7E70E1A9-30B7-4B96-A9E9-ACD2E80F10CF}" type="presParOf" srcId="{EC29E67A-930D-4E37-B71B-7B0803BB3EC1}" destId="{82A8D72D-0FB9-4D26-938D-0740BD9B4310}" srcOrd="1" destOrd="0" presId="urn:microsoft.com/office/officeart/2005/8/layout/list1"/>
    <dgm:cxn modelId="{A2DC30B8-2AF7-46DA-98A1-30C08AF6E221}" type="presParOf" srcId="{C635BB1F-0296-4228-88EA-E188E6C26758}" destId="{79D160C6-0D91-44ED-A7BC-99FFA38EA8B2}" srcOrd="13" destOrd="0" presId="urn:microsoft.com/office/officeart/2005/8/layout/list1"/>
    <dgm:cxn modelId="{693B3EDA-6AF6-4D6A-9B1E-3E59C6FE917A}" type="presParOf" srcId="{C635BB1F-0296-4228-88EA-E188E6C26758}" destId="{77F999A0-616F-4E6A-83F5-D5398A14572E}" srcOrd="14" destOrd="0" presId="urn:microsoft.com/office/officeart/2005/8/layout/list1"/>
    <dgm:cxn modelId="{FFD4F37D-AB1F-471D-A4DD-E905B0D9B55B}" type="presParOf" srcId="{C635BB1F-0296-4228-88EA-E188E6C26758}" destId="{971B4E4A-A466-46D1-BB38-8C65705CD979}" srcOrd="15" destOrd="0" presId="urn:microsoft.com/office/officeart/2005/8/layout/list1"/>
    <dgm:cxn modelId="{7CA77B5F-179B-4B80-A7DF-157CB1D439DF}" type="presParOf" srcId="{C635BB1F-0296-4228-88EA-E188E6C26758}" destId="{CF7221CF-1581-4F04-B164-C4525C05C66D}" srcOrd="16" destOrd="0" presId="urn:microsoft.com/office/officeart/2005/8/layout/list1"/>
    <dgm:cxn modelId="{E6A2A2E8-3BF2-4324-A761-62E0713B884E}" type="presParOf" srcId="{CF7221CF-1581-4F04-B164-C4525C05C66D}" destId="{8F768621-04EF-4FD1-9089-1A215A1701FD}" srcOrd="0" destOrd="0" presId="urn:microsoft.com/office/officeart/2005/8/layout/list1"/>
    <dgm:cxn modelId="{50C52CBF-E48D-4217-B7D6-B6CAC3E1CAEE}" type="presParOf" srcId="{CF7221CF-1581-4F04-B164-C4525C05C66D}" destId="{D2256F8A-D5D6-4B30-A554-2F4243664C59}" srcOrd="1" destOrd="0" presId="urn:microsoft.com/office/officeart/2005/8/layout/list1"/>
    <dgm:cxn modelId="{CBFF7B47-63CE-4BD6-9FF5-E980DF4670DE}" type="presParOf" srcId="{C635BB1F-0296-4228-88EA-E188E6C26758}" destId="{CD099F81-6881-4FEA-AED0-751723D34A7D}" srcOrd="17" destOrd="0" presId="urn:microsoft.com/office/officeart/2005/8/layout/list1"/>
    <dgm:cxn modelId="{E207902D-C84D-4BCC-99A4-C708DD8AB6AA}" type="presParOf" srcId="{C635BB1F-0296-4228-88EA-E188E6C26758}" destId="{8CBA5B80-3E52-42F9-892F-717F14D9941A}" srcOrd="18" destOrd="0" presId="urn:microsoft.com/office/officeart/2005/8/layout/list1"/>
    <dgm:cxn modelId="{E723A060-D107-4B59-A2FE-69766F6C5C1C}" type="presParOf" srcId="{C635BB1F-0296-4228-88EA-E188E6C26758}" destId="{7D296904-7784-422F-8B78-9121EF807AB2}" srcOrd="19" destOrd="0" presId="urn:microsoft.com/office/officeart/2005/8/layout/list1"/>
    <dgm:cxn modelId="{406A7327-DCB9-406F-B171-C34391C40833}" type="presParOf" srcId="{C635BB1F-0296-4228-88EA-E188E6C26758}" destId="{C629D576-C464-4A0B-9A0E-CA562D54E039}" srcOrd="20" destOrd="0" presId="urn:microsoft.com/office/officeart/2005/8/layout/list1"/>
    <dgm:cxn modelId="{76FBB279-110C-44E5-9107-3B6CA27C9BD1}" type="presParOf" srcId="{C629D576-C464-4A0B-9A0E-CA562D54E039}" destId="{8DD918F2-71D2-4A41-8907-5C2B71DE6D63}" srcOrd="0" destOrd="0" presId="urn:microsoft.com/office/officeart/2005/8/layout/list1"/>
    <dgm:cxn modelId="{FB33273F-4596-4ED2-8620-82B12DA9C463}" type="presParOf" srcId="{C629D576-C464-4A0B-9A0E-CA562D54E039}" destId="{EE279BD9-E688-4D37-8109-5E885A31E31E}" srcOrd="1" destOrd="0" presId="urn:microsoft.com/office/officeart/2005/8/layout/list1"/>
    <dgm:cxn modelId="{7B986D4E-3BEC-4AA5-BC00-97AB264F6ADD}" type="presParOf" srcId="{C635BB1F-0296-4228-88EA-E188E6C26758}" destId="{8249AA1A-0D93-4D96-A494-1901ACFA4179}" srcOrd="21" destOrd="0" presId="urn:microsoft.com/office/officeart/2005/8/layout/list1"/>
    <dgm:cxn modelId="{90233493-5754-4E1D-A99F-F0FC3C844D2F}" type="presParOf" srcId="{C635BB1F-0296-4228-88EA-E188E6C26758}" destId="{48978E21-FE07-410B-B092-7AF5864CD9AB}" srcOrd="22" destOrd="0" presId="urn:microsoft.com/office/officeart/2005/8/layout/list1"/>
    <dgm:cxn modelId="{88FD1F02-672C-49C4-988B-D56CD98F5C2B}" type="presParOf" srcId="{C635BB1F-0296-4228-88EA-E188E6C26758}" destId="{46A87DC4-A9F0-4236-9352-83F01391177C}" srcOrd="23" destOrd="0" presId="urn:microsoft.com/office/officeart/2005/8/layout/list1"/>
    <dgm:cxn modelId="{5E6AB4F3-A689-43C6-AF49-1E4007BAE2E9}" type="presParOf" srcId="{C635BB1F-0296-4228-88EA-E188E6C26758}" destId="{8ED68768-20FC-419A-A831-C40C1BCB12C1}" srcOrd="24" destOrd="0" presId="urn:microsoft.com/office/officeart/2005/8/layout/list1"/>
    <dgm:cxn modelId="{5414C781-8AEB-4166-9416-3267D4A7A440}" type="presParOf" srcId="{8ED68768-20FC-419A-A831-C40C1BCB12C1}" destId="{BA895C4A-518F-4A1A-BF6F-585599A17B79}" srcOrd="0" destOrd="0" presId="urn:microsoft.com/office/officeart/2005/8/layout/list1"/>
    <dgm:cxn modelId="{D72F7D40-88AE-4E3C-944C-6CC472FDD2EA}" type="presParOf" srcId="{8ED68768-20FC-419A-A831-C40C1BCB12C1}" destId="{96D63367-6ACC-4BAD-B9E7-59DCB75B617A}" srcOrd="1" destOrd="0" presId="urn:microsoft.com/office/officeart/2005/8/layout/list1"/>
    <dgm:cxn modelId="{B6D3E8DD-A49B-48C4-BF9D-03D270AB0AB1}" type="presParOf" srcId="{C635BB1F-0296-4228-88EA-E188E6C26758}" destId="{D9B6CC16-ADC0-46DD-A32C-62DC74FE1936}" srcOrd="25" destOrd="0" presId="urn:microsoft.com/office/officeart/2005/8/layout/list1"/>
    <dgm:cxn modelId="{063B87D4-A590-43C0-A99E-05C48A3746EA}" type="presParOf" srcId="{C635BB1F-0296-4228-88EA-E188E6C26758}" destId="{6AC15A46-8C97-40D1-A008-99FDA6568781}" srcOrd="26" destOrd="0" presId="urn:microsoft.com/office/officeart/2005/8/layout/list1"/>
    <dgm:cxn modelId="{D89DD1E0-9C9D-4D26-B03C-7D0356DA3E19}" type="presParOf" srcId="{C635BB1F-0296-4228-88EA-E188E6C26758}" destId="{87D8FE06-BA82-45E8-9EAB-EB933695CC21}" srcOrd="27" destOrd="0" presId="urn:microsoft.com/office/officeart/2005/8/layout/list1"/>
    <dgm:cxn modelId="{349CEFFE-E808-438A-9BFF-548213FD1BBA}" type="presParOf" srcId="{C635BB1F-0296-4228-88EA-E188E6C26758}" destId="{8164B37C-6CD9-4639-918F-D7A738F5E046}" srcOrd="28" destOrd="0" presId="urn:microsoft.com/office/officeart/2005/8/layout/list1"/>
    <dgm:cxn modelId="{9AD0DA5C-D1F5-4EDA-9B94-C3064A2459D2}" type="presParOf" srcId="{8164B37C-6CD9-4639-918F-D7A738F5E046}" destId="{9F870BC9-9755-4781-9830-24CCDBFD7BC3}" srcOrd="0" destOrd="0" presId="urn:microsoft.com/office/officeart/2005/8/layout/list1"/>
    <dgm:cxn modelId="{64674918-7108-441C-8151-42CC0F790CD7}" type="presParOf" srcId="{8164B37C-6CD9-4639-918F-D7A738F5E046}" destId="{E5508ACD-8439-464C-BC76-85254E589ADF}" srcOrd="1" destOrd="0" presId="urn:microsoft.com/office/officeart/2005/8/layout/list1"/>
    <dgm:cxn modelId="{5DB1ED3A-EBB8-410C-8F2B-096F7CCC8D72}" type="presParOf" srcId="{C635BB1F-0296-4228-88EA-E188E6C26758}" destId="{6BC2E0B6-E651-412F-AB10-FAD5167A22DC}" srcOrd="29" destOrd="0" presId="urn:microsoft.com/office/officeart/2005/8/layout/list1"/>
    <dgm:cxn modelId="{ED7F93F7-7792-421C-B1C0-0D71A575AD18}" type="presParOf" srcId="{C635BB1F-0296-4228-88EA-E188E6C26758}" destId="{2AA7C67A-88BA-4084-B49F-21E3CD231243}" srcOrd="3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E85A98-F050-4ED1-9F60-837C788CA547}">
      <dsp:nvSpPr>
        <dsp:cNvPr id="0" name=""/>
        <dsp:cNvSpPr/>
      </dsp:nvSpPr>
      <dsp:spPr>
        <a:xfrm>
          <a:off x="0" y="240170"/>
          <a:ext cx="105156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552C24-1296-4CF3-AC59-BCA6F0B85A2F}">
      <dsp:nvSpPr>
        <dsp:cNvPr id="0" name=""/>
        <dsp:cNvSpPr/>
      </dsp:nvSpPr>
      <dsp:spPr>
        <a:xfrm>
          <a:off x="525780" y="4010"/>
          <a:ext cx="7360920" cy="47232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1. Наличие лицензии на образовательную деятельность и свидетельств об институциональной и специализированной аккредитаций.</a:t>
          </a:r>
          <a:endParaRPr lang="ru-RU" sz="1400" kern="1200" dirty="0"/>
        </a:p>
      </dsp:txBody>
      <dsp:txXfrm>
        <a:off x="548837" y="27067"/>
        <a:ext cx="7314806" cy="426206"/>
      </dsp:txXfrm>
    </dsp:sp>
    <dsp:sp modelId="{11A4305E-7116-4AA4-97D2-DA73AD23719D}">
      <dsp:nvSpPr>
        <dsp:cNvPr id="0" name=""/>
        <dsp:cNvSpPr/>
      </dsp:nvSpPr>
      <dsp:spPr>
        <a:xfrm>
          <a:off x="0" y="965930"/>
          <a:ext cx="105156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A4F606-BFA3-46C5-853F-05FE5714198B}">
      <dsp:nvSpPr>
        <dsp:cNvPr id="0" name=""/>
        <dsp:cNvSpPr/>
      </dsp:nvSpPr>
      <dsp:spPr>
        <a:xfrm>
          <a:off x="525780" y="729770"/>
          <a:ext cx="7360920" cy="47232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2. Подача заявок на государственный образовательный заказ.</a:t>
          </a:r>
          <a:endParaRPr lang="ru-RU" sz="1400" kern="1200" dirty="0"/>
        </a:p>
      </dsp:txBody>
      <dsp:txXfrm>
        <a:off x="548837" y="752827"/>
        <a:ext cx="7314806" cy="426206"/>
      </dsp:txXfrm>
    </dsp:sp>
    <dsp:sp modelId="{04E269F9-DD80-4F4B-9C16-9E6C99249B49}">
      <dsp:nvSpPr>
        <dsp:cNvPr id="0" name=""/>
        <dsp:cNvSpPr/>
      </dsp:nvSpPr>
      <dsp:spPr>
        <a:xfrm>
          <a:off x="0" y="1691690"/>
          <a:ext cx="105156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0F4AE5-B694-4D3A-860C-8CB300BA1133}">
      <dsp:nvSpPr>
        <dsp:cNvPr id="0" name=""/>
        <dsp:cNvSpPr/>
      </dsp:nvSpPr>
      <dsp:spPr>
        <a:xfrm>
          <a:off x="525780" y="1455530"/>
          <a:ext cx="7360920" cy="47232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3. Приказы по формированию приемной комиссии, экзаменационной и апелляционной комиссии.</a:t>
          </a:r>
          <a:endParaRPr lang="ru-RU" sz="1400" kern="1200" dirty="0"/>
        </a:p>
      </dsp:txBody>
      <dsp:txXfrm>
        <a:off x="548837" y="1478587"/>
        <a:ext cx="7314806" cy="426206"/>
      </dsp:txXfrm>
    </dsp:sp>
    <dsp:sp modelId="{77F999A0-616F-4E6A-83F5-D5398A14572E}">
      <dsp:nvSpPr>
        <dsp:cNvPr id="0" name=""/>
        <dsp:cNvSpPr/>
      </dsp:nvSpPr>
      <dsp:spPr>
        <a:xfrm>
          <a:off x="0" y="2417450"/>
          <a:ext cx="105156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A8D72D-0FB9-4D26-938D-0740BD9B4310}">
      <dsp:nvSpPr>
        <dsp:cNvPr id="0" name=""/>
        <dsp:cNvSpPr/>
      </dsp:nvSpPr>
      <dsp:spPr>
        <a:xfrm>
          <a:off x="525780" y="2181290"/>
          <a:ext cx="7360920" cy="47232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4. Правила приема в ВУЗа, НИИ, НЦ.</a:t>
          </a:r>
          <a:endParaRPr lang="ru-RU" sz="1400" kern="1200" dirty="0"/>
        </a:p>
      </dsp:txBody>
      <dsp:txXfrm>
        <a:off x="548837" y="2204347"/>
        <a:ext cx="7314806" cy="426206"/>
      </dsp:txXfrm>
    </dsp:sp>
    <dsp:sp modelId="{8CBA5B80-3E52-42F9-892F-717F14D9941A}">
      <dsp:nvSpPr>
        <dsp:cNvPr id="0" name=""/>
        <dsp:cNvSpPr/>
      </dsp:nvSpPr>
      <dsp:spPr>
        <a:xfrm>
          <a:off x="0" y="3143210"/>
          <a:ext cx="105156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256F8A-D5D6-4B30-A554-2F4243664C59}">
      <dsp:nvSpPr>
        <dsp:cNvPr id="0" name=""/>
        <dsp:cNvSpPr/>
      </dsp:nvSpPr>
      <dsp:spPr>
        <a:xfrm>
          <a:off x="525780" y="2907050"/>
          <a:ext cx="7360920" cy="472320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5. Организационные мероприятия.</a:t>
          </a:r>
          <a:endParaRPr lang="ru-RU" sz="1400" kern="1200" dirty="0"/>
        </a:p>
      </dsp:txBody>
      <dsp:txXfrm>
        <a:off x="548837" y="2930107"/>
        <a:ext cx="7314806" cy="426206"/>
      </dsp:txXfrm>
    </dsp:sp>
    <dsp:sp modelId="{48978E21-FE07-410B-B092-7AF5864CD9AB}">
      <dsp:nvSpPr>
        <dsp:cNvPr id="0" name=""/>
        <dsp:cNvSpPr/>
      </dsp:nvSpPr>
      <dsp:spPr>
        <a:xfrm>
          <a:off x="0" y="3868970"/>
          <a:ext cx="105156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279BD9-E688-4D37-8109-5E885A31E31E}">
      <dsp:nvSpPr>
        <dsp:cNvPr id="0" name=""/>
        <dsp:cNvSpPr/>
      </dsp:nvSpPr>
      <dsp:spPr>
        <a:xfrm>
          <a:off x="525780" y="3632810"/>
          <a:ext cx="7360920" cy="47232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6. </a:t>
          </a:r>
          <a:r>
            <a:rPr lang="ru-RU" sz="1400" kern="1200" dirty="0" err="1" smtClean="0"/>
            <a:t>Профориентационная</a:t>
          </a:r>
          <a:r>
            <a:rPr lang="ru-RU" sz="1400" kern="1200" dirty="0" smtClean="0"/>
            <a:t> работа согласно плану.</a:t>
          </a:r>
          <a:endParaRPr lang="ru-RU" sz="1400" kern="1200" dirty="0"/>
        </a:p>
      </dsp:txBody>
      <dsp:txXfrm>
        <a:off x="548837" y="3655867"/>
        <a:ext cx="7314806" cy="426206"/>
      </dsp:txXfrm>
    </dsp:sp>
    <dsp:sp modelId="{6AC15A46-8C97-40D1-A008-99FDA6568781}">
      <dsp:nvSpPr>
        <dsp:cNvPr id="0" name=""/>
        <dsp:cNvSpPr/>
      </dsp:nvSpPr>
      <dsp:spPr>
        <a:xfrm>
          <a:off x="0" y="4594730"/>
          <a:ext cx="105156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D63367-6ACC-4BAD-B9E7-59DCB75B617A}">
      <dsp:nvSpPr>
        <dsp:cNvPr id="0" name=""/>
        <dsp:cNvSpPr/>
      </dsp:nvSpPr>
      <dsp:spPr>
        <a:xfrm>
          <a:off x="525780" y="4358570"/>
          <a:ext cx="7360920" cy="47232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7. Отработка с УЗ регионов (МИО) по обучения в рамках целевой подготовки.</a:t>
          </a:r>
          <a:endParaRPr lang="ru-RU" sz="1400" kern="1200" dirty="0"/>
        </a:p>
      </dsp:txBody>
      <dsp:txXfrm>
        <a:off x="548837" y="4381627"/>
        <a:ext cx="7314806" cy="426206"/>
      </dsp:txXfrm>
    </dsp:sp>
    <dsp:sp modelId="{2AA7C67A-88BA-4084-B49F-21E3CD231243}">
      <dsp:nvSpPr>
        <dsp:cNvPr id="0" name=""/>
        <dsp:cNvSpPr/>
      </dsp:nvSpPr>
      <dsp:spPr>
        <a:xfrm>
          <a:off x="0" y="5320490"/>
          <a:ext cx="105156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508ACD-8439-464C-BC76-85254E589ADF}">
      <dsp:nvSpPr>
        <dsp:cNvPr id="0" name=""/>
        <dsp:cNvSpPr/>
      </dsp:nvSpPr>
      <dsp:spPr>
        <a:xfrm>
          <a:off x="525780" y="5084330"/>
          <a:ext cx="7360920" cy="47232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8. Разработаны и обновлены ОП по действующим и вновь введенным  специальностям резидентуры.</a:t>
          </a:r>
          <a:endParaRPr lang="ru-RU" sz="1400" kern="1200" dirty="0"/>
        </a:p>
      </dsp:txBody>
      <dsp:txXfrm>
        <a:off x="548837" y="5107387"/>
        <a:ext cx="7314806" cy="4262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CB100-44DB-44E0-A1D8-5E0668E8994D}" type="datetimeFigureOut">
              <a:rPr lang="ru-RU" smtClean="0"/>
              <a:t>18.06.2019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58669-3F51-48EF-B24F-C41634412B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025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CB100-44DB-44E0-A1D8-5E0668E8994D}" type="datetimeFigureOut">
              <a:rPr lang="ru-RU" smtClean="0"/>
              <a:t>18.06.2019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58669-3F51-48EF-B24F-C41634412B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1423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CB100-44DB-44E0-A1D8-5E0668E8994D}" type="datetimeFigureOut">
              <a:rPr lang="ru-RU" smtClean="0"/>
              <a:t>18.06.2019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58669-3F51-48EF-B24F-C41634412B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80431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CB100-44DB-44E0-A1D8-5E0668E8994D}" type="datetimeFigureOut">
              <a:rPr lang="ru-RU" smtClean="0"/>
              <a:t>18.06.2019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58669-3F51-48EF-B24F-C41634412B4D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4436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CB100-44DB-44E0-A1D8-5E0668E8994D}" type="datetimeFigureOut">
              <a:rPr lang="ru-RU" smtClean="0"/>
              <a:t>18.06.2019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58669-3F51-48EF-B24F-C41634412B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25234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CB100-44DB-44E0-A1D8-5E0668E8994D}" type="datetimeFigureOut">
              <a:rPr lang="ru-RU" smtClean="0"/>
              <a:t>18.06.2019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58669-3F51-48EF-B24F-C41634412B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4055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CB100-44DB-44E0-A1D8-5E0668E8994D}" type="datetimeFigureOut">
              <a:rPr lang="ru-RU" smtClean="0"/>
              <a:t>18.06.2019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58669-3F51-48EF-B24F-C41634412B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4933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CB100-44DB-44E0-A1D8-5E0668E8994D}" type="datetimeFigureOut">
              <a:rPr lang="ru-RU" smtClean="0"/>
              <a:t>18.06.2019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58669-3F51-48EF-B24F-C41634412B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29568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CB100-44DB-44E0-A1D8-5E0668E8994D}" type="datetimeFigureOut">
              <a:rPr lang="ru-RU" smtClean="0"/>
              <a:t>18.06.2019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58669-3F51-48EF-B24F-C41634412B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65552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CB100-44DB-44E0-A1D8-5E0668E8994D}" type="datetimeFigureOut">
              <a:rPr lang="ru-RU" smtClean="0"/>
              <a:t>18.06.2019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58669-3F51-48EF-B24F-C41634412B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45464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CB100-44DB-44E0-A1D8-5E0668E8994D}" type="datetimeFigureOut">
              <a:rPr lang="ru-RU" smtClean="0"/>
              <a:t>18.06.2019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58669-3F51-48EF-B24F-C41634412B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8847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CB100-44DB-44E0-A1D8-5E0668E8994D}" type="datetimeFigureOut">
              <a:rPr lang="ru-RU" smtClean="0"/>
              <a:t>18.06.2019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58669-3F51-48EF-B24F-C41634412B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66744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CB100-44DB-44E0-A1D8-5E0668E8994D}" type="datetimeFigureOut">
              <a:rPr lang="ru-RU" smtClean="0"/>
              <a:t>18.06.2019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58669-3F51-48EF-B24F-C41634412B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33356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CB100-44DB-44E0-A1D8-5E0668E8994D}" type="datetimeFigureOut">
              <a:rPr lang="ru-RU" smtClean="0"/>
              <a:t>18.06.2019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58669-3F51-48EF-B24F-C41634412B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3254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CB100-44DB-44E0-A1D8-5E0668E8994D}" type="datetimeFigureOut">
              <a:rPr lang="ru-RU" smtClean="0"/>
              <a:t>18.06.2019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58669-3F51-48EF-B24F-C41634412B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41507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CB100-44DB-44E0-A1D8-5E0668E8994D}" type="datetimeFigureOut">
              <a:rPr lang="ru-RU" smtClean="0"/>
              <a:t>18.06.2019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58669-3F51-48EF-B24F-C41634412B4D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0064663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CB100-44DB-44E0-A1D8-5E0668E8994D}" type="datetimeFigureOut">
              <a:rPr lang="ru-RU" smtClean="0"/>
              <a:t>18.06.2019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58669-3F51-48EF-B24F-C41634412B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416175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CB100-44DB-44E0-A1D8-5E0668E8994D}" type="datetimeFigureOut">
              <a:rPr lang="ru-RU" smtClean="0"/>
              <a:t>18.06.2019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58669-3F51-48EF-B24F-C41634412B4D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6017971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CB100-44DB-44E0-A1D8-5E0668E8994D}" type="datetimeFigureOut">
              <a:rPr lang="ru-RU" smtClean="0"/>
              <a:t>18.06.2019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58669-3F51-48EF-B24F-C41634412B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584945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CB100-44DB-44E0-A1D8-5E0668E8994D}" type="datetimeFigureOut">
              <a:rPr lang="ru-RU" smtClean="0"/>
              <a:t>18.06.2019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58669-3F51-48EF-B24F-C41634412B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296966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CB100-44DB-44E0-A1D8-5E0668E8994D}" type="datetimeFigureOut">
              <a:rPr lang="ru-RU" smtClean="0"/>
              <a:t>18.06.2019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58669-3F51-48EF-B24F-C41634412B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559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CB100-44DB-44E0-A1D8-5E0668E8994D}" type="datetimeFigureOut">
              <a:rPr lang="ru-RU" smtClean="0"/>
              <a:t>18.06.2019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58669-3F51-48EF-B24F-C41634412B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9733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CB100-44DB-44E0-A1D8-5E0668E8994D}" type="datetimeFigureOut">
              <a:rPr lang="ru-RU" smtClean="0"/>
              <a:t>18.06.2019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58669-3F51-48EF-B24F-C41634412B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6424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CB100-44DB-44E0-A1D8-5E0668E8994D}" type="datetimeFigureOut">
              <a:rPr lang="ru-RU" smtClean="0"/>
              <a:t>18.06.2019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58669-3F51-48EF-B24F-C41634412B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8444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CB100-44DB-44E0-A1D8-5E0668E8994D}" type="datetimeFigureOut">
              <a:rPr lang="ru-RU" smtClean="0"/>
              <a:t>18.06.2019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58669-3F51-48EF-B24F-C41634412B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2988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CB100-44DB-44E0-A1D8-5E0668E8994D}" type="datetimeFigureOut">
              <a:rPr lang="ru-RU" smtClean="0"/>
              <a:t>18.06.2019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58669-3F51-48EF-B24F-C41634412B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0227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CB100-44DB-44E0-A1D8-5E0668E8994D}" type="datetimeFigureOut">
              <a:rPr lang="ru-RU" smtClean="0"/>
              <a:t>18.06.2019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58669-3F51-48EF-B24F-C41634412B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0732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CB100-44DB-44E0-A1D8-5E0668E8994D}" type="datetimeFigureOut">
              <a:rPr lang="ru-RU" smtClean="0"/>
              <a:t>18.06.2019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58669-3F51-48EF-B24F-C41634412B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4869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CCB100-44DB-44E0-A1D8-5E0668E8994D}" type="datetimeFigureOut">
              <a:rPr lang="ru-RU" smtClean="0"/>
              <a:t>18.06.2019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58669-3F51-48EF-B24F-C41634412B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4419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9CCB100-44DB-44E0-A1D8-5E0668E8994D}" type="datetimeFigureOut">
              <a:rPr lang="ru-RU" smtClean="0"/>
              <a:t>18.06.2019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3058669-3F51-48EF-B24F-C41634412B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777035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/>
              <a:t>О готовности к приему абитуриентов 2019 года</a:t>
            </a:r>
            <a:r>
              <a:rPr lang="ru-RU" dirty="0"/>
              <a:t>, 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888523" y="5202238"/>
            <a:ext cx="6940061" cy="1655762"/>
          </a:xfrm>
        </p:spPr>
        <p:txBody>
          <a:bodyPr>
            <a:normAutofit/>
          </a:bodyPr>
          <a:lstStyle/>
          <a:p>
            <a:pPr algn="l"/>
            <a:r>
              <a:rPr lang="ru-RU" dirty="0" smtClean="0"/>
              <a:t>докладчик </a:t>
            </a:r>
          </a:p>
          <a:p>
            <a:pPr algn="l"/>
            <a:r>
              <a:rPr lang="ru-RU" dirty="0" smtClean="0"/>
              <a:t>директор департамента  резидентуры АО  «Казахский  медицинский   университет  непрерывного   образования» Андасова Ж.М.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317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-84080"/>
            <a:ext cx="10515600" cy="650631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+mn-lt"/>
              </a:rPr>
              <a:t>Резидентура </a:t>
            </a:r>
            <a:endParaRPr lang="ru-RU" sz="2800" dirty="0">
              <a:latin typeface="+mn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531753"/>
              </p:ext>
            </p:extLst>
          </p:nvPr>
        </p:nvGraphicFramePr>
        <p:xfrm>
          <a:off x="462457" y="567550"/>
          <a:ext cx="11361681" cy="5791200"/>
        </p:xfrm>
        <a:graphic>
          <a:graphicData uri="http://schemas.openxmlformats.org/drawingml/2006/table">
            <a:tbl>
              <a:tblPr firstRow="1" bandRow="1"/>
              <a:tblGrid>
                <a:gridCol w="377345"/>
                <a:gridCol w="1729730"/>
                <a:gridCol w="3217078"/>
                <a:gridCol w="1575486"/>
                <a:gridCol w="1454295"/>
                <a:gridCol w="3007747"/>
              </a:tblGrid>
              <a:tr h="442936"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+mn-lt"/>
                        </a:rPr>
                        <a:t>ВУЗ/ НИИ/НЦ</a:t>
                      </a:r>
                      <a:endParaRPr lang="ru-RU" sz="1400" b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+mn-lt"/>
                        </a:rPr>
                        <a:t>Заявки на </a:t>
                      </a:r>
                      <a:r>
                        <a:rPr lang="ru-RU" sz="1400" b="1" dirty="0" err="1" smtClean="0">
                          <a:latin typeface="+mn-lt"/>
                        </a:rPr>
                        <a:t>гос</a:t>
                      </a:r>
                      <a:r>
                        <a:rPr lang="ru-RU" sz="1400" b="1" dirty="0" smtClean="0">
                          <a:latin typeface="+mn-lt"/>
                        </a:rPr>
                        <a:t> грант</a:t>
                      </a:r>
                      <a:endParaRPr lang="ru-RU" sz="1400" b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+mn-lt"/>
                        </a:rPr>
                        <a:t>Кол-во специальностей</a:t>
                      </a:r>
                      <a:endParaRPr lang="ru-RU" sz="1400" b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+mn-lt"/>
                        </a:rPr>
                        <a:t>Заявки по МИО</a:t>
                      </a:r>
                    </a:p>
                    <a:p>
                      <a:pPr algn="ctr"/>
                      <a:endParaRPr lang="ru-RU" sz="1400" b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+mn-lt"/>
                        </a:rPr>
                        <a:t>Предварительный</a:t>
                      </a:r>
                      <a:r>
                        <a:rPr lang="ru-RU" sz="1400" b="1" baseline="0" dirty="0" smtClean="0">
                          <a:latin typeface="+mn-lt"/>
                        </a:rPr>
                        <a:t> отбор/кол-во</a:t>
                      </a:r>
                      <a:endParaRPr lang="ru-RU" sz="1400" b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4293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n-lt"/>
                        </a:rPr>
                        <a:t>1.</a:t>
                      </a:r>
                      <a:endParaRPr lang="ru-RU" sz="14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>
                          <a:latin typeface="+mn-lt"/>
                        </a:rPr>
                        <a:t>КазНМУ</a:t>
                      </a:r>
                      <a:endParaRPr lang="ru-RU" sz="14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n-lt"/>
                        </a:rPr>
                        <a:t>По действующим специальностям – 414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+mn-lt"/>
                        </a:rPr>
                        <a:t>По дополнительным специальностям</a:t>
                      </a:r>
                      <a:r>
                        <a:rPr lang="ru-RU" sz="1400" baseline="0" dirty="0" smtClean="0">
                          <a:latin typeface="+mn-lt"/>
                        </a:rPr>
                        <a:t> - 57</a:t>
                      </a:r>
                      <a:endParaRPr lang="ru-RU" sz="14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n-lt"/>
                        </a:rPr>
                        <a:t>26</a:t>
                      </a:r>
                      <a:endParaRPr lang="ru-RU" sz="1400" dirty="0" smtClean="0">
                        <a:latin typeface="+mn-lt"/>
                      </a:endParaRPr>
                    </a:p>
                    <a:p>
                      <a:pPr algn="ctr"/>
                      <a:r>
                        <a:rPr lang="ru-RU" sz="1400" dirty="0" smtClean="0">
                          <a:latin typeface="+mn-lt"/>
                        </a:rPr>
                        <a:t>11</a:t>
                      </a:r>
                      <a:endParaRPr lang="ru-RU" sz="14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n-lt"/>
                        </a:rPr>
                        <a:t>1 </a:t>
                      </a:r>
                      <a:r>
                        <a:rPr lang="ru-RU" sz="1400" dirty="0" smtClean="0">
                          <a:latin typeface="+mn-lt"/>
                        </a:rPr>
                        <a:t>на 17.06.2019.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+mn-lt"/>
                        </a:rPr>
                        <a:t>-</a:t>
                      </a:r>
                      <a:endParaRPr lang="ru-RU" sz="14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 smtClean="0">
                        <a:latin typeface="+mn-lt"/>
                      </a:endParaRPr>
                    </a:p>
                    <a:p>
                      <a:pPr algn="ctr"/>
                      <a:r>
                        <a:rPr lang="ru-RU" sz="1400" dirty="0" smtClean="0">
                          <a:latin typeface="+mn-lt"/>
                        </a:rPr>
                        <a:t>918</a:t>
                      </a:r>
                      <a:endParaRPr lang="ru-RU" sz="14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</a:tr>
              <a:tr h="26576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n-lt"/>
                        </a:rPr>
                        <a:t>2.</a:t>
                      </a:r>
                      <a:endParaRPr lang="ru-RU" sz="1400" dirty="0">
                        <a:latin typeface="+mn-lt"/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>
                          <a:latin typeface="+mn-lt"/>
                        </a:rPr>
                        <a:t>КазМУНО</a:t>
                      </a:r>
                      <a:endParaRPr lang="ru-RU" sz="1400" dirty="0">
                        <a:latin typeface="+mn-lt"/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n-lt"/>
                        </a:rPr>
                        <a:t>454</a:t>
                      </a:r>
                      <a:endParaRPr lang="ru-RU" sz="1400" dirty="0">
                        <a:latin typeface="+mn-lt"/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n-lt"/>
                        </a:rPr>
                        <a:t> </a:t>
                      </a:r>
                      <a:r>
                        <a:rPr lang="ru-RU" sz="1400" dirty="0" smtClean="0">
                          <a:latin typeface="+mn-lt"/>
                        </a:rPr>
                        <a:t>41</a:t>
                      </a:r>
                      <a:endParaRPr lang="ru-RU" sz="1400" dirty="0">
                        <a:latin typeface="+mn-lt"/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n-lt"/>
                        </a:rPr>
                        <a:t> + / 25</a:t>
                      </a:r>
                      <a:endParaRPr lang="ru-RU" sz="1400" dirty="0">
                        <a:latin typeface="+mn-lt"/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n-lt"/>
                        </a:rPr>
                        <a:t>1025</a:t>
                      </a:r>
                      <a:endParaRPr lang="ru-RU" sz="1400" dirty="0">
                        <a:latin typeface="+mn-lt"/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</a:tr>
              <a:tr h="26576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n-lt"/>
                        </a:rPr>
                        <a:t>3.</a:t>
                      </a:r>
                      <a:endParaRPr lang="ru-RU" sz="14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n-lt"/>
                        </a:rPr>
                        <a:t>ЗКМУ </a:t>
                      </a:r>
                      <a:r>
                        <a:rPr lang="ru-RU" sz="1400" dirty="0" err="1" smtClean="0">
                          <a:latin typeface="+mn-lt"/>
                        </a:rPr>
                        <a:t>им.М.Оспанова</a:t>
                      </a:r>
                      <a:endParaRPr lang="ru-RU" sz="14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n-lt"/>
                        </a:rPr>
                        <a:t>190</a:t>
                      </a:r>
                      <a:endParaRPr lang="ru-RU" sz="14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n-lt"/>
                        </a:rPr>
                        <a:t>16</a:t>
                      </a:r>
                      <a:endParaRPr lang="ru-RU" sz="14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n-lt"/>
                        </a:rPr>
                        <a:t>25</a:t>
                      </a:r>
                      <a:endParaRPr lang="ru-RU" sz="14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n-lt"/>
                        </a:rPr>
                        <a:t>260</a:t>
                      </a:r>
                      <a:endParaRPr lang="ru-RU" sz="14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9999"/>
                    </a:solidFill>
                  </a:tcPr>
                </a:tc>
              </a:tr>
              <a:tr h="44293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n-lt"/>
                        </a:rPr>
                        <a:t>4.</a:t>
                      </a:r>
                      <a:endParaRPr lang="ru-RU" sz="14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n-lt"/>
                        </a:rPr>
                        <a:t>МУА</a:t>
                      </a:r>
                      <a:endParaRPr lang="ru-RU" sz="14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n-lt"/>
                        </a:rPr>
                        <a:t>Заявка/потребность- </a:t>
                      </a:r>
                      <a:r>
                        <a:rPr lang="ru-RU" sz="1400" dirty="0" smtClean="0">
                          <a:latin typeface="+mn-lt"/>
                        </a:rPr>
                        <a:t>656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+mn-lt"/>
                        </a:rPr>
                        <a:t> </a:t>
                      </a:r>
                      <a:r>
                        <a:rPr lang="ru-RU" sz="1400" dirty="0" smtClean="0">
                          <a:latin typeface="+mn-lt"/>
                        </a:rPr>
                        <a:t>(план - 175)</a:t>
                      </a:r>
                      <a:endParaRPr lang="ru-RU" sz="14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n-lt"/>
                        </a:rPr>
                        <a:t>23</a:t>
                      </a:r>
                      <a:endParaRPr lang="ru-RU" sz="14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n-lt"/>
                        </a:rPr>
                        <a:t>-</a:t>
                      </a:r>
                      <a:endParaRPr lang="ru-RU" sz="14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n-lt"/>
                        </a:rPr>
                        <a:t>Сдали</a:t>
                      </a:r>
                      <a:r>
                        <a:rPr lang="ru-RU" sz="1400" baseline="0" dirty="0" smtClean="0">
                          <a:latin typeface="+mn-lt"/>
                        </a:rPr>
                        <a:t> документы -644, пришли на  собеседование-533, </a:t>
                      </a:r>
                      <a:r>
                        <a:rPr lang="ru-RU" sz="1400" dirty="0" smtClean="0">
                          <a:latin typeface="+mn-lt"/>
                        </a:rPr>
                        <a:t>рекомендовано-504</a:t>
                      </a:r>
                      <a:endParaRPr lang="ru-RU" sz="14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ECFF"/>
                    </a:solidFill>
                  </a:tcPr>
                </a:tc>
              </a:tr>
              <a:tr h="26576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n-lt"/>
                        </a:rPr>
                        <a:t>5.</a:t>
                      </a:r>
                      <a:endParaRPr lang="ru-RU" sz="14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n-lt"/>
                        </a:rPr>
                        <a:t>ННЦХ им.</a:t>
                      </a:r>
                      <a:r>
                        <a:rPr lang="ru-RU" sz="1400" baseline="0" dirty="0" smtClean="0">
                          <a:latin typeface="+mn-lt"/>
                        </a:rPr>
                        <a:t> А.Н.</a:t>
                      </a:r>
                      <a:r>
                        <a:rPr lang="ru-RU" sz="1400" dirty="0" smtClean="0">
                          <a:latin typeface="+mn-lt"/>
                        </a:rPr>
                        <a:t> </a:t>
                      </a:r>
                      <a:r>
                        <a:rPr lang="ru-RU" sz="1400" dirty="0" err="1" smtClean="0">
                          <a:latin typeface="+mn-lt"/>
                        </a:rPr>
                        <a:t>Сызганова</a:t>
                      </a:r>
                      <a:endParaRPr lang="ru-RU" sz="14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n-lt"/>
                        </a:rPr>
                        <a:t>+/</a:t>
                      </a:r>
                      <a:r>
                        <a:rPr lang="ru-RU" sz="1400" dirty="0" smtClean="0">
                          <a:latin typeface="+mn-lt"/>
                        </a:rPr>
                        <a:t>52</a:t>
                      </a:r>
                      <a:endParaRPr lang="ru-RU" sz="1400" dirty="0" smtClean="0">
                        <a:latin typeface="+mn-lt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n-lt"/>
                        </a:rPr>
                        <a:t>4</a:t>
                      </a:r>
                      <a:endParaRPr lang="ru-RU" sz="1400" dirty="0" smtClean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n-lt"/>
                        </a:rPr>
                        <a:t>-</a:t>
                      </a:r>
                      <a:endParaRPr lang="ru-RU" sz="14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n-lt"/>
                        </a:rPr>
                        <a:t>27</a:t>
                      </a:r>
                      <a:endParaRPr lang="ru-RU" sz="14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</a:tr>
              <a:tr h="26576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n-lt"/>
                        </a:rPr>
                        <a:t>6.</a:t>
                      </a:r>
                      <a:endParaRPr lang="ru-RU" sz="14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n-lt"/>
                        </a:rPr>
                        <a:t>НАО МУС</a:t>
                      </a:r>
                      <a:endParaRPr lang="ru-RU" sz="14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n-lt"/>
                        </a:rPr>
                        <a:t>225//15</a:t>
                      </a:r>
                      <a:endParaRPr lang="ru-RU" sz="14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n-lt"/>
                        </a:rPr>
                        <a:t>-</a:t>
                      </a:r>
                      <a:endParaRPr lang="ru-RU" sz="14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</a:tr>
              <a:tr h="26576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n-lt"/>
                        </a:rPr>
                        <a:t>7.</a:t>
                      </a:r>
                      <a:endParaRPr lang="ru-RU" sz="14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n-lt"/>
                        </a:rPr>
                        <a:t>МКТУ</a:t>
                      </a:r>
                      <a:endParaRPr lang="ru-RU" sz="14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26576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n-lt"/>
                          <a:cs typeface="Times New Roman" panose="02020603050405020304" pitchFamily="18" charset="0"/>
                        </a:rPr>
                        <a:t>8.</a:t>
                      </a:r>
                      <a:endParaRPr lang="ru-RU" sz="14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n-lt"/>
                        </a:rPr>
                        <a:t>ЮКМА</a:t>
                      </a:r>
                      <a:endParaRPr lang="ru-RU" sz="14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n-lt"/>
                        </a:rPr>
                        <a:t>115</a:t>
                      </a:r>
                      <a:endParaRPr lang="ru-RU" sz="14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n-lt"/>
                        </a:rPr>
                        <a:t>7</a:t>
                      </a:r>
                      <a:endParaRPr lang="ru-RU" sz="14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C99"/>
                    </a:solidFill>
                  </a:tcPr>
                </a:tc>
              </a:tr>
              <a:tr h="26576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n-lt"/>
                          <a:cs typeface="Times New Roman" panose="02020603050405020304" pitchFamily="18" charset="0"/>
                        </a:rPr>
                        <a:t>9.</a:t>
                      </a:r>
                      <a:endParaRPr lang="ru-RU" sz="14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n-lt"/>
                          <a:cs typeface="Times New Roman" panose="02020603050405020304" pitchFamily="18" charset="0"/>
                        </a:rPr>
                        <a:t>КРМУ</a:t>
                      </a:r>
                      <a:endParaRPr lang="ru-RU" sz="14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n-lt"/>
                          <a:cs typeface="Times New Roman" panose="02020603050405020304" pitchFamily="18" charset="0"/>
                        </a:rPr>
                        <a:t>22</a:t>
                      </a:r>
                      <a:endParaRPr lang="ru-RU" sz="14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n-lt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n-lt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</a:tr>
              <a:tr h="26576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n-lt"/>
                          <a:cs typeface="Times New Roman" panose="02020603050405020304" pitchFamily="18" charset="0"/>
                        </a:rPr>
                        <a:t>10.</a:t>
                      </a:r>
                      <a:endParaRPr lang="ru-RU" sz="14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>
                          <a:latin typeface="+mn-lt"/>
                          <a:cs typeface="Times New Roman" panose="02020603050405020304" pitchFamily="18" charset="0"/>
                        </a:rPr>
                        <a:t>НЦПиДХ</a:t>
                      </a:r>
                      <a:endParaRPr lang="ru-RU" sz="14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n-lt"/>
                        </a:rPr>
                        <a:t>102</a:t>
                      </a:r>
                      <a:endParaRPr lang="ru-RU" sz="1400" dirty="0">
                        <a:latin typeface="+mn-lt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n-lt"/>
                        </a:rPr>
                        <a:t>12</a:t>
                      </a:r>
                      <a:endParaRPr lang="ru-RU" sz="1400" dirty="0">
                        <a:latin typeface="+mn-lt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n-lt"/>
                        </a:rPr>
                        <a:t>-</a:t>
                      </a:r>
                      <a:endParaRPr lang="ru-RU" sz="1400" dirty="0">
                        <a:latin typeface="+mn-lt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n-lt"/>
                        </a:rPr>
                        <a:t>208</a:t>
                      </a:r>
                      <a:endParaRPr lang="ru-RU" sz="1400" dirty="0">
                        <a:latin typeface="+mn-lt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</a:tr>
              <a:tr h="26576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n-lt"/>
                          <a:cs typeface="Times New Roman" panose="02020603050405020304" pitchFamily="18" charset="0"/>
                        </a:rPr>
                        <a:t>11.</a:t>
                      </a:r>
                      <a:endParaRPr lang="ru-RU" sz="14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+mn-lt"/>
                          <a:cs typeface="Times New Roman" panose="02020603050405020304" pitchFamily="18" charset="0"/>
                        </a:rPr>
                        <a:t>АО «ННКЦ»</a:t>
                      </a:r>
                      <a:endParaRPr lang="ru-RU" sz="14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n-lt"/>
                          <a:cs typeface="Times New Roman" panose="02020603050405020304" pitchFamily="18" charset="0"/>
                        </a:rPr>
                        <a:t>34</a:t>
                      </a:r>
                      <a:endParaRPr lang="ru-RU" sz="14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n-lt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n-lt"/>
                          <a:cs typeface="Times New Roman" panose="02020603050405020304" pitchFamily="18" charset="0"/>
                        </a:rPr>
                        <a:t>13</a:t>
                      </a:r>
                      <a:endParaRPr lang="ru-RU" sz="14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0076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12629"/>
            <a:ext cx="10104724" cy="672967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+mn-lt"/>
              </a:rPr>
              <a:t>Резидентура календарь</a:t>
            </a:r>
            <a:endParaRPr lang="ru-RU" sz="3200" dirty="0">
              <a:latin typeface="+mn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2884917"/>
              </p:ext>
            </p:extLst>
          </p:nvPr>
        </p:nvGraphicFramePr>
        <p:xfrm>
          <a:off x="298939" y="808890"/>
          <a:ext cx="11500338" cy="4865532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4004396"/>
                <a:gridCol w="7495942"/>
              </a:tblGrid>
              <a:tr h="2805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Дата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Мероприятие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/>
                </a:tc>
              </a:tr>
              <a:tr h="106048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 03 июля по 25 июля 2019 года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Прием документов для участия в конкурсе претендентов в резидентуру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Приемная комиссия и через информационную систему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/>
                </a:tc>
              </a:tr>
              <a:tr h="2805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effectLst/>
                        </a:rPr>
                        <a:t>5-8 августа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effectLst/>
                        </a:rPr>
                        <a:t>Выдача пропусков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/>
                </a:tc>
              </a:tr>
              <a:tr h="5485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С 8 августа по 16 августа 2019 года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Сдача вступительного </a:t>
                      </a:r>
                      <a:r>
                        <a:rPr lang="ru-RU" sz="1600" dirty="0" smtClean="0">
                          <a:effectLst/>
                        </a:rPr>
                        <a:t>экзамена </a:t>
                      </a:r>
                      <a:r>
                        <a:rPr lang="ru-RU" sz="1600" dirty="0">
                          <a:effectLst/>
                        </a:rPr>
                        <a:t>по </a:t>
                      </a:r>
                      <a:r>
                        <a:rPr lang="ru-RU" sz="1600" dirty="0" smtClean="0">
                          <a:effectLst/>
                        </a:rPr>
                        <a:t>группам ОП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/>
                </a:tc>
              </a:tr>
              <a:tr h="5243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В день экзамена, вечером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Результаты вступительных </a:t>
                      </a:r>
                      <a:r>
                        <a:rPr lang="ru-RU" sz="1600" dirty="0" smtClean="0">
                          <a:effectLst/>
                        </a:rPr>
                        <a:t>экзаменов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/>
                </a:tc>
              </a:tr>
              <a:tr h="8417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Апелляция: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Подача заявления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Рассмотрение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до 13-00 следующего дня после экзамена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с 14-00 следующего дня после экзамена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/>
                </a:tc>
              </a:tr>
              <a:tr h="5243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до 25 августа 2019 года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Результаты конкурса на получение государственного образовательного заказа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/>
                </a:tc>
              </a:tr>
              <a:tr h="2805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до 28 августа 2019 года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Зачисление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/>
                </a:tc>
              </a:tr>
              <a:tr h="5243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до 28 августа 2019 года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Прием документов, сдача вступительных экзаменов для обучения по договору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48" marR="62248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7017555" y="0"/>
            <a:ext cx="26014959" cy="436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3473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6363" y="2542918"/>
            <a:ext cx="8534400" cy="1507067"/>
          </a:xfrm>
        </p:spPr>
        <p:txBody>
          <a:bodyPr>
            <a:noAutofit/>
          </a:bodyPr>
          <a:lstStyle/>
          <a:p>
            <a:pPr algn="ctr"/>
            <a:r>
              <a:rPr lang="ru-RU" sz="6000" b="1" dirty="0" smtClean="0">
                <a:latin typeface="Calibri" panose="020F0502020204030204" pitchFamily="34" charset="0"/>
              </a:rPr>
              <a:t>Спасибо за внимание!!!</a:t>
            </a:r>
            <a:endParaRPr lang="ru-RU" sz="60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2027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5360" y="-27384"/>
            <a:ext cx="11521280" cy="6480720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</a:pPr>
            <a:r>
              <a:rPr lang="kk-KZ" sz="3200" b="1" dirty="0">
                <a:solidFill>
                  <a:schemeClr val="tx2">
                    <a:lumMod val="75000"/>
                  </a:schemeClr>
                </a:solidFill>
              </a:rPr>
              <a:t>Нормативная правовая база: </a:t>
            </a:r>
          </a:p>
          <a:p>
            <a:pPr marL="380990" indent="-380990" algn="just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ru-RU" sz="2133" dirty="0">
                <a:solidFill>
                  <a:srgbClr val="002060"/>
                </a:solidFill>
              </a:rPr>
              <a:t>Правила присуждения образовательного гранта - ППРК</a:t>
            </a:r>
            <a:r>
              <a:rPr lang="kk-KZ" sz="2133" dirty="0">
                <a:solidFill>
                  <a:srgbClr val="002060"/>
                </a:solidFill>
              </a:rPr>
              <a:t> от </a:t>
            </a:r>
            <a:r>
              <a:rPr lang="ru-RU" sz="2133" dirty="0">
                <a:solidFill>
                  <a:srgbClr val="002060"/>
                </a:solidFill>
              </a:rPr>
              <a:t>23 января 2008 года </a:t>
            </a:r>
            <a:r>
              <a:rPr lang="en-US" sz="2133" dirty="0">
                <a:solidFill>
                  <a:srgbClr val="002060"/>
                </a:solidFill>
              </a:rPr>
              <a:t>N</a:t>
            </a:r>
            <a:r>
              <a:rPr lang="ru-RU" sz="2133" dirty="0">
                <a:solidFill>
                  <a:srgbClr val="002060"/>
                </a:solidFill>
              </a:rPr>
              <a:t> 58 </a:t>
            </a:r>
          </a:p>
          <a:p>
            <a:pPr marL="380990" indent="-380990" algn="just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ru-RU" sz="2133" dirty="0">
                <a:solidFill>
                  <a:srgbClr val="002060"/>
                </a:solidFill>
              </a:rPr>
              <a:t>Типовые правила приема на обучение в организации образования, реализующие образовательные программы высшего и послевузовского образования - Приказ МОН РК от 31 октября 2018 года № 600;</a:t>
            </a:r>
          </a:p>
          <a:p>
            <a:pPr marL="380990" indent="-380990" algn="just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ru-RU" sz="2133" dirty="0">
                <a:solidFill>
                  <a:srgbClr val="002060"/>
                </a:solidFill>
              </a:rPr>
              <a:t>Правила проведения единого национального тестирования - Приказ МОН РК от 2 мая 2017 года № 204;</a:t>
            </a:r>
          </a:p>
          <a:p>
            <a:pPr marL="380990" indent="-380990" algn="just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ru-RU" sz="2133" dirty="0">
                <a:solidFill>
                  <a:srgbClr val="002060"/>
                </a:solidFill>
              </a:rPr>
              <a:t>Методические рекомендации соответствия родственных групп ОП высшего образования и специальностей ТИПО, </a:t>
            </a:r>
            <a:r>
              <a:rPr lang="ru-RU" sz="2133" dirty="0" err="1">
                <a:solidFill>
                  <a:srgbClr val="002060"/>
                </a:solidFill>
              </a:rPr>
              <a:t>послесреднего</a:t>
            </a:r>
            <a:r>
              <a:rPr lang="ru-RU" sz="2133" dirty="0">
                <a:solidFill>
                  <a:srgbClr val="002060"/>
                </a:solidFill>
              </a:rPr>
              <a:t> образования - Приказ МОН РК от 1 апреля 2019 года № 134;</a:t>
            </a:r>
          </a:p>
          <a:p>
            <a:pPr marL="380990" indent="-380990" algn="just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ru-RU" sz="2133" dirty="0">
                <a:solidFill>
                  <a:srgbClr val="002060"/>
                </a:solidFill>
              </a:rPr>
              <a:t>«О подготовке к ЕНТ с 20 июня по 5 июля 2019 года» - Приказ МОН РК от 1 апреля 2019 года № 135;</a:t>
            </a:r>
          </a:p>
          <a:p>
            <a:pPr marL="380990" indent="-380990" algn="just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ru-RU" sz="2133" dirty="0">
                <a:solidFill>
                  <a:srgbClr val="C00000"/>
                </a:solidFill>
              </a:rPr>
              <a:t> </a:t>
            </a:r>
            <a:r>
              <a:rPr lang="ru-RU" sz="2133" dirty="0">
                <a:solidFill>
                  <a:schemeClr val="tx2">
                    <a:lumMod val="75000"/>
                  </a:schemeClr>
                </a:solidFill>
              </a:rPr>
              <a:t>«О распределении государственного образовательного заказа на подготовку специалистов с высшим и послевузовским образованием в разрезе групп образовательных программ на 2019-2020 учебный год» и др. приказы МОН РК</a:t>
            </a:r>
          </a:p>
          <a:p>
            <a:pPr marL="380990" indent="-380990" algn="just">
              <a:lnSpc>
                <a:spcPct val="115000"/>
              </a:lnSpc>
              <a:buFont typeface="Wingdings" panose="05000000000000000000" pitchFamily="2" charset="2"/>
              <a:buChar char="Ø"/>
            </a:pPr>
            <a:endParaRPr lang="ru-RU" dirty="0">
              <a:solidFill>
                <a:srgbClr val="002060"/>
              </a:solidFill>
            </a:endParaRPr>
          </a:p>
          <a:p>
            <a:pPr marL="380990" indent="-380990" algn="just">
              <a:lnSpc>
                <a:spcPct val="115000"/>
              </a:lnSpc>
              <a:buFont typeface="Wingdings" panose="05000000000000000000" pitchFamily="2" charset="2"/>
              <a:buChar char="Ø"/>
            </a:pP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7195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05113"/>
            <a:ext cx="10515600" cy="60960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Готовность вузов к приему абитуриентов – 2019г.</a:t>
            </a: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1700997"/>
              </p:ext>
            </p:extLst>
          </p:nvPr>
        </p:nvGraphicFramePr>
        <p:xfrm>
          <a:off x="838200" y="830263"/>
          <a:ext cx="10515600" cy="5727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01335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584444"/>
          </a:xfrm>
        </p:spPr>
        <p:txBody>
          <a:bodyPr>
            <a:normAutofit/>
          </a:bodyPr>
          <a:lstStyle/>
          <a:p>
            <a:pPr algn="ctr"/>
            <a:r>
              <a:rPr lang="ru-RU" sz="2400" u="sng" dirty="0" smtClean="0">
                <a:latin typeface="+mn-lt"/>
                <a:cs typeface="Times New Roman" panose="02020603050405020304" pitchFamily="18" charset="0"/>
              </a:rPr>
              <a:t>БАКАЛАВРИАТ.</a:t>
            </a:r>
            <a:r>
              <a:rPr lang="ru-RU" sz="2400" dirty="0" smtClean="0">
                <a:latin typeface="+mn-lt"/>
                <a:cs typeface="Times New Roman" panose="02020603050405020304" pitchFamily="18" charset="0"/>
              </a:rPr>
              <a:t> План приема по специальностям </a:t>
            </a:r>
            <a:endParaRPr lang="ru-RU" sz="2400" dirty="0">
              <a:latin typeface="+mn-lt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1205526"/>
              </p:ext>
            </p:extLst>
          </p:nvPr>
        </p:nvGraphicFramePr>
        <p:xfrm>
          <a:off x="838200" y="584444"/>
          <a:ext cx="10515600" cy="58668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5138"/>
                <a:gridCol w="1582616"/>
                <a:gridCol w="2758540"/>
                <a:gridCol w="1060315"/>
                <a:gridCol w="2295727"/>
                <a:gridCol w="2443264"/>
              </a:tblGrid>
              <a:tr h="471842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№ </a:t>
                      </a:r>
                      <a:endParaRPr lang="ru-RU" sz="1200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Наименование вуза</a:t>
                      </a:r>
                      <a:endParaRPr lang="ru-RU" sz="1200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Специальность </a:t>
                      </a:r>
                      <a:endParaRPr lang="ru-RU" sz="1200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План приема</a:t>
                      </a:r>
                      <a:endParaRPr lang="ru-RU" sz="1200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Базовый вуз</a:t>
                      </a:r>
                      <a:endParaRPr lang="ru-RU" sz="1200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Психометрическое тестирование/ форма</a:t>
                      </a:r>
                      <a:endParaRPr lang="ru-RU" sz="1200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6000">
                <a:tc rowSpan="7"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row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err="1" smtClean="0">
                          <a:latin typeface="+mn-lt"/>
                          <a:cs typeface="Times New Roman" panose="02020603050405020304" pitchFamily="18" charset="0"/>
                        </a:rPr>
                        <a:t>КазНМУ</a:t>
                      </a:r>
                      <a:endParaRPr lang="ru-RU" sz="1200" dirty="0" smtClean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Общая медицина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300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Университет Международного</a:t>
                      </a:r>
                      <a:r>
                        <a:rPr lang="ru-RU" sz="1200" baseline="0" dirty="0" smtClean="0">
                          <a:latin typeface="+mn-lt"/>
                          <a:cs typeface="Times New Roman" panose="02020603050405020304" pitchFamily="18" charset="0"/>
                        </a:rPr>
                        <a:t> бизнеса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Компьютерное тестирование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Стоматология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10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Компьютерное тестирование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147076">
                <a:tc v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Педиатрия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150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Компьютерное тестирование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Общественное здравоохранение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10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136566">
                <a:tc v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Сестринское </a:t>
                      </a:r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дело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10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Компьютерное тестирование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131310">
                <a:tc v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Фармация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10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149704">
                <a:tc vMerge="1">
                  <a:txBody>
                    <a:bodyPr/>
                    <a:lstStyle/>
                    <a:p>
                      <a:endParaRPr lang="ru-RU" sz="14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+mn-lt"/>
                          <a:cs typeface="Times New Roman" panose="02020603050405020304" pitchFamily="18" charset="0"/>
                        </a:rPr>
                        <a:t>Итого:</a:t>
                      </a:r>
                      <a:endParaRPr lang="ru-RU" sz="1200" b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+mn-lt"/>
                          <a:cs typeface="Times New Roman" panose="02020603050405020304" pitchFamily="18" charset="0"/>
                        </a:rPr>
                        <a:t>490</a:t>
                      </a:r>
                      <a:endParaRPr lang="ru-RU" sz="1200" b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168097">
                <a:tc rowSpan="7"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l"/>
                      <a:r>
                        <a:rPr lang="ru-RU" sz="1200" dirty="0" err="1" smtClean="0">
                          <a:latin typeface="+mn-lt"/>
                          <a:cs typeface="Times New Roman" panose="02020603050405020304" pitchFamily="18" charset="0"/>
                        </a:rPr>
                        <a:t>КазМУНО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Общая медицина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130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err="1" smtClean="0">
                          <a:latin typeface="+mn-lt"/>
                          <a:cs typeface="Times New Roman" panose="02020603050405020304" pitchFamily="18" charset="0"/>
                        </a:rPr>
                        <a:t>Нархоз</a:t>
                      </a:r>
                      <a:endParaRPr lang="ru-RU" sz="1200" dirty="0" smtClean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Письменное</a:t>
                      </a:r>
                      <a:r>
                        <a:rPr lang="ru-RU" sz="1200" baseline="0" dirty="0" smtClean="0">
                          <a:latin typeface="+mn-lt"/>
                          <a:cs typeface="Times New Roman" panose="02020603050405020304" pitchFamily="18" charset="0"/>
                        </a:rPr>
                        <a:t> т</a:t>
                      </a:r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естирование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Стоматология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10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Педиатрия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128683">
                <a:tc vMerge="1">
                  <a:txBody>
                    <a:bodyPr/>
                    <a:lstStyle/>
                    <a:p>
                      <a:endParaRPr lang="ru-RU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Общественное здравоохранение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20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265424">
                <a:tc vMerge="1">
                  <a:txBody>
                    <a:bodyPr/>
                    <a:lstStyle/>
                    <a:p>
                      <a:endParaRPr lang="ru-RU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Сестринское </a:t>
                      </a:r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дело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20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238623">
                <a:tc vMerge="1">
                  <a:txBody>
                    <a:bodyPr/>
                    <a:lstStyle/>
                    <a:p>
                      <a:endParaRPr lang="ru-RU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Фармация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20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120800">
                <a:tc vMerge="1">
                  <a:txBody>
                    <a:bodyPr/>
                    <a:lstStyle/>
                    <a:p>
                      <a:endParaRPr lang="ru-RU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+mn-lt"/>
                          <a:cs typeface="Times New Roman" panose="02020603050405020304" pitchFamily="18" charset="0"/>
                        </a:rPr>
                        <a:t>Итого:</a:t>
                      </a:r>
                      <a:endParaRPr lang="ru-RU" sz="1200" b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276346">
                <a:tc rowSpan="3"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3.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Высшая</a:t>
                      </a:r>
                      <a:r>
                        <a:rPr lang="ru-RU" sz="1200" baseline="0" dirty="0" smtClean="0">
                          <a:latin typeface="+mn-lt"/>
                          <a:cs typeface="Times New Roman" panose="02020603050405020304" pitchFamily="18" charset="0"/>
                        </a:rPr>
                        <a:t> школа медицины Северо-Казахстанский государственный университет </a:t>
                      </a:r>
                      <a:r>
                        <a:rPr lang="ru-RU" sz="1200" baseline="0" dirty="0" err="1" smtClean="0">
                          <a:latin typeface="+mn-lt"/>
                          <a:cs typeface="Times New Roman" panose="02020603050405020304" pitchFamily="18" charset="0"/>
                        </a:rPr>
                        <a:t>им.М.Козыбаева</a:t>
                      </a:r>
                      <a:r>
                        <a:rPr lang="ru-RU" sz="1200" baseline="0" dirty="0" smtClean="0">
                          <a:latin typeface="+mn-lt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200" baseline="0" dirty="0" err="1" smtClean="0">
                          <a:latin typeface="+mn-lt"/>
                          <a:cs typeface="Times New Roman" panose="02020603050405020304" pitchFamily="18" charset="0"/>
                        </a:rPr>
                        <a:t>г.Петропавловск</a:t>
                      </a:r>
                      <a:endParaRPr lang="ru-RU" sz="1200" dirty="0" smtClean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Общая медицина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150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aseline="0" dirty="0" smtClean="0">
                          <a:latin typeface="+mn-lt"/>
                          <a:cs typeface="Times New Roman" panose="02020603050405020304" pitchFamily="18" charset="0"/>
                        </a:rPr>
                        <a:t>Северо-Казахстанский государственный университет </a:t>
                      </a:r>
                      <a:r>
                        <a:rPr lang="ru-RU" sz="1200" baseline="0" dirty="0" err="1" smtClean="0">
                          <a:latin typeface="+mn-lt"/>
                          <a:cs typeface="Times New Roman" panose="02020603050405020304" pitchFamily="18" charset="0"/>
                        </a:rPr>
                        <a:t>им.М.Козыбаева</a:t>
                      </a:r>
                      <a:endParaRPr lang="ru-RU" sz="1200" dirty="0" smtClean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Компьютерное тестирование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281076">
                <a:tc vMerge="1">
                  <a:txBody>
                    <a:bodyPr/>
                    <a:lstStyle/>
                    <a:p>
                      <a:endParaRPr lang="ru-RU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Фармация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30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Компьютерное тестирование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281076">
                <a:tc vMerge="1">
                  <a:txBody>
                    <a:bodyPr/>
                    <a:lstStyle/>
                    <a:p>
                      <a:endParaRPr lang="ru-RU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+mn-lt"/>
                          <a:cs typeface="Times New Roman" panose="02020603050405020304" pitchFamily="18" charset="0"/>
                        </a:rPr>
                        <a:t>Итого:</a:t>
                      </a:r>
                      <a:endParaRPr lang="ru-RU" sz="1200" b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481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584444"/>
          </a:xfrm>
        </p:spPr>
        <p:txBody>
          <a:bodyPr>
            <a:normAutofit/>
          </a:bodyPr>
          <a:lstStyle/>
          <a:p>
            <a:pPr algn="ctr"/>
            <a:r>
              <a:rPr lang="ru-RU" sz="2400" u="sng" dirty="0" smtClean="0">
                <a:latin typeface="+mn-lt"/>
                <a:cs typeface="Times New Roman" panose="02020603050405020304" pitchFamily="18" charset="0"/>
              </a:rPr>
              <a:t>БАКАЛАВРИАТ. </a:t>
            </a:r>
            <a:r>
              <a:rPr lang="ru-RU" sz="2400" dirty="0" smtClean="0">
                <a:latin typeface="+mn-lt"/>
                <a:cs typeface="Times New Roman" panose="02020603050405020304" pitchFamily="18" charset="0"/>
              </a:rPr>
              <a:t>План приема по специальностям (заявка)</a:t>
            </a:r>
            <a:endParaRPr lang="ru-RU" sz="2400" dirty="0">
              <a:latin typeface="+mn-lt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4883204"/>
              </p:ext>
            </p:extLst>
          </p:nvPr>
        </p:nvGraphicFramePr>
        <p:xfrm>
          <a:off x="838199" y="584444"/>
          <a:ext cx="10815537" cy="59362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421"/>
                <a:gridCol w="1668187"/>
                <a:gridCol w="2166304"/>
                <a:gridCol w="2490280"/>
                <a:gridCol w="2042809"/>
                <a:gridCol w="2052536"/>
              </a:tblGrid>
              <a:tr h="47184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№ </a:t>
                      </a:r>
                      <a:endParaRPr lang="ru-RU" sz="1200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Наименование вуза</a:t>
                      </a:r>
                      <a:endParaRPr lang="ru-RU" sz="1200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Специальность </a:t>
                      </a:r>
                      <a:endParaRPr lang="ru-RU" sz="1200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План приема</a:t>
                      </a:r>
                      <a:endParaRPr lang="ru-RU" sz="1200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Базовый вуз</a:t>
                      </a:r>
                      <a:endParaRPr lang="ru-RU" sz="1200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Психометрическое тестирование/ форма</a:t>
                      </a:r>
                      <a:endParaRPr lang="ru-RU" sz="1200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5314">
                <a:tc rowSpan="6"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4.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rowSpan="6"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ЗКМУ</a:t>
                      </a:r>
                      <a:r>
                        <a:rPr lang="ru-RU" sz="1200" baseline="0" dirty="0" smtClean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Общая медицина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365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Региональный</a:t>
                      </a:r>
                      <a:r>
                        <a:rPr lang="ru-RU" sz="1200" baseline="0" dirty="0" smtClean="0">
                          <a:latin typeface="+mn-lt"/>
                          <a:cs typeface="Times New Roman" panose="02020603050405020304" pitchFamily="18" charset="0"/>
                        </a:rPr>
                        <a:t> государственный университет имени </a:t>
                      </a:r>
                      <a:r>
                        <a:rPr lang="ru-RU" sz="1200" baseline="0" dirty="0" err="1" smtClean="0">
                          <a:latin typeface="+mn-lt"/>
                          <a:cs typeface="Times New Roman" panose="02020603050405020304" pitchFamily="18" charset="0"/>
                        </a:rPr>
                        <a:t>К.Жубанова</a:t>
                      </a:r>
                      <a:r>
                        <a:rPr lang="ru-RU" sz="1200" baseline="0" dirty="0" smtClean="0">
                          <a:latin typeface="+mn-lt"/>
                          <a:cs typeface="Times New Roman" panose="02020603050405020304" pitchFamily="18" charset="0"/>
                        </a:rPr>
                        <a:t> - ЕНТ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Тестирование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50671">
                <a:tc vMerge="1">
                  <a:txBody>
                    <a:bodyPr/>
                    <a:lstStyle/>
                    <a:p>
                      <a:endParaRPr lang="ru-RU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Стоматология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10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91662">
                <a:tc vMerge="1">
                  <a:txBody>
                    <a:bodyPr/>
                    <a:lstStyle/>
                    <a:p>
                      <a:endParaRPr lang="ru-RU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Общественное здравоохранение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12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91662">
                <a:tc vMerge="1">
                  <a:txBody>
                    <a:bodyPr/>
                    <a:lstStyle/>
                    <a:p>
                      <a:endParaRPr lang="ru-RU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 5В110100 Сестринское дело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7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36483">
                <a:tc vMerge="1">
                  <a:txBody>
                    <a:bodyPr/>
                    <a:lstStyle/>
                    <a:p>
                      <a:endParaRPr lang="ru-RU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5В110100 фармация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6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45942">
                <a:tc vMerge="1">
                  <a:txBody>
                    <a:bodyPr/>
                    <a:lstStyle/>
                    <a:p>
                      <a:endParaRPr lang="ru-RU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+mn-lt"/>
                          <a:cs typeface="Times New Roman" panose="02020603050405020304" pitchFamily="18" charset="0"/>
                        </a:rPr>
                        <a:t>Итого:</a:t>
                      </a:r>
                      <a:endParaRPr lang="ru-RU" sz="1200" b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45942">
                <a:tc rowSpan="3"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5.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КГУ им</a:t>
                      </a:r>
                      <a:r>
                        <a:rPr lang="ru-RU" sz="1200" baseline="0" dirty="0" smtClean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 err="1" smtClean="0">
                          <a:latin typeface="+mn-lt"/>
                          <a:cs typeface="Times New Roman" panose="02020603050405020304" pitchFamily="18" charset="0"/>
                        </a:rPr>
                        <a:t>Ш,Уалиханова</a:t>
                      </a:r>
                      <a:r>
                        <a:rPr lang="ru-RU" sz="1200" baseline="0" dirty="0" smtClean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endParaRPr lang="ru-RU" sz="1200" dirty="0" smtClean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Общая медицина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latin typeface="+mn-lt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latin typeface="+mn-lt"/>
                          <a:cs typeface="Times New Roman" panose="02020603050405020304" pitchFamily="18" charset="0"/>
                        </a:rPr>
                        <a:t>КГУ им Ш Уалиханова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latin typeface="+mn-lt"/>
                          <a:cs typeface="Times New Roman" panose="02020603050405020304" pitchFamily="18" charset="0"/>
                        </a:rPr>
                        <a:t>Письменное тестирование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262271">
                <a:tc vMerge="1">
                  <a:txBody>
                    <a:bodyPr/>
                    <a:lstStyle/>
                    <a:p>
                      <a:endParaRPr lang="ru-RU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 5В110100 Сестринское дело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latin typeface="+mn-lt"/>
                          <a:cs typeface="Times New Roman" panose="02020603050405020304" pitchFamily="18" charset="0"/>
                        </a:rPr>
                        <a:t>26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200" dirty="0" smtClean="0">
                          <a:latin typeface="+mn-lt"/>
                          <a:cs typeface="Times New Roman" panose="02020603050405020304" pitchFamily="18" charset="0"/>
                        </a:rPr>
                        <a:t>КГУ им Ш Уалиханова</a:t>
                      </a:r>
                      <a:endParaRPr lang="ru-RU" sz="1200" dirty="0" smtClean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219704">
                <a:tc vMerge="1">
                  <a:txBody>
                    <a:bodyPr/>
                    <a:lstStyle/>
                    <a:p>
                      <a:endParaRPr lang="ru-RU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+mn-lt"/>
                          <a:cs typeface="Times New Roman" panose="02020603050405020304" pitchFamily="18" charset="0"/>
                        </a:rPr>
                        <a:t>Итого:</a:t>
                      </a:r>
                      <a:endParaRPr lang="ru-RU" sz="1200" b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279613">
                <a:tc rowSpan="5"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6.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МУА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Общая медицина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580, из них</a:t>
                      </a:r>
                      <a:r>
                        <a:rPr lang="kk-KZ" sz="1200" dirty="0" smtClean="0">
                          <a:latin typeface="+mn-lt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kk-KZ" sz="1200" baseline="0" dirty="0" smtClean="0">
                          <a:latin typeface="+mn-lt"/>
                          <a:cs typeface="Times New Roman" panose="02020603050405020304" pitchFamily="18" charset="0"/>
                        </a:rPr>
                        <a:t> грант 400, договор 180 (+500 иностранных студентов)</a:t>
                      </a:r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err="1" smtClean="0">
                          <a:latin typeface="+mn-lt"/>
                          <a:cs typeface="Times New Roman" panose="02020603050405020304" pitchFamily="18" charset="0"/>
                        </a:rPr>
                        <a:t>Каз</a:t>
                      </a:r>
                      <a:r>
                        <a:rPr lang="ru-RU" sz="1200" baseline="0" dirty="0" err="1" smtClean="0">
                          <a:latin typeface="+mn-lt"/>
                          <a:cs typeface="Times New Roman" panose="02020603050405020304" pitchFamily="18" charset="0"/>
                        </a:rPr>
                        <a:t>АТУ</a:t>
                      </a:r>
                      <a:r>
                        <a:rPr lang="ru-RU" sz="1200" baseline="0" dirty="0" smtClean="0">
                          <a:latin typeface="+mn-lt"/>
                          <a:cs typeface="Times New Roman" panose="02020603050405020304" pitchFamily="18" charset="0"/>
                        </a:rPr>
                        <a:t> им С. Сейфуллина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Тестирование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</a:tr>
              <a:tr h="292225">
                <a:tc vMerge="1">
                  <a:txBody>
                    <a:bodyPr/>
                    <a:lstStyle/>
                    <a:p>
                      <a:endParaRPr lang="ru-RU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Стоматология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+mn-lt"/>
                          <a:cs typeface="Times New Roman" panose="02020603050405020304" pitchFamily="18" charset="0"/>
                        </a:rPr>
                        <a:t>60, из них: грант 10, договор 50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err="1" smtClean="0">
                          <a:latin typeface="+mn-lt"/>
                          <a:cs typeface="Times New Roman" panose="02020603050405020304" pitchFamily="18" charset="0"/>
                        </a:rPr>
                        <a:t>Каз</a:t>
                      </a:r>
                      <a:r>
                        <a:rPr lang="ru-RU" sz="1200" baseline="0" dirty="0" err="1" smtClean="0">
                          <a:latin typeface="+mn-lt"/>
                          <a:cs typeface="Times New Roman" panose="02020603050405020304" pitchFamily="18" charset="0"/>
                        </a:rPr>
                        <a:t>АТУ</a:t>
                      </a:r>
                      <a:r>
                        <a:rPr lang="ru-RU" sz="1200" baseline="0" dirty="0" smtClean="0">
                          <a:latin typeface="+mn-lt"/>
                          <a:cs typeface="Times New Roman" panose="02020603050405020304" pitchFamily="18" charset="0"/>
                        </a:rPr>
                        <a:t> им С. Сейфуллина</a:t>
                      </a:r>
                      <a:endParaRPr lang="ru-RU" sz="1200" dirty="0" smtClean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Тестирование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</a:tr>
              <a:tr h="274282">
                <a:tc vMerge="1">
                  <a:txBody>
                    <a:bodyPr/>
                    <a:lstStyle/>
                    <a:p>
                      <a:endParaRPr lang="ru-RU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Общественное здравоохранение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+mn-lt"/>
                          <a:cs typeface="Times New Roman" panose="02020603050405020304" pitchFamily="18" charset="0"/>
                        </a:rPr>
                        <a:t>30, из них: грант</a:t>
                      </a:r>
                      <a:r>
                        <a:rPr lang="kk-KZ" sz="1200" baseline="0" dirty="0" smtClean="0">
                          <a:latin typeface="+mn-lt"/>
                          <a:cs typeface="Times New Roman" panose="02020603050405020304" pitchFamily="18" charset="0"/>
                        </a:rPr>
                        <a:t> 15, договор 15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err="1" smtClean="0">
                          <a:latin typeface="+mn-lt"/>
                          <a:cs typeface="Times New Roman" panose="02020603050405020304" pitchFamily="18" charset="0"/>
                        </a:rPr>
                        <a:t>Каз</a:t>
                      </a:r>
                      <a:r>
                        <a:rPr lang="ru-RU" sz="1200" baseline="0" dirty="0" err="1" smtClean="0">
                          <a:latin typeface="+mn-lt"/>
                          <a:cs typeface="Times New Roman" panose="02020603050405020304" pitchFamily="18" charset="0"/>
                        </a:rPr>
                        <a:t>АТУ</a:t>
                      </a:r>
                      <a:r>
                        <a:rPr lang="ru-RU" sz="1200" baseline="0" dirty="0" smtClean="0">
                          <a:latin typeface="+mn-lt"/>
                          <a:cs typeface="Times New Roman" panose="02020603050405020304" pitchFamily="18" charset="0"/>
                        </a:rPr>
                        <a:t> им С. Сейфуллина</a:t>
                      </a:r>
                      <a:endParaRPr lang="ru-RU" sz="1200" dirty="0" smtClean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Тестирование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</a:tr>
              <a:tr h="119936">
                <a:tc vMerge="1">
                  <a:txBody>
                    <a:bodyPr/>
                    <a:lstStyle/>
                    <a:p>
                      <a:endParaRPr lang="ru-RU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Сестринское дело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+mn-lt"/>
                          <a:cs typeface="Times New Roman" panose="02020603050405020304" pitchFamily="18" charset="0"/>
                        </a:rPr>
                        <a:t>30, их них: грант 15, договор 15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err="1" smtClean="0">
                          <a:latin typeface="+mn-lt"/>
                          <a:cs typeface="Times New Roman" panose="02020603050405020304" pitchFamily="18" charset="0"/>
                        </a:rPr>
                        <a:t>Каз</a:t>
                      </a:r>
                      <a:r>
                        <a:rPr lang="ru-RU" sz="1200" baseline="0" dirty="0" err="1" smtClean="0">
                          <a:latin typeface="+mn-lt"/>
                          <a:cs typeface="Times New Roman" panose="02020603050405020304" pitchFamily="18" charset="0"/>
                        </a:rPr>
                        <a:t>АТУ</a:t>
                      </a:r>
                      <a:r>
                        <a:rPr lang="ru-RU" sz="1200" baseline="0" dirty="0" smtClean="0">
                          <a:latin typeface="+mn-lt"/>
                          <a:cs typeface="Times New Roman" panose="02020603050405020304" pitchFamily="18" charset="0"/>
                        </a:rPr>
                        <a:t> им С. Сейфуллина</a:t>
                      </a:r>
                      <a:endParaRPr lang="ru-RU" sz="1200" dirty="0" smtClean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Тестирование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</a:tr>
              <a:tr h="172142">
                <a:tc vMerge="1">
                  <a:txBody>
                    <a:bodyPr/>
                    <a:lstStyle/>
                    <a:p>
                      <a:endParaRPr lang="ru-RU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 Фармация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k-KZ" sz="1200" dirty="0" smtClean="0">
                          <a:latin typeface="+mn-lt"/>
                          <a:cs typeface="Times New Roman" panose="02020603050405020304" pitchFamily="18" charset="0"/>
                        </a:rPr>
                        <a:t>60, из них: грант 10, договор 50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err="1" smtClean="0">
                          <a:latin typeface="+mn-lt"/>
                          <a:cs typeface="Times New Roman" panose="02020603050405020304" pitchFamily="18" charset="0"/>
                        </a:rPr>
                        <a:t>Каз</a:t>
                      </a:r>
                      <a:r>
                        <a:rPr lang="ru-RU" sz="1200" baseline="0" dirty="0" err="1" smtClean="0">
                          <a:latin typeface="+mn-lt"/>
                          <a:cs typeface="Times New Roman" panose="02020603050405020304" pitchFamily="18" charset="0"/>
                        </a:rPr>
                        <a:t>АТУ</a:t>
                      </a:r>
                      <a:r>
                        <a:rPr lang="ru-RU" sz="1200" baseline="0" dirty="0" smtClean="0">
                          <a:latin typeface="+mn-lt"/>
                          <a:cs typeface="Times New Roman" panose="02020603050405020304" pitchFamily="18" charset="0"/>
                        </a:rPr>
                        <a:t> им С. Сейфуллина</a:t>
                      </a:r>
                      <a:endParaRPr lang="ru-RU" sz="1200" dirty="0" smtClean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Тестирование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</a:tr>
              <a:tr h="143717">
                <a:tc rowSpan="2"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7.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latin typeface="+mn-lt"/>
                          <a:cs typeface="Times New Roman" panose="02020603050405020304" pitchFamily="18" charset="0"/>
                        </a:rPr>
                        <a:t>НАО МУС</a:t>
                      </a:r>
                      <a:endParaRPr lang="ru-RU" sz="1200" b="0" dirty="0" smtClean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Бакалавриат</a:t>
                      </a:r>
                      <a:endParaRPr lang="ru-RU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300/50/150</a:t>
                      </a:r>
                      <a:endParaRPr lang="ru-RU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281076">
                <a:tc vMerge="1">
                  <a:txBody>
                    <a:bodyPr/>
                    <a:lstStyle/>
                    <a:p>
                      <a:endParaRPr lang="ru-RU" sz="11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+mn-lt"/>
                          <a:cs typeface="Times New Roman" panose="02020603050405020304" pitchFamily="18" charset="0"/>
                        </a:rPr>
                        <a:t>Итого:</a:t>
                      </a:r>
                      <a:endParaRPr lang="ru-RU" sz="1200" b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0450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-21020"/>
            <a:ext cx="10515600" cy="584444"/>
          </a:xfrm>
        </p:spPr>
        <p:txBody>
          <a:bodyPr>
            <a:normAutofit/>
          </a:bodyPr>
          <a:lstStyle/>
          <a:p>
            <a:pPr algn="ctr"/>
            <a:r>
              <a:rPr lang="ru-RU" sz="2000" u="sng" dirty="0" smtClean="0">
                <a:latin typeface="+mn-lt"/>
                <a:cs typeface="Times New Roman" panose="02020603050405020304" pitchFamily="18" charset="0"/>
              </a:rPr>
              <a:t>БАКАЛАВРИАТ.</a:t>
            </a:r>
            <a:r>
              <a:rPr lang="ru-RU" sz="2000" dirty="0" smtClean="0">
                <a:latin typeface="+mn-lt"/>
                <a:cs typeface="Times New Roman" panose="02020603050405020304" pitchFamily="18" charset="0"/>
              </a:rPr>
              <a:t> План приема по специальностям (заявка)</a:t>
            </a:r>
            <a:endParaRPr lang="ru-RU" sz="2000" dirty="0">
              <a:latin typeface="+mn-lt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4576493"/>
              </p:ext>
            </p:extLst>
          </p:nvPr>
        </p:nvGraphicFramePr>
        <p:xfrm>
          <a:off x="344213" y="463135"/>
          <a:ext cx="11500946" cy="6330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289"/>
                <a:gridCol w="1730913"/>
                <a:gridCol w="3368130"/>
                <a:gridCol w="1459190"/>
                <a:gridCol w="2123978"/>
                <a:gridCol w="2408446"/>
              </a:tblGrid>
              <a:tr h="26208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№ </a:t>
                      </a:r>
                      <a:endParaRPr lang="ru-RU" sz="1200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Наименование вуза</a:t>
                      </a:r>
                      <a:endParaRPr lang="ru-RU" sz="1200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Специальность </a:t>
                      </a:r>
                      <a:endParaRPr lang="ru-RU" sz="1200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План приема</a:t>
                      </a:r>
                      <a:endParaRPr lang="ru-RU" sz="1200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Базовый вуз</a:t>
                      </a:r>
                      <a:endParaRPr lang="ru-RU" sz="1200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Психометрическое тестирование/ форма</a:t>
                      </a:r>
                      <a:endParaRPr lang="ru-RU" sz="1200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4680">
                <a:tc rowSpan="7"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8.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row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err="1" smtClean="0">
                          <a:latin typeface="+mn-lt"/>
                          <a:cs typeface="Times New Roman" panose="02020603050405020304" pitchFamily="18" charset="0"/>
                        </a:rPr>
                        <a:t>КазНУ</a:t>
                      </a:r>
                      <a:endParaRPr lang="ru-RU" sz="1200" dirty="0" smtClean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Общая медицина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n-lt"/>
                          <a:cs typeface="Times New Roman" panose="02020603050405020304" pitchFamily="18" charset="0"/>
                        </a:rPr>
                        <a:t>20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n-lt"/>
                          <a:cs typeface="Times New Roman" panose="02020603050405020304" pitchFamily="18" charset="0"/>
                        </a:rPr>
                        <a:t>+ 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73768">
                <a:tc vMerge="1"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Стоматология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n-lt"/>
                          <a:cs typeface="Times New Roman" panose="02020603050405020304" pitchFamily="18" charset="0"/>
                        </a:rPr>
                        <a:t>20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n-lt"/>
                          <a:cs typeface="Times New Roman" panose="02020603050405020304" pitchFamily="18" charset="0"/>
                        </a:rPr>
                        <a:t>+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Педиатрия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n-lt"/>
                          <a:cs typeface="Times New Roman" panose="02020603050405020304" pitchFamily="18" charset="0"/>
                        </a:rPr>
                        <a:t>20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n-lt"/>
                          <a:cs typeface="Times New Roman" panose="02020603050405020304" pitchFamily="18" charset="0"/>
                        </a:rPr>
                        <a:t>+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91075">
                <a:tc vMerge="1"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Общественное здравоохранение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n-lt"/>
                          <a:cs typeface="Times New Roman" panose="02020603050405020304" pitchFamily="18" charset="0"/>
                        </a:rPr>
                        <a:t>40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n-lt"/>
                          <a:cs typeface="Times New Roman" panose="02020603050405020304" pitchFamily="18" charset="0"/>
                        </a:rPr>
                        <a:t>+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73768">
                <a:tc vMerge="1"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Сестринское дело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n-lt"/>
                          <a:cs typeface="Times New Roman" panose="02020603050405020304" pitchFamily="18" charset="0"/>
                        </a:rPr>
                        <a:t>20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n-lt"/>
                          <a:cs typeface="Times New Roman" panose="02020603050405020304" pitchFamily="18" charset="0"/>
                        </a:rPr>
                        <a:t>+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73768">
                <a:tc vMerge="1"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Фармация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n-lt"/>
                          <a:cs typeface="Times New Roman" panose="02020603050405020304" pitchFamily="18" charset="0"/>
                        </a:rPr>
                        <a:t>20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+mn-lt"/>
                          <a:cs typeface="Times New Roman" panose="02020603050405020304" pitchFamily="18" charset="0"/>
                        </a:rPr>
                        <a:t>+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73768">
                <a:tc vMerge="1">
                  <a:txBody>
                    <a:bodyPr/>
                    <a:lstStyle/>
                    <a:p>
                      <a:endParaRPr lang="ru-RU"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+mn-lt"/>
                          <a:cs typeface="Times New Roman" panose="02020603050405020304" pitchFamily="18" charset="0"/>
                        </a:rPr>
                        <a:t>Итого:</a:t>
                      </a:r>
                      <a:endParaRPr lang="ru-RU" sz="1200" b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73768">
                <a:tc rowSpan="8"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9.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 rowSpan="8"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ЮКМА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Жалпы медицина</a:t>
                      </a:r>
                      <a:endParaRPr lang="ru-RU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250</a:t>
                      </a:r>
                      <a:endParaRPr lang="ru-RU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</a:tr>
              <a:tr h="273768">
                <a:tc vMerge="1">
                  <a:txBody>
                    <a:bodyPr/>
                    <a:lstStyle/>
                    <a:p>
                      <a:endParaRPr lang="ru-RU"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Стоматология</a:t>
                      </a:r>
                      <a:endParaRPr lang="ru-RU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</a:tr>
              <a:tr h="279051">
                <a:tc vMerge="1">
                  <a:txBody>
                    <a:bodyPr/>
                    <a:lstStyle/>
                    <a:p>
                      <a:endParaRPr lang="ru-RU"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Педиатрия</a:t>
                      </a:r>
                      <a:endParaRPr lang="ru-RU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</a:tr>
              <a:tr h="291637">
                <a:tc vMerge="1">
                  <a:txBody>
                    <a:bodyPr/>
                    <a:lstStyle/>
                    <a:p>
                      <a:endParaRPr lang="ru-RU"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Фармация</a:t>
                      </a:r>
                      <a:endParaRPr lang="ru-RU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ru-RU" sz="12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</a:tr>
              <a:tr h="273768">
                <a:tc vMerge="1"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Фармацевтикалық </a:t>
                      </a:r>
                      <a:r>
                        <a:rPr lang="kk-KZ" sz="12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өндіріс </a:t>
                      </a:r>
                      <a:r>
                        <a:rPr lang="kk-KZ" sz="12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технологиясы</a:t>
                      </a:r>
                      <a:endParaRPr lang="ru-RU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ru-RU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</a:tr>
              <a:tr h="273768">
                <a:tc vMerge="1"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Қоғамдық </a:t>
                      </a:r>
                      <a:r>
                        <a:rPr lang="kk-KZ" sz="12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денсаулық </a:t>
                      </a:r>
                      <a:r>
                        <a:rPr lang="kk-KZ" sz="12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сақтау</a:t>
                      </a:r>
                      <a:endParaRPr lang="ru-RU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2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</a:tr>
              <a:tr h="273768">
                <a:tc vMerge="1"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Мейіргер ісі</a:t>
                      </a:r>
                      <a:endParaRPr lang="ru-RU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12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 b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Жалпы:</a:t>
                      </a:r>
                      <a:endParaRPr lang="ru-RU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kk-KZ" sz="12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2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</a:tr>
              <a:tr h="275790">
                <a:tc rowSpan="6"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10. 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rowSpan="6"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КРМУ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Общая медицина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ru-RU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Анкета/</a:t>
                      </a:r>
                      <a:r>
                        <a:rPr lang="ru-RU" sz="1200" dirty="0" err="1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интервьюривание</a:t>
                      </a:r>
                      <a:endParaRPr lang="ru-RU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275790">
                <a:tc vMerge="1">
                  <a:txBody>
                    <a:bodyPr/>
                    <a:lstStyle/>
                    <a:p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Стоматология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ru-RU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Анкета/интервьюривание</a:t>
                      </a:r>
                      <a:endParaRPr lang="ru-RU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214620">
                <a:tc vMerge="1">
                  <a:txBody>
                    <a:bodyPr/>
                    <a:lstStyle/>
                    <a:p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Общественное здравоохранение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Анкета/</a:t>
                      </a:r>
                      <a:r>
                        <a:rPr lang="ru-RU" sz="1200" dirty="0" err="1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интервьюривание</a:t>
                      </a:r>
                      <a:endParaRPr lang="ru-RU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Сестринское дело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Анкета/интервьюривание</a:t>
                      </a:r>
                      <a:endParaRPr lang="ru-RU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275790">
                <a:tc vMerge="1">
                  <a:txBody>
                    <a:bodyPr/>
                    <a:lstStyle/>
                    <a:p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Фармация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Анкета/</a:t>
                      </a:r>
                      <a:r>
                        <a:rPr lang="ru-RU" sz="1200" dirty="0" err="1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интервьюривание</a:t>
                      </a:r>
                      <a:endParaRPr lang="ru-RU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275790">
                <a:tc vMerge="1">
                  <a:txBody>
                    <a:bodyPr/>
                    <a:lstStyle/>
                    <a:p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+mn-lt"/>
                          <a:cs typeface="Times New Roman" panose="02020603050405020304" pitchFamily="18" charset="0"/>
                        </a:rPr>
                        <a:t>Итого:</a:t>
                      </a:r>
                      <a:endParaRPr lang="ru-RU" sz="1200" b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0221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566860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latin typeface="+mn-lt"/>
                <a:cs typeface="Times New Roman" panose="02020603050405020304" pitchFamily="18" charset="0"/>
              </a:rPr>
              <a:t>Магистратура</a:t>
            </a:r>
            <a:endParaRPr lang="ru-RU" sz="3200" dirty="0">
              <a:latin typeface="+mn-lt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126108"/>
              </p:ext>
            </p:extLst>
          </p:nvPr>
        </p:nvGraphicFramePr>
        <p:xfrm>
          <a:off x="592015" y="735379"/>
          <a:ext cx="11113882" cy="57584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7992"/>
                <a:gridCol w="1616903"/>
                <a:gridCol w="4475198"/>
                <a:gridCol w="2399364"/>
                <a:gridCol w="211442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№</a:t>
                      </a:r>
                      <a:endParaRPr lang="ru-RU" sz="1200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Наименование вуза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Специальность </a:t>
                      </a:r>
                      <a:endParaRPr lang="ru-RU" sz="1200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План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приема</a:t>
                      </a:r>
                      <a:endParaRPr lang="ru-RU" sz="1200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Кол-во прошедших 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предварительный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отбор</a:t>
                      </a:r>
                      <a:endParaRPr lang="ru-RU" sz="1200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3614">
                <a:tc rowSpan="9"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1.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rowSpan="9"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АО</a:t>
                      </a:r>
                      <a:r>
                        <a:rPr lang="ru-RU" sz="1200" baseline="0" dirty="0" smtClean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200" baseline="0" dirty="0" smtClean="0">
                          <a:latin typeface="+mn-lt"/>
                          <a:cs typeface="Times New Roman" panose="02020603050405020304" pitchFamily="18" charset="0"/>
                        </a:rPr>
                        <a:t>«НМУ»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 panose="02020603050405020304" pitchFamily="18" charset="0"/>
                        </a:rPr>
                        <a:t>Медицина</a:t>
                      </a:r>
                      <a:endParaRPr lang="ru-RU" sz="1200" b="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50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latin typeface="+mn-lt"/>
                          <a:cs typeface="Times New Roman" panose="02020603050405020304" pitchFamily="18" charset="0"/>
                        </a:rPr>
                        <a:t>45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2434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 panose="02020603050405020304" pitchFamily="18" charset="0"/>
                        </a:rPr>
                        <a:t>Биомедицина</a:t>
                      </a:r>
                      <a:endParaRPr lang="ru-RU" sz="1200" b="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latin typeface="+mn-lt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3074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 panose="02020603050405020304" pitchFamily="18" charset="0"/>
                        </a:rPr>
                        <a:t>Общественное здравоохранение</a:t>
                      </a:r>
                      <a:endParaRPr lang="ru-RU" sz="1200" b="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40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latin typeface="+mn-lt"/>
                          <a:cs typeface="Times New Roman" panose="02020603050405020304" pitchFamily="18" charset="0"/>
                        </a:rPr>
                        <a:t>35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1907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 panose="02020603050405020304" pitchFamily="18" charset="0"/>
                        </a:rPr>
                        <a:t>Менеджмент </a:t>
                      </a:r>
                      <a:r>
                        <a:rPr lang="ru-RU" sz="12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 panose="02020603050405020304" pitchFamily="18" charset="0"/>
                        </a:rPr>
                        <a:t>в общественном </a:t>
                      </a:r>
                      <a:r>
                        <a:rPr lang="ru-RU" sz="12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 panose="02020603050405020304" pitchFamily="18" charset="0"/>
                        </a:rPr>
                        <a:t>здравоохранении</a:t>
                      </a:r>
                      <a:endParaRPr lang="ru-RU" sz="1200" b="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latin typeface="+mn-lt"/>
                          <a:cs typeface="Times New Roman" panose="02020603050405020304" pitchFamily="18" charset="0"/>
                        </a:rPr>
                        <a:t>13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2857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 panose="02020603050405020304" pitchFamily="18" charset="0"/>
                        </a:rPr>
                        <a:t>Сестринское дело</a:t>
                      </a:r>
                      <a:endParaRPr lang="ru-RU" sz="1200" b="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latin typeface="+mn-lt"/>
                          <a:cs typeface="Times New Roman" panose="02020603050405020304" pitchFamily="18" charset="0"/>
                        </a:rPr>
                        <a:t>17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283424">
                <a:tc vMerge="1"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 panose="02020603050405020304" pitchFamily="18" charset="0"/>
                        </a:rPr>
                        <a:t>Фармация</a:t>
                      </a:r>
                      <a:endParaRPr lang="ru-RU" sz="1200" b="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25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latin typeface="+mn-lt"/>
                          <a:cs typeface="Times New Roman" panose="02020603050405020304" pitchFamily="18" charset="0"/>
                        </a:rPr>
                        <a:t>50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2047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effectLst/>
                          <a:latin typeface="+mn-lt"/>
                          <a:ea typeface="Times New Roman"/>
                          <a:cs typeface="Times New Roman" panose="02020603050405020304" pitchFamily="18" charset="0"/>
                        </a:rPr>
                        <a:t>Медико-профилактическое дело</a:t>
                      </a:r>
                      <a:endParaRPr lang="ru-RU" sz="1200" b="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20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latin typeface="+mn-lt"/>
                          <a:cs typeface="Times New Roman" panose="02020603050405020304" pitchFamily="18" charset="0"/>
                        </a:rPr>
                        <a:t>8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204777">
                <a:tc vMerge="1"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Технология </a:t>
                      </a:r>
                      <a:r>
                        <a:rPr lang="ru-RU" sz="12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фармацевтического </a:t>
                      </a:r>
                      <a:r>
                        <a:rPr lang="ru-RU" sz="12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производства</a:t>
                      </a:r>
                      <a:endParaRPr lang="ru-RU" sz="1200" b="0" dirty="0" smtClean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latin typeface="+mn-lt"/>
                          <a:cs typeface="Times New Roman" panose="02020603050405020304" pitchFamily="18" charset="0"/>
                        </a:rPr>
                        <a:t>70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latin typeface="+mn-lt"/>
                          <a:cs typeface="Times New Roman" panose="02020603050405020304" pitchFamily="18" charset="0"/>
                        </a:rPr>
                        <a:t>50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+mn-lt"/>
                          <a:cs typeface="Times New Roman" panose="02020603050405020304" pitchFamily="18" charset="0"/>
                        </a:rPr>
                        <a:t>Итого:</a:t>
                      </a:r>
                      <a:endParaRPr lang="ru-RU" sz="1200" b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+mn-lt"/>
                          <a:cs typeface="Times New Roman" panose="02020603050405020304" pitchFamily="18" charset="0"/>
                        </a:rPr>
                        <a:t>215</a:t>
                      </a:r>
                      <a:endParaRPr lang="ru-RU" sz="1200" b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+mn-lt"/>
                          <a:cs typeface="Times New Roman" panose="02020603050405020304" pitchFamily="18" charset="0"/>
                        </a:rPr>
                        <a:t>223</a:t>
                      </a:r>
                      <a:endParaRPr lang="ru-RU" sz="1200" b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370840">
                <a:tc rowSpan="5"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2.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ЗКМУ </a:t>
                      </a:r>
                      <a:r>
                        <a:rPr lang="ru-RU" sz="1200" dirty="0" err="1" smtClean="0">
                          <a:latin typeface="+mn-lt"/>
                          <a:cs typeface="Times New Roman" panose="02020603050405020304" pitchFamily="18" charset="0"/>
                        </a:rPr>
                        <a:t>им.М.Оспанова</a:t>
                      </a:r>
                      <a:endParaRPr lang="ru-RU" sz="1200" dirty="0" smtClean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Медицина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25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28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Общественное здравоохранение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8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Сестринское дело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8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Медико-профилактическое дело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+mn-lt"/>
                          <a:cs typeface="Times New Roman" panose="02020603050405020304" pitchFamily="18" charset="0"/>
                        </a:rPr>
                        <a:t>Итого:</a:t>
                      </a:r>
                      <a:endParaRPr lang="ru-RU" sz="1200" b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</a:tr>
              <a:tr h="316729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3.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МУА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3 (Медицина, ОЗ, СД)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Заявка/потребность –</a:t>
                      </a:r>
                      <a:r>
                        <a:rPr lang="ru-RU" sz="1200" baseline="0" dirty="0" smtClean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76</a:t>
                      </a:r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, </a:t>
                      </a:r>
                      <a:endParaRPr lang="ru-RU" sz="1200" dirty="0" smtClean="0"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план </a:t>
                      </a:r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приема</a:t>
                      </a:r>
                      <a:r>
                        <a:rPr lang="ru-RU" sz="1200" baseline="0" dirty="0" smtClean="0">
                          <a:latin typeface="+mn-lt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 smtClean="0">
                          <a:latin typeface="+mn-lt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ru-RU" sz="1200" b="1" baseline="0" dirty="0" smtClean="0">
                          <a:latin typeface="+mn-lt"/>
                          <a:cs typeface="Times New Roman" panose="02020603050405020304" pitchFamily="18" charset="0"/>
                        </a:rPr>
                        <a:t>45</a:t>
                      </a:r>
                      <a:endParaRPr lang="ru-RU" sz="1200" b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92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4.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НАО МУС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Магистратура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20/15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0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56686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+mn-lt"/>
                <a:cs typeface="Times New Roman" panose="02020603050405020304" pitchFamily="18" charset="0"/>
              </a:rPr>
              <a:t>Магистратура</a:t>
            </a:r>
            <a:endParaRPr lang="ru-RU" sz="3600" dirty="0">
              <a:latin typeface="+mn-lt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9471854"/>
              </p:ext>
            </p:extLst>
          </p:nvPr>
        </p:nvGraphicFramePr>
        <p:xfrm>
          <a:off x="592015" y="525179"/>
          <a:ext cx="11113882" cy="6192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7992"/>
                <a:gridCol w="1616903"/>
                <a:gridCol w="4475198"/>
                <a:gridCol w="1630323"/>
                <a:gridCol w="288346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№</a:t>
                      </a:r>
                      <a:endParaRPr lang="ru-RU" sz="1200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Наименование вуза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Специальность </a:t>
                      </a:r>
                      <a:endParaRPr lang="ru-RU" sz="1200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План приема</a:t>
                      </a:r>
                      <a:endParaRPr lang="ru-RU" sz="1200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Кол-во прошедших 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предварительный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отбор</a:t>
                      </a:r>
                      <a:endParaRPr lang="ru-RU" sz="1200" dirty="0">
                        <a:solidFill>
                          <a:schemeClr val="tx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3614">
                <a:tc rowSpan="6"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5.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rowSpan="6">
                  <a:txBody>
                    <a:bodyPr/>
                    <a:lstStyle/>
                    <a:p>
                      <a:r>
                        <a:rPr lang="ru-RU" sz="1200" dirty="0" err="1" smtClean="0">
                          <a:latin typeface="+mn-lt"/>
                          <a:cs typeface="Times New Roman" panose="02020603050405020304" pitchFamily="18" charset="0"/>
                        </a:rPr>
                        <a:t>КазНУ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Общественное</a:t>
                      </a:r>
                      <a:r>
                        <a:rPr lang="ru-RU" sz="1200" baseline="0" dirty="0" smtClean="0">
                          <a:latin typeface="+mn-lt"/>
                          <a:cs typeface="Times New Roman" panose="02020603050405020304" pitchFamily="18" charset="0"/>
                        </a:rPr>
                        <a:t> здравоохранение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50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120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Медицина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25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56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43484">
                <a:tc vMerge="1"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Менеджмент в здравоохранении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20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273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Сестринское</a:t>
                      </a:r>
                      <a:r>
                        <a:rPr lang="ru-RU" sz="1200" baseline="0" dirty="0" smtClean="0">
                          <a:latin typeface="+mn-lt"/>
                          <a:cs typeface="Times New Roman" panose="02020603050405020304" pitchFamily="18" charset="0"/>
                        </a:rPr>
                        <a:t> дело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10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12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80072">
                <a:tc vMerge="1"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Общественное</a:t>
                      </a:r>
                      <a:r>
                        <a:rPr lang="ru-RU" sz="1200" baseline="0" dirty="0" smtClean="0">
                          <a:latin typeface="+mn-lt"/>
                          <a:cs typeface="Times New Roman" panose="02020603050405020304" pitchFamily="18" charset="0"/>
                        </a:rPr>
                        <a:t> здравоохранение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50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120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498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+mn-lt"/>
                          <a:cs typeface="Times New Roman" panose="02020603050405020304" pitchFamily="18" charset="0"/>
                        </a:rPr>
                        <a:t>Итого:</a:t>
                      </a:r>
                      <a:endParaRPr lang="ru-RU" sz="1200" b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0">
                <a:tc rowSpan="5"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6.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rowSpan="5"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ЮКМА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Медицина</a:t>
                      </a:r>
                      <a:endParaRPr lang="ru-RU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2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Қоғамдық </a:t>
                      </a:r>
                      <a:r>
                        <a:rPr lang="kk-KZ" sz="12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денсаулық </a:t>
                      </a:r>
                      <a:r>
                        <a:rPr lang="kk-KZ" sz="12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сақтау</a:t>
                      </a:r>
                      <a:endParaRPr lang="ru-RU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2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123325">
                <a:tc vMerge="1"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Мейірбике ісі</a:t>
                      </a:r>
                      <a:endParaRPr lang="ru-RU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2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Фармация</a:t>
                      </a:r>
                      <a:endParaRPr lang="ru-RU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266570">
                <a:tc vMerge="1"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+mn-lt"/>
                          <a:cs typeface="Times New Roman" panose="02020603050405020304" pitchFamily="18" charset="0"/>
                        </a:rPr>
                        <a:t>Итого:</a:t>
                      </a:r>
                      <a:endParaRPr lang="ru-RU" sz="1200" b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254897">
                <a:tc rowSpan="5"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7.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 rowSpan="5">
                  <a:txBody>
                    <a:bodyPr/>
                    <a:lstStyle/>
                    <a:p>
                      <a:r>
                        <a:rPr lang="ru-RU" sz="1200" dirty="0" err="1" smtClean="0">
                          <a:latin typeface="+mn-lt"/>
                          <a:cs typeface="Times New Roman" panose="02020603050405020304" pitchFamily="18" charset="0"/>
                        </a:rPr>
                        <a:t>КазМУНО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Calibri"/>
                          <a:cs typeface="Times New Roman" panose="02020603050405020304" pitchFamily="18" charset="0"/>
                        </a:rPr>
                        <a:t>Медицина</a:t>
                      </a:r>
                      <a:endParaRPr lang="ru-RU" sz="1200" b="0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1378" marR="713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Calibri"/>
                          <a:cs typeface="Times New Roman" panose="02020603050405020304" pitchFamily="18" charset="0"/>
                        </a:rPr>
                        <a:t>40/5</a:t>
                      </a:r>
                      <a:endParaRPr lang="ru-RU" sz="1200" b="0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1378" marR="713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Calibri"/>
                          <a:cs typeface="Times New Roman" panose="02020603050405020304" pitchFamily="18" charset="0"/>
                        </a:rPr>
                        <a:t>80</a:t>
                      </a:r>
                    </a:p>
                  </a:txBody>
                  <a:tcPr marL="71378" marR="713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</a:tr>
              <a:tr h="252919">
                <a:tc vMerge="1">
                  <a:txBody>
                    <a:bodyPr/>
                    <a:lstStyle/>
                    <a:p>
                      <a:endParaRPr lang="ru-RU"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Calibri"/>
                          <a:cs typeface="Times New Roman" panose="02020603050405020304" pitchFamily="18" charset="0"/>
                        </a:rPr>
                        <a:t>Общественное здравоохранение</a:t>
                      </a:r>
                      <a:endParaRPr lang="ru-RU" sz="1200" b="0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1378" marR="713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Calibri"/>
                          <a:cs typeface="Times New Roman" panose="02020603050405020304" pitchFamily="18" charset="0"/>
                        </a:rPr>
                        <a:t>30/5</a:t>
                      </a:r>
                      <a:endParaRPr lang="ru-RU" sz="1200" b="0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1378" marR="713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Calibri"/>
                          <a:cs typeface="Times New Roman" panose="02020603050405020304" pitchFamily="18" charset="0"/>
                        </a:rPr>
                        <a:t>75</a:t>
                      </a:r>
                      <a:endParaRPr lang="ru-RU" sz="1200" b="0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1378" marR="713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</a:tr>
              <a:tr h="262647">
                <a:tc vMerge="1">
                  <a:txBody>
                    <a:bodyPr/>
                    <a:lstStyle/>
                    <a:p>
                      <a:endParaRPr lang="ru-RU"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Calibri"/>
                          <a:cs typeface="Times New Roman" panose="02020603050405020304" pitchFamily="18" charset="0"/>
                        </a:rPr>
                        <a:t>Сестринское дело</a:t>
                      </a:r>
                      <a:endParaRPr lang="ru-RU" sz="1200" b="0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1378" marR="713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Calibri"/>
                          <a:cs typeface="Times New Roman" panose="02020603050405020304" pitchFamily="18" charset="0"/>
                        </a:rPr>
                        <a:t>10/5</a:t>
                      </a:r>
                      <a:endParaRPr lang="ru-RU" sz="1200" b="0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1378" marR="713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Calibri"/>
                          <a:cs typeface="Times New Roman" panose="02020603050405020304" pitchFamily="18" charset="0"/>
                        </a:rPr>
                        <a:t>10</a:t>
                      </a:r>
                      <a:endParaRPr lang="ru-RU" sz="1200" b="0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1378" marR="713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Calibri"/>
                          <a:cs typeface="Times New Roman" panose="02020603050405020304" pitchFamily="18" charset="0"/>
                        </a:rPr>
                        <a:t>Медико-профилактическое дело</a:t>
                      </a:r>
                      <a:endParaRPr lang="ru-RU" sz="1200" b="0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1378" marR="7137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  <a:ea typeface="Calibri"/>
                          <a:cs typeface="Times New Roman" panose="02020603050405020304" pitchFamily="18" charset="0"/>
                        </a:rPr>
                        <a:t>10/5</a:t>
                      </a:r>
                      <a:endParaRPr lang="ru-RU" sz="1200" b="0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1378" marR="713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b="0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71378" marR="713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</a:tr>
              <a:tr h="282102">
                <a:tc vMerge="1">
                  <a:txBody>
                    <a:bodyPr/>
                    <a:lstStyle/>
                    <a:p>
                      <a:endParaRPr lang="ru-RU"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+mn-lt"/>
                          <a:cs typeface="Times New Roman" panose="02020603050405020304" pitchFamily="18" charset="0"/>
                        </a:rPr>
                        <a:t>Итого:</a:t>
                      </a:r>
                      <a:endParaRPr lang="ru-RU" sz="1200" b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+mn-lt"/>
                          <a:cs typeface="Times New Roman" panose="02020603050405020304" pitchFamily="18" charset="0"/>
                        </a:rPr>
                        <a:t>90/20</a:t>
                      </a:r>
                      <a:endParaRPr lang="ru-RU" sz="1200" b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 smtClean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</a:tr>
              <a:tr h="181799">
                <a:tc rowSpan="5"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8.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 rowSpan="5"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  <a:cs typeface="Times New Roman" panose="02020603050405020304" pitchFamily="18" charset="0"/>
                        </a:rPr>
                        <a:t>КРМУ</a:t>
                      </a:r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latin typeface="+mn-lt"/>
                          <a:cs typeface="Times New Roman" panose="02020603050405020304" pitchFamily="18" charset="0"/>
                        </a:rPr>
                        <a:t>Общая медицина (2 года)</a:t>
                      </a:r>
                      <a:endParaRPr lang="ru-RU" sz="1200" b="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+mn-lt"/>
                          <a:cs typeface="Times New Roman" panose="02020603050405020304" pitchFamily="18" charset="0"/>
                        </a:rPr>
                        <a:t>15</a:t>
                      </a:r>
                      <a:endParaRPr lang="ru-RU" sz="1200" b="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+mn-lt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</a:tr>
              <a:tr h="282102">
                <a:tc vMerge="1">
                  <a:txBody>
                    <a:bodyPr/>
                    <a:lstStyle/>
                    <a:p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latin typeface="+mn-lt"/>
                          <a:cs typeface="Times New Roman" panose="02020603050405020304" pitchFamily="18" charset="0"/>
                        </a:rPr>
                        <a:t>Общая медицина (1 год)</a:t>
                      </a:r>
                      <a:endParaRPr lang="ru-RU" sz="1200" b="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+mn-lt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 b="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200" b="0" dirty="0" smtClean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</a:tr>
              <a:tr h="282102">
                <a:tc vMerge="1">
                  <a:txBody>
                    <a:bodyPr/>
                    <a:lstStyle/>
                    <a:p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latin typeface="+mn-lt"/>
                          <a:cs typeface="Times New Roman" panose="02020603050405020304" pitchFamily="18" charset="0"/>
                        </a:rPr>
                        <a:t>Общественное здравоохранение (2 года)</a:t>
                      </a:r>
                      <a:endParaRPr lang="ru-RU" sz="1200" b="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+mn-lt"/>
                          <a:cs typeface="Times New Roman" panose="02020603050405020304" pitchFamily="18" charset="0"/>
                        </a:rPr>
                        <a:t>7</a:t>
                      </a:r>
                      <a:endParaRPr lang="ru-RU" sz="1200" b="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+mn-lt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</a:tr>
              <a:tr h="282102">
                <a:tc vMerge="1">
                  <a:txBody>
                    <a:bodyPr/>
                    <a:lstStyle/>
                    <a:p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latin typeface="+mn-lt"/>
                          <a:cs typeface="Times New Roman" panose="02020603050405020304" pitchFamily="18" charset="0"/>
                        </a:rPr>
                        <a:t>Общественное здравоохранение (1 год)</a:t>
                      </a:r>
                      <a:endParaRPr lang="ru-RU" sz="1200" b="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+mn-lt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b="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200" b="0" dirty="0" smtClean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</a:tr>
              <a:tr h="282102">
                <a:tc vMerge="1">
                  <a:txBody>
                    <a:bodyPr/>
                    <a:lstStyle/>
                    <a:p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2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+mn-lt"/>
                          <a:cs typeface="Times New Roman" panose="02020603050405020304" pitchFamily="18" charset="0"/>
                        </a:rPr>
                        <a:t>Итого:</a:t>
                      </a:r>
                      <a:endParaRPr lang="ru-RU" sz="1200" b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 smtClean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638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984" y="-94590"/>
            <a:ext cx="10515600" cy="531690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latin typeface="+mn-lt"/>
                <a:cs typeface="Times New Roman" panose="02020603050405020304" pitchFamily="18" charset="0"/>
              </a:rPr>
              <a:t>Д</a:t>
            </a:r>
            <a:r>
              <a:rPr lang="ru-RU" sz="2800" dirty="0" smtClean="0">
                <a:latin typeface="+mn-lt"/>
                <a:cs typeface="Times New Roman" panose="02020603050405020304" pitchFamily="18" charset="0"/>
              </a:rPr>
              <a:t>окторантура</a:t>
            </a:r>
            <a:endParaRPr lang="ru-RU" sz="2800" dirty="0">
              <a:latin typeface="+mn-lt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3635741"/>
              </p:ext>
            </p:extLst>
          </p:nvPr>
        </p:nvGraphicFramePr>
        <p:xfrm>
          <a:off x="472359" y="435755"/>
          <a:ext cx="11267695" cy="6361662"/>
        </p:xfrm>
        <a:graphic>
          <a:graphicData uri="http://schemas.openxmlformats.org/drawingml/2006/table">
            <a:tbl>
              <a:tblPr firstRow="1" bandRow="1"/>
              <a:tblGrid>
                <a:gridCol w="515023"/>
                <a:gridCol w="1908007"/>
                <a:gridCol w="4071752"/>
                <a:gridCol w="2216271"/>
                <a:gridCol w="2556642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+mn-lt"/>
                        </a:rPr>
                        <a:t>№</a:t>
                      </a:r>
                      <a:endParaRPr lang="ru-RU" sz="11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+mn-lt"/>
                        </a:rPr>
                        <a:t>Наименование вуза</a:t>
                      </a:r>
                      <a:endParaRPr lang="ru-RU" sz="1100" b="1" dirty="0" smtClean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+mn-lt"/>
                        </a:rPr>
                        <a:t>Специальность </a:t>
                      </a:r>
                      <a:endParaRPr lang="ru-RU" sz="11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+mn-lt"/>
                        </a:rPr>
                        <a:t>План приема</a:t>
                      </a:r>
                      <a:endParaRPr lang="ru-RU" sz="11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+mn-lt"/>
                        </a:rPr>
                        <a:t>Кол-во прошедших предварительный отбор</a:t>
                      </a:r>
                      <a:endParaRPr lang="ru-RU" sz="1100" b="1" dirty="0">
                        <a:latin typeface="+mn-lt"/>
                      </a:endParaRPr>
                    </a:p>
                  </a:txBody>
                  <a:tcPr anchor="ctr"/>
                </a:tc>
              </a:tr>
              <a:tr h="0">
                <a:tc rowSpan="6">
                  <a:txBody>
                    <a:bodyPr/>
                    <a:lstStyle/>
                    <a:p>
                      <a:r>
                        <a:rPr lang="ru-RU" sz="1100" dirty="0" smtClean="0">
                          <a:latin typeface="+mn-lt"/>
                        </a:rPr>
                        <a:t>1.</a:t>
                      </a:r>
                      <a:endParaRPr lang="ru-RU" sz="1100" dirty="0">
                        <a:latin typeface="+mn-lt"/>
                      </a:endParaRPr>
                    </a:p>
                  </a:txBody>
                  <a:tcPr>
                    <a:solidFill>
                      <a:srgbClr val="FFCC99"/>
                    </a:solidFill>
                  </a:tcPr>
                </a:tc>
                <a:tc rowSpan="6">
                  <a:txBody>
                    <a:bodyPr/>
                    <a:lstStyle/>
                    <a:p>
                      <a:r>
                        <a:rPr lang="ru-RU" sz="1100" dirty="0" smtClean="0">
                          <a:latin typeface="+mn-lt"/>
                        </a:rPr>
                        <a:t>АО</a:t>
                      </a:r>
                      <a:r>
                        <a:rPr lang="ru-RU" sz="1100" baseline="0" dirty="0" smtClean="0">
                          <a:latin typeface="+mn-lt"/>
                        </a:rPr>
                        <a:t> </a:t>
                      </a:r>
                      <a:r>
                        <a:rPr lang="kk-KZ" sz="1100" baseline="0" dirty="0" smtClean="0">
                          <a:latin typeface="+mn-lt"/>
                        </a:rPr>
                        <a:t>«НМУ»</a:t>
                      </a:r>
                      <a:endParaRPr lang="ru-RU" sz="1100" dirty="0">
                        <a:latin typeface="+mn-lt"/>
                      </a:endParaRPr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u="none" strike="noStrike" dirty="0" smtClean="0">
                          <a:effectLst/>
                          <a:latin typeface="+mn-lt"/>
                        </a:rPr>
                        <a:t>Медицина</a:t>
                      </a:r>
                      <a:endParaRPr lang="ru-RU" sz="1100" b="0" dirty="0">
                        <a:latin typeface="+mn-lt"/>
                      </a:endParaRPr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+mn-lt"/>
                        </a:rPr>
                        <a:t>30</a:t>
                      </a:r>
                      <a:endParaRPr lang="ru-RU" sz="1100" dirty="0">
                        <a:latin typeface="+mn-lt"/>
                      </a:endParaRPr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+mn-lt"/>
                        </a:rPr>
                        <a:t>43</a:t>
                      </a:r>
                      <a:endParaRPr lang="ru-RU" sz="1100" dirty="0">
                        <a:latin typeface="+mn-lt"/>
                      </a:endParaRPr>
                    </a:p>
                  </a:txBody>
                  <a:tcPr>
                    <a:solidFill>
                      <a:srgbClr val="FFCC99"/>
                    </a:solidFill>
                  </a:tcPr>
                </a:tc>
              </a:tr>
              <a:tr h="119475">
                <a:tc vMerge="1">
                  <a:txBody>
                    <a:bodyPr/>
                    <a:lstStyle/>
                    <a:p>
                      <a:endParaRPr lang="ru-RU" sz="1400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effectLst/>
                          <a:latin typeface="+mn-lt"/>
                        </a:rPr>
                        <a:t>Общественное здравоохранение</a:t>
                      </a:r>
                      <a:endParaRPr lang="ru-RU" sz="1100" b="0" dirty="0">
                        <a:latin typeface="+mn-lt"/>
                      </a:endParaRPr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+mn-lt"/>
                        </a:rPr>
                        <a:t>10</a:t>
                      </a:r>
                      <a:endParaRPr lang="ru-RU" sz="1100" dirty="0">
                        <a:latin typeface="+mn-lt"/>
                      </a:endParaRPr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+mn-lt"/>
                        </a:rPr>
                        <a:t>13</a:t>
                      </a:r>
                      <a:endParaRPr lang="ru-RU" sz="1100" dirty="0">
                        <a:latin typeface="+mn-lt"/>
                      </a:endParaRPr>
                    </a:p>
                  </a:txBody>
                  <a:tcPr>
                    <a:solidFill>
                      <a:srgbClr val="FFCC99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 sz="1400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4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effectLst/>
                          <a:latin typeface="+mn-lt"/>
                        </a:rPr>
                        <a:t>Фармация</a:t>
                      </a:r>
                      <a:endParaRPr lang="ru-RU" sz="1100" b="0" dirty="0">
                        <a:latin typeface="+mn-lt"/>
                      </a:endParaRPr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+mn-lt"/>
                        </a:rPr>
                        <a:t>10</a:t>
                      </a:r>
                      <a:endParaRPr lang="ru-RU" sz="1100" dirty="0">
                        <a:latin typeface="+mn-lt"/>
                      </a:endParaRPr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+mn-lt"/>
                        </a:rPr>
                        <a:t>9</a:t>
                      </a:r>
                      <a:endParaRPr lang="ru-RU" sz="1100" dirty="0">
                        <a:latin typeface="+mn-lt"/>
                      </a:endParaRPr>
                    </a:p>
                  </a:txBody>
                  <a:tcPr>
                    <a:solidFill>
                      <a:srgbClr val="FFCC99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 sz="1400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4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effectLst/>
                          <a:latin typeface="+mn-lt"/>
                        </a:rPr>
                        <a:t>Технология </a:t>
                      </a:r>
                      <a:r>
                        <a:rPr lang="ru-RU" sz="1100" dirty="0" smtClean="0">
                          <a:effectLst/>
                          <a:latin typeface="+mn-lt"/>
                        </a:rPr>
                        <a:t>фармацевтического </a:t>
                      </a:r>
                      <a:r>
                        <a:rPr lang="ru-RU" sz="1100" dirty="0" smtClean="0">
                          <a:effectLst/>
                          <a:latin typeface="+mn-lt"/>
                        </a:rPr>
                        <a:t>производства</a:t>
                      </a:r>
                      <a:endParaRPr lang="ru-RU" sz="1100" b="0" dirty="0">
                        <a:latin typeface="+mn-lt"/>
                      </a:endParaRPr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100" dirty="0" smtClean="0">
                          <a:latin typeface="+mn-lt"/>
                        </a:rPr>
                        <a:t>20</a:t>
                      </a:r>
                      <a:endParaRPr lang="ru-RU" sz="1100" dirty="0">
                        <a:latin typeface="+mn-lt"/>
                      </a:endParaRPr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+mn-lt"/>
                        </a:rPr>
                        <a:t>10</a:t>
                      </a:r>
                      <a:endParaRPr lang="ru-RU" sz="1100" dirty="0">
                        <a:latin typeface="+mn-lt"/>
                      </a:endParaRPr>
                    </a:p>
                  </a:txBody>
                  <a:tcPr>
                    <a:solidFill>
                      <a:srgbClr val="FFCC99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 sz="1400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4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effectLst/>
                          <a:latin typeface="+mn-lt"/>
                        </a:rPr>
                        <a:t>Сестринская наука</a:t>
                      </a:r>
                      <a:endParaRPr lang="ru-RU" sz="1100" b="0" dirty="0">
                        <a:latin typeface="+mn-lt"/>
                      </a:endParaRPr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+mn-lt"/>
                        </a:rPr>
                        <a:t>-</a:t>
                      </a:r>
                      <a:endParaRPr lang="ru-RU" sz="1100" dirty="0">
                        <a:latin typeface="+mn-lt"/>
                      </a:endParaRPr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+mn-lt"/>
                        </a:rPr>
                        <a:t>-</a:t>
                      </a:r>
                      <a:endParaRPr lang="ru-RU" sz="1100" dirty="0">
                        <a:latin typeface="+mn-lt"/>
                      </a:endParaRPr>
                    </a:p>
                  </a:txBody>
                  <a:tcPr>
                    <a:solidFill>
                      <a:srgbClr val="FFCC99"/>
                    </a:solidFill>
                  </a:tcPr>
                </a:tc>
              </a:tr>
              <a:tr h="269991">
                <a:tc vMerge="1">
                  <a:txBody>
                    <a:bodyPr/>
                    <a:lstStyle/>
                    <a:p>
                      <a:endParaRPr lang="ru-RU" sz="1400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4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latin typeface="+mn-lt"/>
                        </a:rPr>
                        <a:t>Итого:</a:t>
                      </a:r>
                      <a:endParaRPr lang="ru-RU" sz="1100" b="1" dirty="0">
                        <a:latin typeface="+mn-lt"/>
                      </a:endParaRPr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100" dirty="0" smtClean="0">
                          <a:latin typeface="+mn-lt"/>
                        </a:rPr>
                        <a:t>70</a:t>
                      </a:r>
                      <a:endParaRPr lang="ru-RU" sz="1100" b="1" dirty="0">
                        <a:latin typeface="+mn-lt"/>
                      </a:endParaRPr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+mn-lt"/>
                        </a:rPr>
                        <a:t>75</a:t>
                      </a:r>
                      <a:endParaRPr lang="ru-RU" sz="1100" b="1" dirty="0">
                        <a:latin typeface="+mn-lt"/>
                      </a:endParaRPr>
                    </a:p>
                  </a:txBody>
                  <a:tcPr>
                    <a:solidFill>
                      <a:srgbClr val="FFCC99"/>
                    </a:solidFill>
                  </a:tcPr>
                </a:tc>
              </a:tr>
              <a:tr h="0">
                <a:tc rowSpan="3">
                  <a:txBody>
                    <a:bodyPr/>
                    <a:lstStyle/>
                    <a:p>
                      <a:r>
                        <a:rPr lang="ru-RU" sz="1100" dirty="0" smtClean="0">
                          <a:latin typeface="+mn-lt"/>
                        </a:rPr>
                        <a:t>2.</a:t>
                      </a:r>
                      <a:endParaRPr lang="ru-RU" sz="1100" dirty="0">
                        <a:latin typeface="+mn-lt"/>
                      </a:endParaRPr>
                    </a:p>
                  </a:txBody>
                  <a:tcPr>
                    <a:solidFill>
                      <a:srgbClr val="FF9999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latin typeface="+mn-lt"/>
                        </a:rPr>
                        <a:t>ЗКМУ </a:t>
                      </a:r>
                      <a:r>
                        <a:rPr lang="ru-RU" sz="1100" dirty="0" err="1" smtClean="0">
                          <a:latin typeface="+mn-lt"/>
                        </a:rPr>
                        <a:t>им.М.Оспанова</a:t>
                      </a:r>
                      <a:endParaRPr lang="ru-RU" sz="1100" dirty="0" smtClean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+mn-lt"/>
                        </a:rPr>
                        <a:t>Медицина</a:t>
                      </a:r>
                      <a:endParaRPr lang="ru-RU" sz="1100" dirty="0">
                        <a:latin typeface="+mn-lt"/>
                      </a:endParaRPr>
                    </a:p>
                  </a:txBody>
                  <a:tcP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+mn-lt"/>
                        </a:rPr>
                        <a:t>10</a:t>
                      </a:r>
                      <a:endParaRPr lang="ru-RU" sz="1100" dirty="0">
                        <a:latin typeface="+mn-lt"/>
                      </a:endParaRPr>
                    </a:p>
                  </a:txBody>
                  <a:tcP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+mn-lt"/>
                        </a:rPr>
                        <a:t>12</a:t>
                      </a:r>
                      <a:endParaRPr lang="ru-RU" sz="1100" dirty="0">
                        <a:latin typeface="+mn-lt"/>
                      </a:endParaRPr>
                    </a:p>
                  </a:txBody>
                  <a:tcPr>
                    <a:solidFill>
                      <a:srgbClr val="FF9999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 sz="1400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+mn-lt"/>
                        </a:rPr>
                        <a:t>Общественное здравоохранение</a:t>
                      </a:r>
                      <a:endParaRPr lang="ru-RU" sz="1100" dirty="0">
                        <a:latin typeface="+mn-lt"/>
                      </a:endParaRPr>
                    </a:p>
                  </a:txBody>
                  <a:tcP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+mn-lt"/>
                        </a:rPr>
                        <a:t>2</a:t>
                      </a:r>
                      <a:endParaRPr lang="ru-RU" sz="1100" dirty="0">
                        <a:latin typeface="+mn-lt"/>
                      </a:endParaRPr>
                    </a:p>
                  </a:txBody>
                  <a:tcP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+mn-lt"/>
                        </a:rPr>
                        <a:t>2</a:t>
                      </a:r>
                      <a:endParaRPr lang="ru-RU" sz="1100" dirty="0">
                        <a:latin typeface="+mn-lt"/>
                      </a:endParaRPr>
                    </a:p>
                  </a:txBody>
                  <a:tcPr>
                    <a:solidFill>
                      <a:srgbClr val="FF9999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 sz="1400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4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latin typeface="+mn-lt"/>
                        </a:rPr>
                        <a:t>Итого:</a:t>
                      </a:r>
                      <a:endParaRPr lang="ru-RU" sz="1100" b="1" dirty="0">
                        <a:latin typeface="+mn-lt"/>
                      </a:endParaRPr>
                    </a:p>
                  </a:txBody>
                  <a:tcP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100" dirty="0">
                        <a:latin typeface="+mn-lt"/>
                      </a:endParaRPr>
                    </a:p>
                  </a:txBody>
                  <a:tcP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100" dirty="0">
                        <a:latin typeface="+mn-lt"/>
                      </a:endParaRPr>
                    </a:p>
                  </a:txBody>
                  <a:tcPr>
                    <a:solidFill>
                      <a:srgbClr val="FF9999"/>
                    </a:solidFill>
                  </a:tcPr>
                </a:tc>
              </a:tr>
              <a:tr h="190945">
                <a:tc rowSpan="2">
                  <a:txBody>
                    <a:bodyPr/>
                    <a:lstStyle/>
                    <a:p>
                      <a:r>
                        <a:rPr lang="ru-RU" sz="1100" dirty="0" smtClean="0">
                          <a:latin typeface="+mn-lt"/>
                        </a:rPr>
                        <a:t>3.</a:t>
                      </a:r>
                      <a:endParaRPr lang="ru-RU" sz="1100" dirty="0">
                        <a:latin typeface="+mn-lt"/>
                      </a:endParaRPr>
                    </a:p>
                  </a:txBody>
                  <a:tcPr>
                    <a:solidFill>
                      <a:srgbClr val="99CCFF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100" dirty="0" smtClean="0">
                          <a:latin typeface="+mn-lt"/>
                        </a:rPr>
                        <a:t>МУА</a:t>
                      </a:r>
                      <a:endParaRPr lang="ru-RU" sz="11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+mn-lt"/>
                        </a:rPr>
                        <a:t>2 (Медицина, ОЗ)</a:t>
                      </a:r>
                      <a:endParaRPr lang="ru-RU" sz="11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+mn-lt"/>
                        </a:rPr>
                        <a:t>Заявка/потребность </a:t>
                      </a:r>
                      <a:r>
                        <a:rPr lang="ru-RU" sz="1100" dirty="0" smtClean="0">
                          <a:latin typeface="+mn-lt"/>
                        </a:rPr>
                        <a:t>–</a:t>
                      </a:r>
                      <a:r>
                        <a:rPr lang="ru-RU" sz="1100" baseline="0" dirty="0" smtClean="0">
                          <a:latin typeface="+mn-lt"/>
                        </a:rPr>
                        <a:t> </a:t>
                      </a:r>
                      <a:r>
                        <a:rPr lang="ru-RU" sz="1100" dirty="0" smtClean="0">
                          <a:latin typeface="+mn-lt"/>
                        </a:rPr>
                        <a:t>42</a:t>
                      </a:r>
                      <a:r>
                        <a:rPr lang="ru-RU" sz="1100" dirty="0" smtClean="0">
                          <a:latin typeface="+mn-lt"/>
                        </a:rPr>
                        <a:t>, </a:t>
                      </a:r>
                      <a:endParaRPr lang="ru-RU" sz="1100" dirty="0" smtClean="0">
                        <a:latin typeface="+mn-lt"/>
                      </a:endParaRPr>
                    </a:p>
                    <a:p>
                      <a:pPr algn="ctr"/>
                      <a:r>
                        <a:rPr lang="ru-RU" sz="1100" dirty="0" smtClean="0">
                          <a:latin typeface="+mn-lt"/>
                        </a:rPr>
                        <a:t>план</a:t>
                      </a:r>
                      <a:r>
                        <a:rPr lang="ru-RU" sz="1100" baseline="0" dirty="0" smtClean="0">
                          <a:latin typeface="+mn-lt"/>
                        </a:rPr>
                        <a:t> </a:t>
                      </a:r>
                      <a:r>
                        <a:rPr lang="ru-RU" sz="1100" baseline="0" dirty="0" smtClean="0">
                          <a:latin typeface="+mn-lt"/>
                        </a:rPr>
                        <a:t>приема </a:t>
                      </a:r>
                      <a:r>
                        <a:rPr lang="ru-RU" sz="1100" baseline="0" dirty="0" smtClean="0">
                          <a:latin typeface="+mn-lt"/>
                        </a:rPr>
                        <a:t>– </a:t>
                      </a:r>
                      <a:r>
                        <a:rPr lang="ru-RU" sz="1100" baseline="0" dirty="0" smtClean="0">
                          <a:latin typeface="+mn-lt"/>
                        </a:rPr>
                        <a:t>20</a:t>
                      </a:r>
                      <a:endParaRPr lang="ru-RU" sz="1100" b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+mn-lt"/>
                        </a:rPr>
                        <a:t>38</a:t>
                      </a:r>
                      <a:endParaRPr lang="ru-RU" sz="11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99CCFF"/>
                    </a:solidFill>
                  </a:tcPr>
                </a:tc>
              </a:tr>
              <a:tr h="131354">
                <a:tc vMerge="1">
                  <a:txBody>
                    <a:bodyPr/>
                    <a:lstStyle/>
                    <a:p>
                      <a:endParaRPr lang="ru-RU" sz="1400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4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latin typeface="+mn-lt"/>
                          <a:cs typeface="Times New Roman" panose="02020603050405020304" pitchFamily="18" charset="0"/>
                        </a:rPr>
                        <a:t>Итого:</a:t>
                      </a:r>
                      <a:endParaRPr lang="ru-RU" sz="1100" b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100" b="1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1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99CCFF"/>
                    </a:solidFill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r>
                        <a:rPr lang="ru-RU" sz="1100" dirty="0" smtClean="0">
                          <a:latin typeface="+mn-lt"/>
                        </a:rPr>
                        <a:t>4.</a:t>
                      </a:r>
                      <a:endParaRPr lang="ru-RU" sz="1100" dirty="0">
                        <a:latin typeface="+mn-lt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100" dirty="0" smtClean="0">
                          <a:latin typeface="+mn-lt"/>
                        </a:rPr>
                        <a:t>НАО МУС</a:t>
                      </a:r>
                      <a:endParaRPr lang="ru-RU" sz="1100" dirty="0">
                        <a:latin typeface="+mn-lt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+mn-lt"/>
                        </a:rPr>
                        <a:t>20</a:t>
                      </a:r>
                      <a:endParaRPr lang="ru-RU" sz="1100" dirty="0">
                        <a:latin typeface="+mn-lt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latin typeface="+mn-lt"/>
                        </a:rPr>
                        <a:t>20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100" dirty="0">
                        <a:latin typeface="+mn-lt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 sz="1400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4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latin typeface="+mn-lt"/>
                        </a:rPr>
                        <a:t>Итого:</a:t>
                      </a:r>
                      <a:endParaRPr lang="ru-RU" sz="1100" b="1" dirty="0">
                        <a:latin typeface="+mn-lt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100">
                        <a:latin typeface="+mn-lt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100" dirty="0">
                        <a:latin typeface="+mn-lt"/>
                      </a:endParaRPr>
                    </a:p>
                  </a:txBody>
                  <a:tcPr>
                    <a:solidFill>
                      <a:srgbClr val="FFFFCC"/>
                    </a:solidFill>
                  </a:tcPr>
                </a:tc>
              </a:tr>
              <a:tr h="0">
                <a:tc rowSpan="3">
                  <a:txBody>
                    <a:bodyPr/>
                    <a:lstStyle/>
                    <a:p>
                      <a:r>
                        <a:rPr lang="ru-RU" sz="1100" dirty="0" smtClean="0">
                          <a:latin typeface="+mn-lt"/>
                        </a:rPr>
                        <a:t>5.</a:t>
                      </a:r>
                      <a:endParaRPr lang="ru-RU" sz="1100" dirty="0">
                        <a:latin typeface="+mn-lt"/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lang="ru-RU" sz="1100" dirty="0" err="1" smtClean="0">
                          <a:latin typeface="+mn-lt"/>
                        </a:rPr>
                        <a:t>КазНУ</a:t>
                      </a:r>
                      <a:endParaRPr lang="ru-RU" sz="1100" dirty="0">
                        <a:latin typeface="+mn-lt"/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+mn-lt"/>
                        </a:rPr>
                        <a:t>Общественное</a:t>
                      </a:r>
                      <a:r>
                        <a:rPr lang="ru-RU" sz="1100" baseline="0" dirty="0" smtClean="0">
                          <a:latin typeface="+mn-lt"/>
                        </a:rPr>
                        <a:t> здравоохранение</a:t>
                      </a:r>
                      <a:endParaRPr lang="ru-RU" sz="1100" dirty="0">
                        <a:latin typeface="+mn-lt"/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+mn-lt"/>
                        </a:rPr>
                        <a:t>10</a:t>
                      </a:r>
                      <a:endParaRPr lang="ru-RU" sz="1100" dirty="0">
                        <a:latin typeface="+mn-lt"/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+mn-lt"/>
                        </a:rPr>
                        <a:t>25</a:t>
                      </a:r>
                      <a:endParaRPr lang="ru-RU" sz="1100" dirty="0">
                        <a:latin typeface="+mn-lt"/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 sz="1400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4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+mn-lt"/>
                        </a:rPr>
                        <a:t>Медицина </a:t>
                      </a:r>
                      <a:endParaRPr lang="ru-RU" sz="1100" dirty="0">
                        <a:latin typeface="+mn-lt"/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+mn-lt"/>
                        </a:rPr>
                        <a:t>10</a:t>
                      </a:r>
                      <a:endParaRPr lang="ru-RU" sz="1100" dirty="0">
                        <a:latin typeface="+mn-lt"/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+mn-lt"/>
                        </a:rPr>
                        <a:t>26</a:t>
                      </a:r>
                      <a:endParaRPr lang="ru-RU" sz="1100" dirty="0">
                        <a:latin typeface="+mn-lt"/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 sz="1400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4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latin typeface="+mn-lt"/>
                        </a:rPr>
                        <a:t>Итого:</a:t>
                      </a:r>
                      <a:endParaRPr lang="ru-RU" sz="1100" b="1" dirty="0">
                        <a:latin typeface="+mn-lt"/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latin typeface="+mn-lt"/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latin typeface="+mn-lt"/>
                      </a:endParaRPr>
                    </a:p>
                  </a:txBody>
                  <a:tcPr>
                    <a:solidFill>
                      <a:srgbClr val="CCFFCC"/>
                    </a:solidFill>
                  </a:tcPr>
                </a:tc>
              </a:tr>
              <a:tr h="0">
                <a:tc rowSpan="3">
                  <a:txBody>
                    <a:bodyPr/>
                    <a:lstStyle/>
                    <a:p>
                      <a:r>
                        <a:rPr lang="ru-RU" sz="1100" dirty="0" smtClean="0">
                          <a:latin typeface="+mn-lt"/>
                        </a:rPr>
                        <a:t>6.</a:t>
                      </a:r>
                      <a:endParaRPr lang="ru-RU" sz="1100" dirty="0">
                        <a:latin typeface="+mn-lt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ru-RU" sz="1100" dirty="0" smtClean="0">
                          <a:latin typeface="+mn-lt"/>
                        </a:rPr>
                        <a:t>ЮКМА</a:t>
                      </a:r>
                      <a:endParaRPr lang="ru-RU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100" dirty="0" smtClean="0">
                          <a:effectLst/>
                          <a:latin typeface="+mn-lt"/>
                        </a:rPr>
                        <a:t>Медицина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+mn-lt"/>
                        </a:rPr>
                        <a:t>5</a:t>
                      </a:r>
                      <a:endParaRPr lang="ru-RU" sz="11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100" dirty="0">
                        <a:latin typeface="+mn-lt"/>
                      </a:endParaRPr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 sz="140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100" dirty="0" smtClean="0">
                          <a:effectLst/>
                          <a:latin typeface="+mn-lt"/>
                        </a:rPr>
                        <a:t>Фармация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5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100" dirty="0">
                        <a:latin typeface="+mn-lt"/>
                      </a:endParaRPr>
                    </a:p>
                  </a:txBody>
                  <a:tcPr/>
                </a:tc>
              </a:tr>
              <a:tr h="269991">
                <a:tc vMerge="1">
                  <a:txBody>
                    <a:bodyPr/>
                    <a:lstStyle/>
                    <a:p>
                      <a:endParaRPr lang="ru-RU" sz="140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4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100" b="1" dirty="0" smtClean="0">
                          <a:effectLst/>
                          <a:latin typeface="+mn-lt"/>
                        </a:rPr>
                        <a:t>Жалпы:</a:t>
                      </a:r>
                      <a:endParaRPr lang="ru-RU" sz="1100" b="1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</a:rPr>
                        <a:t>10</a:t>
                      </a:r>
                      <a:endParaRPr lang="ru-RU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100" dirty="0">
                        <a:latin typeface="+mn-lt"/>
                      </a:endParaRPr>
                    </a:p>
                  </a:txBody>
                  <a:tcPr/>
                </a:tc>
              </a:tr>
              <a:tr h="269991">
                <a:tc rowSpan="3"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</a:rPr>
                        <a:t>7.</a:t>
                      </a:r>
                      <a:endParaRPr lang="ru-RU" sz="1200" dirty="0">
                        <a:latin typeface="+mn-lt"/>
                      </a:endParaRPr>
                    </a:p>
                  </a:txBody>
                  <a:tcPr>
                    <a:solidFill>
                      <a:srgbClr val="FFCC99"/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lang="ru-RU" sz="1200" baseline="0" dirty="0" err="1" smtClean="0">
                          <a:latin typeface="+mn-lt"/>
                        </a:rPr>
                        <a:t>КазМУНО</a:t>
                      </a:r>
                      <a:endParaRPr lang="ru-RU" sz="1200" dirty="0">
                        <a:latin typeface="+mn-lt"/>
                      </a:endParaRPr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u="none" strike="noStrike" dirty="0" smtClean="0">
                          <a:effectLst/>
                          <a:latin typeface="+mn-lt"/>
                        </a:rPr>
                        <a:t>Медицина</a:t>
                      </a:r>
                      <a:endParaRPr lang="ru-RU" sz="1200" b="0" dirty="0">
                        <a:latin typeface="+mn-lt"/>
                      </a:endParaRPr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30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43</a:t>
                      </a:r>
                      <a:endParaRPr lang="ru-RU" sz="1200" dirty="0">
                        <a:latin typeface="+mn-lt"/>
                      </a:endParaRPr>
                    </a:p>
                  </a:txBody>
                  <a:tcPr>
                    <a:solidFill>
                      <a:srgbClr val="FFCC99"/>
                    </a:solidFill>
                  </a:tcPr>
                </a:tc>
              </a:tr>
              <a:tr h="269991">
                <a:tc vMerge="1">
                  <a:txBody>
                    <a:bodyPr/>
                    <a:lstStyle/>
                    <a:p>
                      <a:endParaRPr lang="ru-RU" sz="1100" dirty="0">
                        <a:latin typeface="+mn-lt"/>
                      </a:endParaRPr>
                    </a:p>
                  </a:txBody>
                  <a:tcPr>
                    <a:solidFill>
                      <a:srgbClr val="FFCC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100" dirty="0">
                        <a:latin typeface="+mn-lt"/>
                      </a:endParaRPr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+mn-lt"/>
                        </a:rPr>
                        <a:t>Общественное здравоохранение</a:t>
                      </a:r>
                      <a:endParaRPr lang="ru-RU" sz="1200" b="0" dirty="0">
                        <a:latin typeface="+mn-lt"/>
                      </a:endParaRPr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10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+mn-lt"/>
                        </a:rPr>
                        <a:t>13</a:t>
                      </a:r>
                      <a:endParaRPr lang="ru-RU" sz="1200" dirty="0">
                        <a:latin typeface="+mn-lt"/>
                      </a:endParaRPr>
                    </a:p>
                  </a:txBody>
                  <a:tcPr>
                    <a:solidFill>
                      <a:srgbClr val="FFCC99"/>
                    </a:solidFill>
                  </a:tcPr>
                </a:tc>
              </a:tr>
              <a:tr h="269991">
                <a:tc vMerge="1">
                  <a:txBody>
                    <a:bodyPr/>
                    <a:lstStyle/>
                    <a:p>
                      <a:endParaRPr lang="ru-RU" sz="1100" dirty="0">
                        <a:latin typeface="+mn-lt"/>
                      </a:endParaRPr>
                    </a:p>
                  </a:txBody>
                  <a:tcPr>
                    <a:solidFill>
                      <a:srgbClr val="FFCC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sz="1100" dirty="0">
                        <a:latin typeface="+mn-lt"/>
                      </a:endParaRPr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+mn-lt"/>
                        </a:rPr>
                        <a:t>Итого:</a:t>
                      </a:r>
                      <a:endParaRPr lang="ru-RU" sz="1200" b="1" dirty="0">
                        <a:latin typeface="+mn-lt"/>
                      </a:endParaRPr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b="0" dirty="0" smtClean="0">
                          <a:latin typeface="+mn-lt"/>
                        </a:rPr>
                        <a:t>40</a:t>
                      </a:r>
                      <a:endParaRPr lang="ru-RU" sz="1200" b="1" dirty="0">
                        <a:latin typeface="+mn-lt"/>
                      </a:endParaRPr>
                    </a:p>
                  </a:txBody>
                  <a:tcP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+mn-lt"/>
                        </a:rPr>
                        <a:t>56</a:t>
                      </a:r>
                      <a:endParaRPr lang="ru-RU" sz="1200" b="1" dirty="0">
                        <a:latin typeface="+mn-lt"/>
                      </a:endParaRPr>
                    </a:p>
                  </a:txBody>
                  <a:tcPr>
                    <a:solidFill>
                      <a:srgbClr val="FFCC9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9115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531</TotalTime>
  <Words>1181</Words>
  <Application>Microsoft Office PowerPoint</Application>
  <PresentationFormat>Широкоэкранный</PresentationFormat>
  <Paragraphs>489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21" baseType="lpstr">
      <vt:lpstr>Arial</vt:lpstr>
      <vt:lpstr>Calibri</vt:lpstr>
      <vt:lpstr>Calibri Light</vt:lpstr>
      <vt:lpstr>Century Gothic</vt:lpstr>
      <vt:lpstr>Times New Roman</vt:lpstr>
      <vt:lpstr>Wingdings</vt:lpstr>
      <vt:lpstr>Wingdings 3</vt:lpstr>
      <vt:lpstr>Тема Office</vt:lpstr>
      <vt:lpstr>Сектор</vt:lpstr>
      <vt:lpstr> О готовности к приему абитуриентов 2019 года,  </vt:lpstr>
      <vt:lpstr>Презентация PowerPoint</vt:lpstr>
      <vt:lpstr>Готовность вузов к приему абитуриентов – 2019г.</vt:lpstr>
      <vt:lpstr>БАКАЛАВРИАТ. План приема по специальностям </vt:lpstr>
      <vt:lpstr>БАКАЛАВРИАТ. План приема по специальностям (заявка)</vt:lpstr>
      <vt:lpstr>БАКАЛАВРИАТ. План приема по специальностям (заявка)</vt:lpstr>
      <vt:lpstr>Магистратура</vt:lpstr>
      <vt:lpstr>Магистратура</vt:lpstr>
      <vt:lpstr>Докторантура</vt:lpstr>
      <vt:lpstr>Резидентура </vt:lpstr>
      <vt:lpstr>Резидентура календарь</vt:lpstr>
      <vt:lpstr>Спасибо за внимание!!!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готовности к приему</dc:title>
  <dc:creator>Жанар Андасова</dc:creator>
  <cp:lastModifiedBy>Жанар Андасова</cp:lastModifiedBy>
  <cp:revision>58</cp:revision>
  <cp:lastPrinted>2019-06-18T14:55:20Z</cp:lastPrinted>
  <dcterms:created xsi:type="dcterms:W3CDTF">2019-06-14T12:14:45Z</dcterms:created>
  <dcterms:modified xsi:type="dcterms:W3CDTF">2019-06-18T15:57:12Z</dcterms:modified>
</cp:coreProperties>
</file>