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302" r:id="rId2"/>
    <p:sldId id="313" r:id="rId3"/>
    <p:sldId id="312" r:id="rId4"/>
    <p:sldId id="318" r:id="rId5"/>
    <p:sldId id="316" r:id="rId6"/>
    <p:sldId id="320" r:id="rId7"/>
    <p:sldId id="314" r:id="rId8"/>
    <p:sldId id="321" r:id="rId9"/>
    <p:sldId id="3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840" autoAdjust="0"/>
  </p:normalViewPr>
  <p:slideViewPr>
    <p:cSldViewPr snapToGrid="0" snapToObjects="1">
      <p:cViewPr>
        <p:scale>
          <a:sx n="84" d="100"/>
          <a:sy n="84" d="100"/>
        </p:scale>
        <p:origin x="-1590" y="-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uzafarovr\Desktop\&#1082;&#1072;&#1076;&#1088;&#1099;%20&#1076;&#1077;&#1090;&#1089;&#1082;&#1080;&#1093;%20&#1087;&#1089;&#1080;&#1093;&#1080;&#1072;&#1090;&#1088;&#1086;&#1074;%201999-2018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muzafarovr\Desktop\&#1076;&#1083;&#1103;%20&#1076;&#1086;&#1082;&#1083;&#1072;&#1076;&#1072;%20&#1087;&#1086;%20&#1086;&#1073;&#1098;&#1076;&#1080;&#1085;&#1077;&#1085;&#1080;&#1102;%20&#1089;&#1087;&#1077;&#1094;&#1080;&#1072;&#1083;&#1100;&#1085;&#1086;&#1089;&#1090;&#1077;&#1081;\&#1082;&#1072;&#1076;&#1088;&#1099;%20&#1076;&#1077;&#1090;&#1089;&#1082;&#1080;&#1093;%20&#1087;&#1089;&#1080;&#1093;&#1080;&#1072;&#1090;&#1088;&#1086;&#1074;%201999-2018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muzafarovr\Desktop\&#1076;&#1083;&#1103;%20&#1076;&#1086;&#1082;&#1083;&#1072;&#1076;&#1072;%20&#1087;&#1086;%20&#1086;&#1073;&#1098;&#1076;&#1080;&#1085;&#1077;&#1085;&#1080;&#1102;%20&#1089;&#1087;&#1077;&#1094;&#1080;&#1072;&#1083;&#1100;&#1085;&#1086;&#1089;&#1090;&#1077;&#1081;\&#1082;&#1072;&#1076;&#1088;&#1099;%20&#1076;&#1077;&#1090;&#1089;&#1082;&#1080;&#1093;%20&#1087;&#1089;&#1080;&#1093;&#1080;&#1072;&#1090;&#1088;&#1086;&#1074;%201999-2018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muzafarovr\Desktop\%25%20&#1089;&#1086;&#1086;&#1090;&#1085;&#1086;&#1096;&#1077;&#1085;&#1080;&#1077;%20&#1085;&#1086;&#1079;&#1086;&#1083;&#1086;&#1075;&#1080;&#1081;%202017%20&#1087;&#1089;&#1080;&#1093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muzafarovr\Desktop\%25%20&#1089;&#1086;&#1086;&#1090;&#1085;&#1086;&#1096;&#1077;&#1085;&#1080;&#1077;%20&#1085;&#1086;&#1079;&#1086;&#1083;&#1086;&#1075;&#1080;&#1081;%202017%20&#1087;&#1089;&#1080;&#109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Количество детских психиатров (физ. лица)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488670277257338E-2"/>
                  <c:y val="3.450395210622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68-40E7-AFEB-2E34F96BA491}"/>
                </c:ext>
              </c:extLst>
            </c:dLbl>
            <c:dLbl>
              <c:idx val="1"/>
              <c:layout>
                <c:manualLayout>
                  <c:x val="-1.259546811090295E-2"/>
                  <c:y val="4.983904193120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668-40E7-AFEB-2E34F96BA491}"/>
                </c:ext>
              </c:extLst>
            </c:dLbl>
            <c:dLbl>
              <c:idx val="2"/>
              <c:layout>
                <c:manualLayout>
                  <c:x val="-8.3969787406019541E-3"/>
                  <c:y val="5.75065868437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E1-4EDC-8400-8C9CD8733CA4}"/>
                </c:ext>
              </c:extLst>
            </c:dLbl>
            <c:dLbl>
              <c:idx val="3"/>
              <c:layout>
                <c:manualLayout>
                  <c:x val="0"/>
                  <c:y val="4.2171497018713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E1-4EDC-8400-8C9CD8733CA4}"/>
                </c:ext>
              </c:extLst>
            </c:dLbl>
            <c:dLbl>
              <c:idx val="4"/>
              <c:layout>
                <c:manualLayout>
                  <c:x val="-2.3091691536655374E-2"/>
                  <c:y val="-5.367281438745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9E1-4EDC-8400-8C9CD8733CA4}"/>
                </c:ext>
              </c:extLst>
            </c:dLbl>
            <c:dLbl>
              <c:idx val="6"/>
              <c:layout>
                <c:manualLayout>
                  <c:x val="-2.0992446851504885E-2"/>
                  <c:y val="-4.2171497018713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9E1-4EDC-8400-8C9CD8733CA4}"/>
                </c:ext>
              </c:extLst>
            </c:dLbl>
            <c:dLbl>
              <c:idx val="7"/>
              <c:layout>
                <c:manualLayout>
                  <c:x val="-2.7290180906956427E-2"/>
                  <c:y val="4.2171497018713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9E1-4EDC-8400-8C9CD8733CA4}"/>
                </c:ext>
              </c:extLst>
            </c:dLbl>
            <c:dLbl>
              <c:idx val="8"/>
              <c:layout>
                <c:manualLayout>
                  <c:x val="-2.0992446851505657E-3"/>
                  <c:y val="5.3672814387453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9E1-4EDC-8400-8C9CD8733CA4}"/>
                </c:ext>
              </c:extLst>
            </c:dLbl>
            <c:dLbl>
              <c:idx val="9"/>
              <c:layout>
                <c:manualLayout>
                  <c:x val="-1.6793957481203908E-2"/>
                  <c:y val="-8.817676649367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9E1-4EDC-8400-8C9CD8733CA4}"/>
                </c:ext>
              </c:extLst>
            </c:dLbl>
            <c:dLbl>
              <c:idx val="10"/>
              <c:layout>
                <c:manualLayout>
                  <c:x val="-1.2595468110903008E-2"/>
                  <c:y val="3.0670179649973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668-40E7-AFEB-2E34F96BA491}"/>
                </c:ext>
              </c:extLst>
            </c:dLbl>
            <c:dLbl>
              <c:idx val="11"/>
              <c:layout>
                <c:manualLayout>
                  <c:x val="-2.938942559210684E-2"/>
                  <c:y val="6.517413175619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668-40E7-AFEB-2E34F96BA491}"/>
                </c:ext>
              </c:extLst>
            </c:dLbl>
            <c:dLbl>
              <c:idx val="12"/>
              <c:layout>
                <c:manualLayout>
                  <c:x val="-2.3091691536655374E-2"/>
                  <c:y val="4.2171497018713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9E1-4EDC-8400-8C9CD8733CA4}"/>
                </c:ext>
              </c:extLst>
            </c:dLbl>
            <c:dLbl>
              <c:idx val="13"/>
              <c:layout>
                <c:manualLayout>
                  <c:x val="-1.6793957481203908E-2"/>
                  <c:y val="-4.2171497018713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9E1-4EDC-8400-8C9CD8733CA4}"/>
                </c:ext>
              </c:extLst>
            </c:dLbl>
            <c:dLbl>
              <c:idx val="14"/>
              <c:layout>
                <c:manualLayout>
                  <c:x val="-1.469471279605342E-2"/>
                  <c:y val="5.75065868437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9E1-4EDC-8400-8C9CD8733C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Лист2!$A$4:$A$19</c:f>
              <c:strCache>
                <c:ptCount val="16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З-Казахстанская </c:v>
                </c:pt>
                <c:pt idx="5">
                  <c:v>Жамбылская </c:v>
                </c:pt>
                <c:pt idx="6">
                  <c:v>Карагандинская </c:v>
                </c:pt>
                <c:pt idx="7">
                  <c:v>Костанайская </c:v>
                </c:pt>
                <c:pt idx="8">
                  <c:v>Кызылординская </c:v>
                </c:pt>
                <c:pt idx="9">
                  <c:v>Мангистауская </c:v>
                </c:pt>
                <c:pt idx="10">
                  <c:v>Ю-Казахстанская  </c:v>
                </c:pt>
                <c:pt idx="11">
                  <c:v>Павлодарская </c:v>
                </c:pt>
                <c:pt idx="12">
                  <c:v>С-Казахстанская </c:v>
                </c:pt>
                <c:pt idx="13">
                  <c:v>В-Казахстанская </c:v>
                </c:pt>
                <c:pt idx="14">
                  <c:v>г. Алматы</c:v>
                </c:pt>
                <c:pt idx="15">
                  <c:v>г. Астана</c:v>
                </c:pt>
              </c:strCache>
            </c:strRef>
          </c:cat>
          <c:val>
            <c:numRef>
              <c:f>Лист2!$B$4:$B$19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22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7</c:v>
                </c:pt>
                <c:pt idx="11">
                  <c:v>7</c:v>
                </c:pt>
                <c:pt idx="12">
                  <c:v>1</c:v>
                </c:pt>
                <c:pt idx="13">
                  <c:v>7</c:v>
                </c:pt>
                <c:pt idx="14">
                  <c:v>5</c:v>
                </c:pt>
                <c:pt idx="15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68-40E7-AFEB-2E34F96BA491}"/>
            </c:ext>
          </c:extLst>
        </c:ser>
        <c:ser>
          <c:idx val="1"/>
          <c:order val="1"/>
          <c:tx>
            <c:strRef>
              <c:f>Лист2!$C$3</c:f>
              <c:strCache>
                <c:ptCount val="1"/>
                <c:pt idx="0">
                  <c:v>Число занятых должностей детских психиатров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587914962407824E-2"/>
                  <c:y val="-4.21714970187136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68-40E7-AFEB-2E34F96BA491}"/>
                </c:ext>
              </c:extLst>
            </c:dLbl>
            <c:dLbl>
              <c:idx val="1"/>
              <c:layout>
                <c:manualLayout>
                  <c:x val="-3.1488670277257345E-2"/>
                  <c:y val="-5.3672814387453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9E1-4EDC-8400-8C9CD8733CA4}"/>
                </c:ext>
              </c:extLst>
            </c:dLbl>
            <c:dLbl>
              <c:idx val="2"/>
              <c:layout>
                <c:manualLayout>
                  <c:x val="-2.938942559210684E-2"/>
                  <c:y val="-7.667544912493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E1-4EDC-8400-8C9CD8733CA4}"/>
                </c:ext>
              </c:extLst>
            </c:dLbl>
            <c:dLbl>
              <c:idx val="3"/>
              <c:layout>
                <c:manualLayout>
                  <c:x val="-2.938942559210684E-2"/>
                  <c:y val="-6.1340359299947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E1-4EDC-8400-8C9CD8733CA4}"/>
                </c:ext>
              </c:extLst>
            </c:dLbl>
            <c:dLbl>
              <c:idx val="4"/>
              <c:layout>
                <c:manualLayout>
                  <c:x val="-4.1984893703009771E-3"/>
                  <c:y val="3.8337724562466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9E1-4EDC-8400-8C9CD8733CA4}"/>
                </c:ext>
              </c:extLst>
            </c:dLbl>
            <c:dLbl>
              <c:idx val="5"/>
              <c:layout>
                <c:manualLayout>
                  <c:x val="1.6793957481203908E-2"/>
                  <c:y val="-8.4342994037427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E1-4EDC-8400-8C9CD8733CA4}"/>
                </c:ext>
              </c:extLst>
            </c:dLbl>
            <c:dLbl>
              <c:idx val="6"/>
              <c:layout>
                <c:manualLayout>
                  <c:x val="6.2977340554513884E-3"/>
                  <c:y val="2.3002634737480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9E1-4EDC-8400-8C9CD8733CA4}"/>
                </c:ext>
              </c:extLst>
            </c:dLbl>
            <c:dLbl>
              <c:idx val="7"/>
              <c:layout>
                <c:manualLayout>
                  <c:x val="0"/>
                  <c:y val="-8.817676649367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9E1-4EDC-8400-8C9CD8733CA4}"/>
                </c:ext>
              </c:extLst>
            </c:dLbl>
            <c:dLbl>
              <c:idx val="8"/>
              <c:layout>
                <c:manualLayout>
                  <c:x val="-4.1984893703010543E-3"/>
                  <c:y val="-7.6675449124933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9E1-4EDC-8400-8C9CD8733CA4}"/>
                </c:ext>
              </c:extLst>
            </c:dLbl>
            <c:dLbl>
              <c:idx val="9"/>
              <c:layout>
                <c:manualLayout>
                  <c:x val="-2.7290180906956351E-2"/>
                  <c:y val="5.3672814387453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668-40E7-AFEB-2E34F96BA491}"/>
                </c:ext>
              </c:extLst>
            </c:dLbl>
            <c:dLbl>
              <c:idx val="10"/>
              <c:layout>
                <c:manualLayout>
                  <c:x val="-5.667960649906327E-2"/>
                  <c:y val="-5.750658684370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668-40E7-AFEB-2E34F96BA491}"/>
                </c:ext>
              </c:extLst>
            </c:dLbl>
            <c:dLbl>
              <c:idx val="11"/>
              <c:layout>
                <c:manualLayout>
                  <c:x val="-3.3587914962407817E-2"/>
                  <c:y val="-4.6005269474960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9E1-4EDC-8400-8C9CD8733CA4}"/>
                </c:ext>
              </c:extLst>
            </c:dLbl>
            <c:dLbl>
              <c:idx val="12"/>
              <c:layout>
                <c:manualLayout>
                  <c:x val="-3.1488670277257332E-2"/>
                  <c:y val="-8.817676649367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9E1-4EDC-8400-8C9CD8733CA4}"/>
                </c:ext>
              </c:extLst>
            </c:dLbl>
            <c:dLbl>
              <c:idx val="13"/>
              <c:layout>
                <c:manualLayout>
                  <c:x val="-2.938942559210684E-2"/>
                  <c:y val="-3.8337724562466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9E1-4EDC-8400-8C9CD8733CA4}"/>
                </c:ext>
              </c:extLst>
            </c:dLbl>
            <c:dLbl>
              <c:idx val="14"/>
              <c:layout>
                <c:manualLayout>
                  <c:x val="-1.8893202166354549E-2"/>
                  <c:y val="-6.517413175619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9E1-4EDC-8400-8C9CD8733CA4}"/>
                </c:ext>
              </c:extLst>
            </c:dLbl>
            <c:dLbl>
              <c:idx val="15"/>
              <c:layout>
                <c:manualLayout>
                  <c:x val="-6.2977340554514656E-3"/>
                  <c:y val="-3.8337724562467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9E1-4EDC-8400-8C9CD8733C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Лист2!$A$4:$A$19</c:f>
              <c:strCache>
                <c:ptCount val="16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З-Казахстанская </c:v>
                </c:pt>
                <c:pt idx="5">
                  <c:v>Жамбылская </c:v>
                </c:pt>
                <c:pt idx="6">
                  <c:v>Карагандинская </c:v>
                </c:pt>
                <c:pt idx="7">
                  <c:v>Костанайская </c:v>
                </c:pt>
                <c:pt idx="8">
                  <c:v>Кызылординская </c:v>
                </c:pt>
                <c:pt idx="9">
                  <c:v>Мангистауская </c:v>
                </c:pt>
                <c:pt idx="10">
                  <c:v>Ю-Казахстанская  </c:v>
                </c:pt>
                <c:pt idx="11">
                  <c:v>Павлодарская </c:v>
                </c:pt>
                <c:pt idx="12">
                  <c:v>С-Казахстанская </c:v>
                </c:pt>
                <c:pt idx="13">
                  <c:v>В-Казахстанская </c:v>
                </c:pt>
                <c:pt idx="14">
                  <c:v>г. Алматы</c:v>
                </c:pt>
                <c:pt idx="15">
                  <c:v>г. Астана</c:v>
                </c:pt>
              </c:strCache>
            </c:strRef>
          </c:cat>
          <c:val>
            <c:numRef>
              <c:f>Лист2!$C$4:$C$19</c:f>
              <c:numCache>
                <c:formatCode>0.0</c:formatCode>
                <c:ptCount val="16"/>
                <c:pt idx="0">
                  <c:v>3.25</c:v>
                </c:pt>
                <c:pt idx="1">
                  <c:v>6.5</c:v>
                </c:pt>
                <c:pt idx="2">
                  <c:v>2.5</c:v>
                </c:pt>
                <c:pt idx="3" formatCode="0.00">
                  <c:v>1.75</c:v>
                </c:pt>
                <c:pt idx="4">
                  <c:v>0</c:v>
                </c:pt>
                <c:pt idx="5" formatCode="0.00">
                  <c:v>2.75</c:v>
                </c:pt>
                <c:pt idx="6" formatCode="0.00">
                  <c:v>38.75</c:v>
                </c:pt>
                <c:pt idx="7">
                  <c:v>5.25</c:v>
                </c:pt>
                <c:pt idx="8">
                  <c:v>5</c:v>
                </c:pt>
                <c:pt idx="9" formatCode="0.00">
                  <c:v>1.75</c:v>
                </c:pt>
                <c:pt idx="10">
                  <c:v>10.5</c:v>
                </c:pt>
                <c:pt idx="11">
                  <c:v>12.5</c:v>
                </c:pt>
                <c:pt idx="12" formatCode="0.00">
                  <c:v>1.75</c:v>
                </c:pt>
                <c:pt idx="13">
                  <c:v>13</c:v>
                </c:pt>
                <c:pt idx="14" formatCode="0.00">
                  <c:v>5.75</c:v>
                </c:pt>
                <c:pt idx="15" formatCode="0.00">
                  <c:v>5.25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68-40E7-AFEB-2E34F96BA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711680"/>
        <c:axId val="256812544"/>
      </c:lineChart>
      <c:catAx>
        <c:axId val="25671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812544"/>
        <c:crosses val="autoZero"/>
        <c:auto val="1"/>
        <c:lblAlgn val="ctr"/>
        <c:lblOffset val="100"/>
        <c:noMultiLvlLbl val="0"/>
      </c:catAx>
      <c:valAx>
        <c:axId val="25681254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7116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Лист4!$B$2</c:f>
              <c:strCache>
                <c:ptCount val="1"/>
                <c:pt idx="0">
                  <c:v>Число занятых должностей  детских психиатров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Лист4!$A$3:$A$7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Лист4!$B$3:$B$7</c:f>
              <c:numCache>
                <c:formatCode>General</c:formatCode>
                <c:ptCount val="5"/>
                <c:pt idx="0">
                  <c:v>125.25</c:v>
                </c:pt>
                <c:pt idx="1">
                  <c:v>125</c:v>
                </c:pt>
                <c:pt idx="2">
                  <c:v>128.5</c:v>
                </c:pt>
                <c:pt idx="3">
                  <c:v>127</c:v>
                </c:pt>
                <c:pt idx="4">
                  <c:v>116.25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3A-4226-A1BB-0054372D95A4}"/>
            </c:ext>
          </c:extLst>
        </c:ser>
        <c:ser>
          <c:idx val="1"/>
          <c:order val="1"/>
          <c:tx>
            <c:strRef>
              <c:f>Лист4!$C$2</c:f>
              <c:strCache>
                <c:ptCount val="1"/>
                <c:pt idx="0">
                  <c:v>Число физических лиц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5245991039329663E-2"/>
                  <c:y val="2.211934693934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65-42AB-BF93-2B0B29D123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sq">
                <a:solidFill>
                  <a:srgbClr val="FF0000"/>
                </a:solidFill>
                <a:prstDash val="sysDot"/>
                <a:miter lim="800000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Лист4!$A$3:$A$7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Лист4!$C$3:$C$7</c:f>
              <c:numCache>
                <c:formatCode>General</c:formatCode>
                <c:ptCount val="5"/>
                <c:pt idx="0">
                  <c:v>84</c:v>
                </c:pt>
                <c:pt idx="1">
                  <c:v>81</c:v>
                </c:pt>
                <c:pt idx="2">
                  <c:v>50</c:v>
                </c:pt>
                <c:pt idx="3">
                  <c:v>76</c:v>
                </c:pt>
                <c:pt idx="4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3A-4226-A1BB-0054372D9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066368"/>
        <c:axId val="285068288"/>
      </c:barChart>
      <c:catAx>
        <c:axId val="28506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5068288"/>
        <c:crosses val="autoZero"/>
        <c:auto val="1"/>
        <c:lblAlgn val="ctr"/>
        <c:lblOffset val="100"/>
        <c:noMultiLvlLbl val="0"/>
      </c:catAx>
      <c:valAx>
        <c:axId val="28506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506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%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Совместительства 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Лист2!$G$3</c:f>
              <c:strCache>
                <c:ptCount val="1"/>
                <c:pt idx="0">
                  <c:v>% совместительства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96-4ECC-A652-1FC39F500A12}"/>
                </c:ext>
              </c:extLst>
            </c:dLbl>
            <c:dLbl>
              <c:idx val="2"/>
              <c:layout>
                <c:manualLayout>
                  <c:x val="-1.032756263829379E-2"/>
                  <c:y val="-7.1974111988695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596-4ECC-A652-1FC39F500A12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96-4ECC-A652-1FC39F500A12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96-4ECC-A652-1FC39F500A12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96-4ECC-A652-1FC39F500A12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96-4ECC-A652-1FC39F500A12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96-4ECC-A652-1FC39F500A12}"/>
                </c:ext>
              </c:extLst>
            </c:dLbl>
            <c:dLbl>
              <c:idx val="8"/>
              <c:layout>
                <c:manualLayout>
                  <c:x val="-1.032756263829379E-2"/>
                  <c:y val="-4.7982741325797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596-4ECC-A652-1FC39F500A12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96-4ECC-A652-1FC39F500A12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96-4ECC-A652-1FC39F500A12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96-4ECC-A652-1FC39F500A12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96-4ECC-A652-1FC39F500A12}"/>
                </c:ext>
              </c:extLst>
            </c:dLbl>
            <c:dLbl>
              <c:idx val="13"/>
              <c:layout>
                <c:manualLayout>
                  <c:x val="-1.2393075165952547E-2"/>
                  <c:y val="-9.9964044428744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596-4ECC-A652-1FC39F500A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Лист2!$F$4:$F$19</c:f>
              <c:strCache>
                <c:ptCount val="16"/>
                <c:pt idx="0">
                  <c:v>Актюбинская</c:v>
                </c:pt>
                <c:pt idx="1">
                  <c:v>Акмолинская</c:v>
                </c:pt>
                <c:pt idx="2">
                  <c:v>В-Казахстанская </c:v>
                </c:pt>
                <c:pt idx="3">
                  <c:v>Павлодарская </c:v>
                </c:pt>
                <c:pt idx="4">
                  <c:v>Карагандинская </c:v>
                </c:pt>
                <c:pt idx="5">
                  <c:v>Атырауская</c:v>
                </c:pt>
                <c:pt idx="6">
                  <c:v>Мангистауская </c:v>
                </c:pt>
                <c:pt idx="7">
                  <c:v>С-Казахстанская </c:v>
                </c:pt>
                <c:pt idx="8">
                  <c:v>г. Астана</c:v>
                </c:pt>
                <c:pt idx="9">
                  <c:v>Ю-Казахстанская  </c:v>
                </c:pt>
                <c:pt idx="10">
                  <c:v>Жамбылская </c:v>
                </c:pt>
                <c:pt idx="11">
                  <c:v>Костанайская </c:v>
                </c:pt>
                <c:pt idx="12">
                  <c:v>Алматинская</c:v>
                </c:pt>
                <c:pt idx="13">
                  <c:v>Кызылординская </c:v>
                </c:pt>
                <c:pt idx="14">
                  <c:v>г. Алматы</c:v>
                </c:pt>
                <c:pt idx="15">
                  <c:v>З-Казахстанская </c:v>
                </c:pt>
              </c:strCache>
            </c:strRef>
          </c:cat>
          <c:val>
            <c:numRef>
              <c:f>Лист2!$G$4:$G$19</c:f>
              <c:numCache>
                <c:formatCode>0.0</c:formatCode>
                <c:ptCount val="16"/>
                <c:pt idx="0">
                  <c:v>84.615384615384613</c:v>
                </c:pt>
                <c:pt idx="1">
                  <c:v>69.230769230769226</c:v>
                </c:pt>
                <c:pt idx="2">
                  <c:v>46.153846153846153</c:v>
                </c:pt>
                <c:pt idx="3">
                  <c:v>44</c:v>
                </c:pt>
                <c:pt idx="4">
                  <c:v>43.225806451612904</c:v>
                </c:pt>
                <c:pt idx="5">
                  <c:v>42.857142857142854</c:v>
                </c:pt>
                <c:pt idx="6">
                  <c:v>42.857142857142854</c:v>
                </c:pt>
                <c:pt idx="7">
                  <c:v>42.857142857142854</c:v>
                </c:pt>
                <c:pt idx="8">
                  <c:v>42.857142857142854</c:v>
                </c:pt>
                <c:pt idx="9">
                  <c:v>33.333333333333329</c:v>
                </c:pt>
                <c:pt idx="10">
                  <c:v>27.272727272727266</c:v>
                </c:pt>
                <c:pt idx="11">
                  <c:v>23.80952380952381</c:v>
                </c:pt>
                <c:pt idx="12">
                  <c:v>20</c:v>
                </c:pt>
                <c:pt idx="13">
                  <c:v>20</c:v>
                </c:pt>
                <c:pt idx="14">
                  <c:v>13.043478260869563</c:v>
                </c:pt>
                <c:pt idx="1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A596-4ECC-A652-1FC39F500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679360"/>
        <c:axId val="197705728"/>
      </c:lineChart>
      <c:catAx>
        <c:axId val="1976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705728"/>
        <c:crosses val="autoZero"/>
        <c:auto val="1"/>
        <c:lblAlgn val="ctr"/>
        <c:lblOffset val="100"/>
        <c:noMultiLvlLbl val="0"/>
      </c:catAx>
      <c:valAx>
        <c:axId val="1977057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67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111111111111109E-2"/>
          <c:y val="0"/>
          <c:w val="0.93888888888888888"/>
          <c:h val="0.89885057471264362"/>
        </c:manualLayout>
      </c:layout>
      <c:pie3DChart>
        <c:varyColors val="1"/>
        <c:ser>
          <c:idx val="0"/>
          <c:order val="0"/>
          <c:tx>
            <c:strRef>
              <c:f>'[% соотношение нозологий 2017 псих (3).xlsx]Лист1 (2)'!$A$2</c:f>
              <c:strCache>
                <c:ptCount val="1"/>
                <c:pt idx="0">
                  <c:v>всего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10-45FB-BE33-D9AF458648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110-45FB-BE33-D9AF458648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10-45FB-BE33-D9AF458648C0}"/>
              </c:ext>
            </c:extLst>
          </c:dPt>
          <c:dLbls>
            <c:dLbl>
              <c:idx val="0"/>
              <c:layout>
                <c:manualLayout>
                  <c:x val="-0.12675382891544559"/>
                  <c:y val="-0.37905584215766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110-45FB-BE33-D9AF458648C0}"/>
                </c:ext>
              </c:extLst>
            </c:dLbl>
            <c:dLbl>
              <c:idx val="1"/>
              <c:layout>
                <c:manualLayout>
                  <c:x val="1.0101582555229553E-2"/>
                  <c:y val="4.218046882070775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 smtClean="0"/>
                      <a:t>Только у взрослых </a:t>
                    </a:r>
                    <a:r>
                      <a:rPr lang="en-US" sz="2400" b="1" dirty="0"/>
                      <a:t>
</a:t>
                    </a:r>
                    <a:r>
                      <a:rPr lang="en-US" sz="1400" b="1" dirty="0"/>
                      <a:t>1%</a:t>
                    </a:r>
                    <a:endParaRPr lang="en-US" sz="140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914916885389323E-2"/>
                      <c:h val="0.1352493438320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10-45FB-BE33-D9AF458648C0}"/>
                </c:ext>
              </c:extLst>
            </c:dLbl>
            <c:dLbl>
              <c:idx val="2"/>
              <c:layout>
                <c:manualLayout>
                  <c:x val="0.35008005679927701"/>
                  <c:y val="5.694307177120101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Только у детей</a:t>
                    </a:r>
                    <a:r>
                      <a:rPr lang="en-US" dirty="0"/>
                      <a:t>
</a:t>
                    </a:r>
                    <a:r>
                      <a:rPr lang="en-US" sz="1600" dirty="0"/>
                      <a:t>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10-45FB-BE33-D9AF458648C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'[% соотношение нозологий 2017 псих (3).xlsx]Лист1 (2)'!$B$1:$D$1</c:f>
              <c:strCache>
                <c:ptCount val="3"/>
                <c:pt idx="0">
                  <c:v>F00-F09, F20-F59, F70-F79</c:v>
                </c:pt>
                <c:pt idx="1">
                  <c:v>F60-F69</c:v>
                </c:pt>
                <c:pt idx="2">
                  <c:v>F80-F89, F90-F98</c:v>
                </c:pt>
              </c:strCache>
            </c:strRef>
          </c:cat>
          <c:val>
            <c:numRef>
              <c:f>'[% соотношение нозологий 2017 псих (3).xlsx]Лист1 (2)'!$B$2:$D$2</c:f>
              <c:numCache>
                <c:formatCode>General</c:formatCode>
                <c:ptCount val="3"/>
                <c:pt idx="0">
                  <c:v>179336</c:v>
                </c:pt>
                <c:pt idx="1">
                  <c:v>2085</c:v>
                </c:pt>
                <c:pt idx="2">
                  <c:v>8323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10-45FB-BE33-D9AF458648C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Из числа детей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'Лист1 (2)'!$A$7</c:f>
              <c:strCache>
                <c:ptCount val="1"/>
                <c:pt idx="0">
                  <c:v>из числа детей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D-4E40-8D6F-CFF360B0FC0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D-4E40-8D6F-CFF360B0FC01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FD-4E40-8D6F-CFF360B0FC01}"/>
              </c:ext>
            </c:extLst>
          </c:dPt>
          <c:dLbls>
            <c:dLbl>
              <c:idx val="0"/>
              <c:layout>
                <c:manualLayout>
                  <c:x val="-0.14166666666666666"/>
                  <c:y val="-0.319444444444444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FD-4E40-8D6F-CFF360B0FC01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4FD-4E40-8D6F-CFF360B0FC01}"/>
                </c:ext>
              </c:extLst>
            </c:dLbl>
            <c:dLbl>
              <c:idx val="2"/>
              <c:layout>
                <c:manualLayout>
                  <c:x val="0.18747141107110943"/>
                  <c:y val="9.64281494876248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FD-4E40-8D6F-CFF360B0FC0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'Лист1 (2)'!$B$6:$D$6</c:f>
              <c:strCache>
                <c:ptCount val="3"/>
                <c:pt idx="0">
                  <c:v>F00-F09, F20-F59, F70-F79</c:v>
                </c:pt>
                <c:pt idx="1">
                  <c:v>F60-F69</c:v>
                </c:pt>
                <c:pt idx="2">
                  <c:v>F80-F89, F90-F98</c:v>
                </c:pt>
              </c:strCache>
            </c:strRef>
          </c:cat>
          <c:val>
            <c:numRef>
              <c:f>'Лист1 (2)'!$B$7:$D$7</c:f>
              <c:numCache>
                <c:formatCode>0</c:formatCode>
                <c:ptCount val="3"/>
                <c:pt idx="0" formatCode="General">
                  <c:v>25139</c:v>
                </c:pt>
                <c:pt idx="1">
                  <c:v>0</c:v>
                </c:pt>
                <c:pt idx="2" formatCode="General">
                  <c:v>8323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FD-4E40-8D6F-CFF360B0F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Из числа взрослых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06475238499379E-2"/>
          <c:y val="0.13648415838567443"/>
          <c:w val="0.83987049523001245"/>
          <c:h val="0.77587634878973466"/>
        </c:manualLayout>
      </c:layout>
      <c:pie3DChart>
        <c:varyColors val="1"/>
        <c:ser>
          <c:idx val="0"/>
          <c:order val="0"/>
          <c:tx>
            <c:strRef>
              <c:f>'Лист1 (2)'!$A$12</c:f>
              <c:strCache>
                <c:ptCount val="1"/>
                <c:pt idx="0">
                  <c:v>из числа взрослых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74-4185-B373-0E217A2C8FD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74-4185-B373-0E217A2C8F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74-4185-B373-0E217A2C8FDE}"/>
              </c:ext>
            </c:extLst>
          </c:dPt>
          <c:dLbls>
            <c:dLbl>
              <c:idx val="0"/>
              <c:layout>
                <c:manualLayout>
                  <c:x val="-0.11301282336495118"/>
                  <c:y val="-0.254570314647329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74-4185-B373-0E217A2C8FDE}"/>
                </c:ext>
              </c:extLst>
            </c:dLbl>
            <c:dLbl>
              <c:idx val="1"/>
              <c:layout>
                <c:manualLayout>
                  <c:x val="0.17871795322829481"/>
                  <c:y val="0.185142047016239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74-4185-B373-0E217A2C8FD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'Лист1 (2)'!$B$11:$D$11</c:f>
              <c:strCache>
                <c:ptCount val="3"/>
                <c:pt idx="0">
                  <c:v>F00-F09, F20-F59, F70-F79</c:v>
                </c:pt>
                <c:pt idx="1">
                  <c:v>F60-F69</c:v>
                </c:pt>
                <c:pt idx="2">
                  <c:v>F80-F89, F90-F98</c:v>
                </c:pt>
              </c:strCache>
            </c:strRef>
          </c:cat>
          <c:val>
            <c:numRef>
              <c:f>'Лист1 (2)'!$B$12:$D$12</c:f>
              <c:numCache>
                <c:formatCode>0</c:formatCode>
                <c:ptCount val="3"/>
                <c:pt idx="0" formatCode="General">
                  <c:v>154197</c:v>
                </c:pt>
                <c:pt idx="1">
                  <c:v>2085</c:v>
                </c:pt>
                <c:pt idx="2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D74-4185-B373-0E217A2C8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4140A-81CC-4B5C-9BCE-990DDEB70CC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9C3CE9-5BC9-4B47-8CC1-AEBF84D6AFB3}">
      <dgm:prSet phldrT="[Текст]"/>
      <dgm:spPr/>
      <dgm:t>
        <a:bodyPr/>
        <a:lstStyle/>
        <a:p>
          <a:r>
            <a:rPr lang="ru-RU" dirty="0" smtClean="0"/>
            <a:t>на стационарном уровне</a:t>
          </a:r>
          <a:endParaRPr lang="ru-RU" dirty="0"/>
        </a:p>
      </dgm:t>
    </dgm:pt>
    <dgm:pt modelId="{5682F4FA-E4FA-46C2-8C61-3043BAD1FC73}" type="parTrans" cxnId="{AE82B8B9-1431-49DA-BF8F-4EC0B7196A77}">
      <dgm:prSet/>
      <dgm:spPr/>
      <dgm:t>
        <a:bodyPr/>
        <a:lstStyle/>
        <a:p>
          <a:endParaRPr lang="ru-RU"/>
        </a:p>
      </dgm:t>
    </dgm:pt>
    <dgm:pt modelId="{06DA7FDA-A305-402D-97A8-13DA81F74C7A}" type="sibTrans" cxnId="{AE82B8B9-1431-49DA-BF8F-4EC0B7196A77}">
      <dgm:prSet/>
      <dgm:spPr/>
      <dgm:t>
        <a:bodyPr/>
        <a:lstStyle/>
        <a:p>
          <a:endParaRPr lang="ru-RU"/>
        </a:p>
      </dgm:t>
    </dgm:pt>
    <dgm:pt modelId="{CA1C5F18-C84E-4CEB-A5C8-61A1927E918F}">
      <dgm:prSet phldrT="[Текст]" custT="1"/>
      <dgm:spPr/>
      <dgm:t>
        <a:bodyPr/>
        <a:lstStyle/>
        <a:p>
          <a:r>
            <a:rPr lang="ru-RU" sz="3200" dirty="0" smtClean="0"/>
            <a:t>на амбулаторном уровне    </a:t>
          </a:r>
          <a:r>
            <a:rPr lang="ru-RU" sz="2400" dirty="0" smtClean="0"/>
            <a:t>(городское население)</a:t>
          </a:r>
          <a:endParaRPr lang="ru-RU" sz="2400" dirty="0"/>
        </a:p>
      </dgm:t>
    </dgm:pt>
    <dgm:pt modelId="{E243EE9C-A462-453E-9A99-40E7B193FDF9}" type="parTrans" cxnId="{8C8C361F-B007-4766-B340-D410AA0410EA}">
      <dgm:prSet/>
      <dgm:spPr/>
      <dgm:t>
        <a:bodyPr/>
        <a:lstStyle/>
        <a:p>
          <a:endParaRPr lang="ru-RU"/>
        </a:p>
      </dgm:t>
    </dgm:pt>
    <dgm:pt modelId="{22B9D3A3-078C-416B-A640-F622C906A0DC}" type="sibTrans" cxnId="{8C8C361F-B007-4766-B340-D410AA0410EA}">
      <dgm:prSet/>
      <dgm:spPr/>
      <dgm:t>
        <a:bodyPr/>
        <a:lstStyle/>
        <a:p>
          <a:endParaRPr lang="ru-RU"/>
        </a:p>
      </dgm:t>
    </dgm:pt>
    <dgm:pt modelId="{182D6369-E846-4569-9EE5-D75F39E85F5D}">
      <dgm:prSet phldrT="[Текст]" custT="1"/>
      <dgm:spPr/>
      <dgm:t>
        <a:bodyPr/>
        <a:lstStyle/>
        <a:p>
          <a:r>
            <a:rPr lang="ru-RU" sz="3200" dirty="0" smtClean="0"/>
            <a:t>на амбулаторном уровне         </a:t>
          </a:r>
          <a:r>
            <a:rPr lang="ru-RU" sz="2400" dirty="0" smtClean="0"/>
            <a:t>(сельское население)</a:t>
          </a:r>
          <a:endParaRPr lang="ru-RU" sz="2400" dirty="0"/>
        </a:p>
      </dgm:t>
    </dgm:pt>
    <dgm:pt modelId="{D25EFEDA-4757-4F03-BEE2-DA93BA012186}" type="parTrans" cxnId="{4617EE44-CCB0-4FCE-B933-C3E85CFE2D85}">
      <dgm:prSet/>
      <dgm:spPr/>
      <dgm:t>
        <a:bodyPr/>
        <a:lstStyle/>
        <a:p>
          <a:endParaRPr lang="ru-RU"/>
        </a:p>
      </dgm:t>
    </dgm:pt>
    <dgm:pt modelId="{CD71C5B2-3871-4B5C-BA7A-7B9C88A8CC90}" type="sibTrans" cxnId="{4617EE44-CCB0-4FCE-B933-C3E85CFE2D85}">
      <dgm:prSet/>
      <dgm:spPr/>
      <dgm:t>
        <a:bodyPr/>
        <a:lstStyle/>
        <a:p>
          <a:endParaRPr lang="ru-RU"/>
        </a:p>
      </dgm:t>
    </dgm:pt>
    <dgm:pt modelId="{F4629FE0-2EE5-4B73-95C9-BB85A0B85A71}" type="pres">
      <dgm:prSet presAssocID="{0DC4140A-81CC-4B5C-9BCE-990DDEB70CC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21E934E-6A01-45C8-B84D-8166A9BBDF78}" type="pres">
      <dgm:prSet presAssocID="{0DC4140A-81CC-4B5C-9BCE-990DDEB70CC4}" presName="Name1" presStyleCnt="0"/>
      <dgm:spPr/>
    </dgm:pt>
    <dgm:pt modelId="{662429E4-3ACD-4081-A60E-FC42092893ED}" type="pres">
      <dgm:prSet presAssocID="{0DC4140A-81CC-4B5C-9BCE-990DDEB70CC4}" presName="cycle" presStyleCnt="0"/>
      <dgm:spPr/>
    </dgm:pt>
    <dgm:pt modelId="{E7931B70-A168-4C79-9FC9-14FAA6130C14}" type="pres">
      <dgm:prSet presAssocID="{0DC4140A-81CC-4B5C-9BCE-990DDEB70CC4}" presName="srcNode" presStyleLbl="node1" presStyleIdx="0" presStyleCnt="3"/>
      <dgm:spPr/>
    </dgm:pt>
    <dgm:pt modelId="{79852B68-52D1-427B-AD88-97DB31EC1A6D}" type="pres">
      <dgm:prSet presAssocID="{0DC4140A-81CC-4B5C-9BCE-990DDEB70CC4}" presName="conn" presStyleLbl="parChTrans1D2" presStyleIdx="0" presStyleCnt="1"/>
      <dgm:spPr/>
      <dgm:t>
        <a:bodyPr/>
        <a:lstStyle/>
        <a:p>
          <a:endParaRPr lang="ru-RU"/>
        </a:p>
      </dgm:t>
    </dgm:pt>
    <dgm:pt modelId="{6AA640DE-B0A9-417A-A236-58672C818A42}" type="pres">
      <dgm:prSet presAssocID="{0DC4140A-81CC-4B5C-9BCE-990DDEB70CC4}" presName="extraNode" presStyleLbl="node1" presStyleIdx="0" presStyleCnt="3"/>
      <dgm:spPr/>
    </dgm:pt>
    <dgm:pt modelId="{0D5DFCC3-61E9-4343-8218-964CF0FB6811}" type="pres">
      <dgm:prSet presAssocID="{0DC4140A-81CC-4B5C-9BCE-990DDEB70CC4}" presName="dstNode" presStyleLbl="node1" presStyleIdx="0" presStyleCnt="3"/>
      <dgm:spPr/>
    </dgm:pt>
    <dgm:pt modelId="{66F1D4C7-0B9E-4F4D-AF75-CDDF07C58E8B}" type="pres">
      <dgm:prSet presAssocID="{049C3CE9-5BC9-4B47-8CC1-AEBF84D6AFB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E79A4-1F83-4912-AFED-3235BC4CDA2A}" type="pres">
      <dgm:prSet presAssocID="{049C3CE9-5BC9-4B47-8CC1-AEBF84D6AFB3}" presName="accent_1" presStyleCnt="0"/>
      <dgm:spPr/>
    </dgm:pt>
    <dgm:pt modelId="{EBF8732C-171F-4428-9BD7-E3D0333DC30F}" type="pres">
      <dgm:prSet presAssocID="{049C3CE9-5BC9-4B47-8CC1-AEBF84D6AFB3}" presName="accentRepeatNode" presStyleLbl="solidFgAcc1" presStyleIdx="0" presStyleCnt="3"/>
      <dgm:spPr/>
    </dgm:pt>
    <dgm:pt modelId="{C6725D77-D83C-428C-A066-7C6232E25EA3}" type="pres">
      <dgm:prSet presAssocID="{CA1C5F18-C84E-4CEB-A5C8-61A1927E918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28E25-A032-4A5A-BDD7-9AF23259809A}" type="pres">
      <dgm:prSet presAssocID="{CA1C5F18-C84E-4CEB-A5C8-61A1927E918F}" presName="accent_2" presStyleCnt="0"/>
      <dgm:spPr/>
    </dgm:pt>
    <dgm:pt modelId="{D5285ACF-4EA2-472C-9D77-BC2C89CB718B}" type="pres">
      <dgm:prSet presAssocID="{CA1C5F18-C84E-4CEB-A5C8-61A1927E918F}" presName="accentRepeatNode" presStyleLbl="solidFgAcc1" presStyleIdx="1" presStyleCnt="3"/>
      <dgm:spPr/>
    </dgm:pt>
    <dgm:pt modelId="{D496ABFE-F60B-444A-A5C7-83F4BA2D370B}" type="pres">
      <dgm:prSet presAssocID="{182D6369-E846-4569-9EE5-D75F39E85F5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18430-364B-408D-AA53-8ED144DD027D}" type="pres">
      <dgm:prSet presAssocID="{182D6369-E846-4569-9EE5-D75F39E85F5D}" presName="accent_3" presStyleCnt="0"/>
      <dgm:spPr/>
    </dgm:pt>
    <dgm:pt modelId="{6ADFACA5-E0F2-49AC-8C16-0250696E6BCE}" type="pres">
      <dgm:prSet presAssocID="{182D6369-E846-4569-9EE5-D75F39E85F5D}" presName="accentRepeatNode" presStyleLbl="solidFgAcc1" presStyleIdx="2" presStyleCnt="3"/>
      <dgm:spPr/>
    </dgm:pt>
  </dgm:ptLst>
  <dgm:cxnLst>
    <dgm:cxn modelId="{8FF6E511-079D-4983-993A-0FA63534815C}" type="presOf" srcId="{CA1C5F18-C84E-4CEB-A5C8-61A1927E918F}" destId="{C6725D77-D83C-428C-A066-7C6232E25EA3}" srcOrd="0" destOrd="0" presId="urn:microsoft.com/office/officeart/2008/layout/VerticalCurvedList"/>
    <dgm:cxn modelId="{1CC785D6-2184-4805-84AD-49415C359796}" type="presOf" srcId="{06DA7FDA-A305-402D-97A8-13DA81F74C7A}" destId="{79852B68-52D1-427B-AD88-97DB31EC1A6D}" srcOrd="0" destOrd="0" presId="urn:microsoft.com/office/officeart/2008/layout/VerticalCurvedList"/>
    <dgm:cxn modelId="{8C8C361F-B007-4766-B340-D410AA0410EA}" srcId="{0DC4140A-81CC-4B5C-9BCE-990DDEB70CC4}" destId="{CA1C5F18-C84E-4CEB-A5C8-61A1927E918F}" srcOrd="1" destOrd="0" parTransId="{E243EE9C-A462-453E-9A99-40E7B193FDF9}" sibTransId="{22B9D3A3-078C-416B-A640-F622C906A0DC}"/>
    <dgm:cxn modelId="{93E2B4AF-0AAE-4C70-A18A-1EDA45052F71}" type="presOf" srcId="{182D6369-E846-4569-9EE5-D75F39E85F5D}" destId="{D496ABFE-F60B-444A-A5C7-83F4BA2D370B}" srcOrd="0" destOrd="0" presId="urn:microsoft.com/office/officeart/2008/layout/VerticalCurvedList"/>
    <dgm:cxn modelId="{7B29803F-AE77-40AA-B0D2-0BA5C75EEDF7}" type="presOf" srcId="{0DC4140A-81CC-4B5C-9BCE-990DDEB70CC4}" destId="{F4629FE0-2EE5-4B73-95C9-BB85A0B85A71}" srcOrd="0" destOrd="0" presId="urn:microsoft.com/office/officeart/2008/layout/VerticalCurvedList"/>
    <dgm:cxn modelId="{AE82B8B9-1431-49DA-BF8F-4EC0B7196A77}" srcId="{0DC4140A-81CC-4B5C-9BCE-990DDEB70CC4}" destId="{049C3CE9-5BC9-4B47-8CC1-AEBF84D6AFB3}" srcOrd="0" destOrd="0" parTransId="{5682F4FA-E4FA-46C2-8C61-3043BAD1FC73}" sibTransId="{06DA7FDA-A305-402D-97A8-13DA81F74C7A}"/>
    <dgm:cxn modelId="{9847E579-F169-4824-BB09-717387610AF1}" type="presOf" srcId="{049C3CE9-5BC9-4B47-8CC1-AEBF84D6AFB3}" destId="{66F1D4C7-0B9E-4F4D-AF75-CDDF07C58E8B}" srcOrd="0" destOrd="0" presId="urn:microsoft.com/office/officeart/2008/layout/VerticalCurvedList"/>
    <dgm:cxn modelId="{4617EE44-CCB0-4FCE-B933-C3E85CFE2D85}" srcId="{0DC4140A-81CC-4B5C-9BCE-990DDEB70CC4}" destId="{182D6369-E846-4569-9EE5-D75F39E85F5D}" srcOrd="2" destOrd="0" parTransId="{D25EFEDA-4757-4F03-BEE2-DA93BA012186}" sibTransId="{CD71C5B2-3871-4B5C-BA7A-7B9C88A8CC90}"/>
    <dgm:cxn modelId="{3056F95F-2829-4861-9D2E-8CF55C5A7AE9}" type="presParOf" srcId="{F4629FE0-2EE5-4B73-95C9-BB85A0B85A71}" destId="{121E934E-6A01-45C8-B84D-8166A9BBDF78}" srcOrd="0" destOrd="0" presId="urn:microsoft.com/office/officeart/2008/layout/VerticalCurvedList"/>
    <dgm:cxn modelId="{8A421823-974E-4054-B99D-A112439D43FC}" type="presParOf" srcId="{121E934E-6A01-45C8-B84D-8166A9BBDF78}" destId="{662429E4-3ACD-4081-A60E-FC42092893ED}" srcOrd="0" destOrd="0" presId="urn:microsoft.com/office/officeart/2008/layout/VerticalCurvedList"/>
    <dgm:cxn modelId="{E1383106-465E-49B9-86E1-A52E06C52336}" type="presParOf" srcId="{662429E4-3ACD-4081-A60E-FC42092893ED}" destId="{E7931B70-A168-4C79-9FC9-14FAA6130C14}" srcOrd="0" destOrd="0" presId="urn:microsoft.com/office/officeart/2008/layout/VerticalCurvedList"/>
    <dgm:cxn modelId="{E5F32126-730A-4249-80D2-620A0A5FE30C}" type="presParOf" srcId="{662429E4-3ACD-4081-A60E-FC42092893ED}" destId="{79852B68-52D1-427B-AD88-97DB31EC1A6D}" srcOrd="1" destOrd="0" presId="urn:microsoft.com/office/officeart/2008/layout/VerticalCurvedList"/>
    <dgm:cxn modelId="{78309335-33B9-4E2C-841D-C15A5FC46921}" type="presParOf" srcId="{662429E4-3ACD-4081-A60E-FC42092893ED}" destId="{6AA640DE-B0A9-417A-A236-58672C818A42}" srcOrd="2" destOrd="0" presId="urn:microsoft.com/office/officeart/2008/layout/VerticalCurvedList"/>
    <dgm:cxn modelId="{18F47CF9-499A-4C75-BF9E-7713D39153CE}" type="presParOf" srcId="{662429E4-3ACD-4081-A60E-FC42092893ED}" destId="{0D5DFCC3-61E9-4343-8218-964CF0FB6811}" srcOrd="3" destOrd="0" presId="urn:microsoft.com/office/officeart/2008/layout/VerticalCurvedList"/>
    <dgm:cxn modelId="{BB3B09C8-81AF-4664-A7B3-29DAB30B37FF}" type="presParOf" srcId="{121E934E-6A01-45C8-B84D-8166A9BBDF78}" destId="{66F1D4C7-0B9E-4F4D-AF75-CDDF07C58E8B}" srcOrd="1" destOrd="0" presId="urn:microsoft.com/office/officeart/2008/layout/VerticalCurvedList"/>
    <dgm:cxn modelId="{86F8076E-346B-423F-98D7-D91A9BB4B612}" type="presParOf" srcId="{121E934E-6A01-45C8-B84D-8166A9BBDF78}" destId="{BECE79A4-1F83-4912-AFED-3235BC4CDA2A}" srcOrd="2" destOrd="0" presId="urn:microsoft.com/office/officeart/2008/layout/VerticalCurvedList"/>
    <dgm:cxn modelId="{5FC44AFC-A3EA-43AC-811E-703B083CA19E}" type="presParOf" srcId="{BECE79A4-1F83-4912-AFED-3235BC4CDA2A}" destId="{EBF8732C-171F-4428-9BD7-E3D0333DC30F}" srcOrd="0" destOrd="0" presId="urn:microsoft.com/office/officeart/2008/layout/VerticalCurvedList"/>
    <dgm:cxn modelId="{E00900BE-2B67-40AA-8B0F-957185DA2860}" type="presParOf" srcId="{121E934E-6A01-45C8-B84D-8166A9BBDF78}" destId="{C6725D77-D83C-428C-A066-7C6232E25EA3}" srcOrd="3" destOrd="0" presId="urn:microsoft.com/office/officeart/2008/layout/VerticalCurvedList"/>
    <dgm:cxn modelId="{BB8A9C72-BD42-4650-80FC-B1B169DD66DE}" type="presParOf" srcId="{121E934E-6A01-45C8-B84D-8166A9BBDF78}" destId="{08F28E25-A032-4A5A-BDD7-9AF23259809A}" srcOrd="4" destOrd="0" presId="urn:microsoft.com/office/officeart/2008/layout/VerticalCurvedList"/>
    <dgm:cxn modelId="{DE004F87-9E25-44E4-A329-DDE41E4250AB}" type="presParOf" srcId="{08F28E25-A032-4A5A-BDD7-9AF23259809A}" destId="{D5285ACF-4EA2-472C-9D77-BC2C89CB718B}" srcOrd="0" destOrd="0" presId="urn:microsoft.com/office/officeart/2008/layout/VerticalCurvedList"/>
    <dgm:cxn modelId="{FBAFC8C5-1632-474E-9F2E-7896A0C984B3}" type="presParOf" srcId="{121E934E-6A01-45C8-B84D-8166A9BBDF78}" destId="{D496ABFE-F60B-444A-A5C7-83F4BA2D370B}" srcOrd="5" destOrd="0" presId="urn:microsoft.com/office/officeart/2008/layout/VerticalCurvedList"/>
    <dgm:cxn modelId="{1729DAB3-4782-462E-BC31-B2EF7600CE4D}" type="presParOf" srcId="{121E934E-6A01-45C8-B84D-8166A9BBDF78}" destId="{92918430-364B-408D-AA53-8ED144DD027D}" srcOrd="6" destOrd="0" presId="urn:microsoft.com/office/officeart/2008/layout/VerticalCurvedList"/>
    <dgm:cxn modelId="{57C52A79-CACA-4D4F-99F3-FF80AAF4AB9E}" type="presParOf" srcId="{92918430-364B-408D-AA53-8ED144DD027D}" destId="{6ADFACA5-E0F2-49AC-8C16-0250696E6B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52B68-52D1-427B-AD88-97DB31EC1A6D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1D4C7-0B9E-4F4D-AF75-CDDF07C58E8B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на стационарном уровне</a:t>
          </a:r>
          <a:endParaRPr lang="ru-RU" sz="4600" kern="1200" dirty="0"/>
        </a:p>
      </dsp:txBody>
      <dsp:txXfrm>
        <a:off x="752110" y="541866"/>
        <a:ext cx="7301111" cy="1083733"/>
      </dsp:txXfrm>
    </dsp:sp>
    <dsp:sp modelId="{EBF8732C-171F-4428-9BD7-E3D0333DC30F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25D77-D83C-428C-A066-7C6232E25EA3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на амбулаторном уровне    </a:t>
          </a:r>
          <a:r>
            <a:rPr lang="ru-RU" sz="2400" kern="1200" dirty="0" smtClean="0"/>
            <a:t>(городское население)</a:t>
          </a:r>
          <a:endParaRPr lang="ru-RU" sz="2400" kern="1200" dirty="0"/>
        </a:p>
      </dsp:txBody>
      <dsp:txXfrm>
        <a:off x="1146048" y="2167466"/>
        <a:ext cx="6907174" cy="1083733"/>
      </dsp:txXfrm>
    </dsp:sp>
    <dsp:sp modelId="{D5285ACF-4EA2-472C-9D77-BC2C89CB718B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6ABFE-F60B-444A-A5C7-83F4BA2D370B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на амбулаторном уровне         </a:t>
          </a:r>
          <a:r>
            <a:rPr lang="ru-RU" sz="2400" kern="1200" dirty="0" smtClean="0"/>
            <a:t>(сельское население)</a:t>
          </a:r>
          <a:endParaRPr lang="ru-RU" sz="2400" kern="1200" dirty="0"/>
        </a:p>
      </dsp:txBody>
      <dsp:txXfrm>
        <a:off x="752110" y="3793066"/>
        <a:ext cx="7301111" cy="1083733"/>
      </dsp:txXfrm>
    </dsp:sp>
    <dsp:sp modelId="{6ADFACA5-E0F2-49AC-8C16-0250696E6BCE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2A4DF-FD65-CC40-B4D0-4F07BFE71940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DA35A-4555-E346-B562-F1F7591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9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DA35A-4555-E346-B562-F1F759106C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9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DA35A-4555-E346-B562-F1F759106C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2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C7C-217A-7440-92C3-2DB7B7CF2BF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43E-EA64-D846-8971-F21FDEC2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4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C7C-217A-7440-92C3-2DB7B7CF2BF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43E-EA64-D846-8971-F21FDEC2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2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C7C-217A-7440-92C3-2DB7B7CF2BF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43E-EA64-D846-8971-F21FDEC2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3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C7C-217A-7440-92C3-2DB7B7CF2BF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43E-EA64-D846-8971-F21FDEC2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6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C7C-217A-7440-92C3-2DB7B7CF2BF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43E-EA64-D846-8971-F21FDEC2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5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C7C-217A-7440-92C3-2DB7B7CF2BF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43E-EA64-D846-8971-F21FDEC2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1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C7C-217A-7440-92C3-2DB7B7CF2BF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43E-EA64-D846-8971-F21FDEC2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7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C7C-217A-7440-92C3-2DB7B7CF2BF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43E-EA64-D846-8971-F21FDEC2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C7C-217A-7440-92C3-2DB7B7CF2BF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43E-EA64-D846-8971-F21FDEC2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C7C-217A-7440-92C3-2DB7B7CF2BF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43E-EA64-D846-8971-F21FDEC2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2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FC7C-217A-7440-92C3-2DB7B7CF2BF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343E-EA64-D846-8971-F21FDEC2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FC7C-217A-7440-92C3-2DB7B7CF2BF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343E-EA64-D846-8971-F21FDEC2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9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17252"/>
            <a:ext cx="12192000" cy="6858000"/>
            <a:chOff x="0" y="17252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17252"/>
              <a:ext cx="12192000" cy="6858000"/>
              <a:chOff x="0" y="0"/>
              <a:chExt cx="12192000" cy="6858000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3495675" y="84857"/>
                <a:ext cx="8288781" cy="808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ru-RU" sz="2400" b="1" dirty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Республиканский научно – практический центр психического здоровья </a:t>
                </a:r>
              </a:p>
            </p:txBody>
          </p:sp>
        </p:grpSp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2809703" y="2975956"/>
              <a:ext cx="8725181" cy="1970118"/>
            </a:xfrm>
            <a:prstGeom prst="round2DiagRect">
              <a:avLst/>
            </a:prstGeom>
            <a:solidFill>
              <a:srgbClr val="064E9E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Вопросы объединения специальностей взрослая и детская психиатрия</a:t>
              </a:r>
              <a:endPara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8842076" y="5257338"/>
              <a:ext cx="2847478" cy="1126209"/>
            </a:xfrm>
            <a:prstGeom prst="round2DiagRect">
              <a:avLst/>
            </a:prstGeom>
            <a:solidFill>
              <a:srgbClr val="064E9E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Генеральный директор </a:t>
              </a:r>
            </a:p>
            <a:p>
              <a:pPr algn="ctr">
                <a:defRPr/>
              </a:pPr>
              <a:r>
                <a:rPr lang="ru-RU" sz="1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Негай</a:t>
              </a:r>
              <a:r>
                <a:rPr lang="ru-RU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Н.А.</a:t>
              </a:r>
              <a:endPara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2" descr="C:\Users\Adminnn\Downloads\LOGO_RSPC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4"/>
            <a:ext cx="2628791" cy="13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1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137410" y="-2717"/>
            <a:ext cx="10057494" cy="6028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КАДРОВОЕ ОБЕСПЕЧЕНИЕ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" y="23000"/>
            <a:ext cx="2134506" cy="57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518939"/>
              </p:ext>
            </p:extLst>
          </p:nvPr>
        </p:nvGraphicFramePr>
        <p:xfrm>
          <a:off x="39554" y="1151467"/>
          <a:ext cx="6049795" cy="262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572787"/>
              </p:ext>
            </p:extLst>
          </p:nvPr>
        </p:nvGraphicFramePr>
        <p:xfrm>
          <a:off x="39554" y="3987210"/>
          <a:ext cx="6191125" cy="2870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886603"/>
              </p:ext>
            </p:extLst>
          </p:nvPr>
        </p:nvGraphicFramePr>
        <p:xfrm>
          <a:off x="6089349" y="600117"/>
          <a:ext cx="6148595" cy="317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230680" y="3987210"/>
            <a:ext cx="5724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«Детская психиатрия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(резидентура)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подготовлено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специалиста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обучаются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резидента (первый год обучения, выпуск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877778" y="1007639"/>
            <a:ext cx="2314222" cy="6028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РК - 41,2%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9643" y="600117"/>
            <a:ext cx="6141155" cy="6028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штатных единиц и физических лиц по специальности «Детская психиатрия» 2018г.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37063" y="3372632"/>
            <a:ext cx="6141155" cy="6028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штатных единиц и физических лиц по специальности «Детская психиатрия» за 2014 – 2018гг.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8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137410" y="-2717"/>
            <a:ext cx="10057494" cy="6028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НЕБХОДИМАЯ ПОТРЕБНОСТЬ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" y="23000"/>
            <a:ext cx="2134506" cy="57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04" y="5580615"/>
            <a:ext cx="12192000" cy="94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rgbClr val="002060"/>
                </a:solidFill>
              </a:rPr>
              <a:t>Без учета </a:t>
            </a:r>
            <a:r>
              <a:rPr lang="ru-RU" sz="2600" b="1" dirty="0">
                <a:solidFill>
                  <a:srgbClr val="002060"/>
                </a:solidFill>
              </a:rPr>
              <a:t>потребности </a:t>
            </a:r>
            <a:r>
              <a:rPr lang="ru-RU" sz="2600" b="1" dirty="0" smtClean="0">
                <a:solidFill>
                  <a:srgbClr val="002060"/>
                </a:solidFill>
              </a:rPr>
              <a:t>в детских психиатрах,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rgbClr val="002060"/>
                </a:solidFill>
              </a:rPr>
              <a:t>участвующих </a:t>
            </a:r>
            <a:r>
              <a:rPr lang="ru-RU" sz="2600" b="1" dirty="0">
                <a:solidFill>
                  <a:srgbClr val="002060"/>
                </a:solidFill>
              </a:rPr>
              <a:t>в работе </a:t>
            </a:r>
            <a:r>
              <a:rPr lang="ru-RU" sz="2600" b="1" dirty="0" smtClean="0">
                <a:solidFill>
                  <a:srgbClr val="002060"/>
                </a:solidFill>
              </a:rPr>
              <a:t>ПМПК и </a:t>
            </a:r>
            <a:r>
              <a:rPr lang="ru-RU" sz="2600" b="1" dirty="0">
                <a:solidFill>
                  <a:srgbClr val="002060"/>
                </a:solidFill>
              </a:rPr>
              <a:t>призывных комиссий</a:t>
            </a:r>
            <a:endParaRPr lang="ru-RU" sz="2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4419" y="1409787"/>
            <a:ext cx="2773180" cy="351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–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343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физических лица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80,2 % 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</a:t>
            </a:r>
            <a:endParaRPr lang="ru-RU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9820346"/>
              </p:ext>
            </p:extLst>
          </p:nvPr>
        </p:nvGraphicFramePr>
        <p:xfrm>
          <a:off x="3750876" y="3196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851549" y="1034300"/>
            <a:ext cx="1471079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endParaRPr lang="ru-RU" sz="40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57431" y="2668107"/>
            <a:ext cx="1471079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139</a:t>
            </a:r>
            <a:endParaRPr lang="ru-RU" sz="40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50876" y="4291044"/>
            <a:ext cx="1471079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160</a:t>
            </a:r>
            <a:endParaRPr lang="ru-RU" sz="40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2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12192000" cy="5719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доступности помощи в области «Детской психиатрии»</a:t>
            </a:r>
            <a:endParaRPr lang="ru-RU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" y="23000"/>
            <a:ext cx="2134506" cy="57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137" y="1951419"/>
            <a:ext cx="11637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результатам программы превенции суицидов среди несовершеннолетних 15-17 лет, у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2,8 %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выявлены тревожно-депрессивные расстройства, т.е. необходим осмотр детского психиатра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87456"/>
              </p:ext>
            </p:extLst>
          </p:nvPr>
        </p:nvGraphicFramePr>
        <p:xfrm>
          <a:off x="277130" y="2867378"/>
          <a:ext cx="11637740" cy="2443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0852">
                  <a:extLst>
                    <a:ext uri="{9D8B030D-6E8A-4147-A177-3AD203B41FA5}">
                      <a16:colId xmlns="" xmlns:a16="http://schemas.microsoft.com/office/drawing/2014/main" val="4096726225"/>
                    </a:ext>
                  </a:extLst>
                </a:gridCol>
                <a:gridCol w="1606347">
                  <a:extLst>
                    <a:ext uri="{9D8B030D-6E8A-4147-A177-3AD203B41FA5}">
                      <a16:colId xmlns="" xmlns:a16="http://schemas.microsoft.com/office/drawing/2014/main" val="3466123351"/>
                    </a:ext>
                  </a:extLst>
                </a:gridCol>
                <a:gridCol w="2053652">
                  <a:extLst>
                    <a:ext uri="{9D8B030D-6E8A-4147-A177-3AD203B41FA5}">
                      <a16:colId xmlns="" xmlns:a16="http://schemas.microsoft.com/office/drawing/2014/main" val="2246059275"/>
                    </a:ext>
                  </a:extLst>
                </a:gridCol>
                <a:gridCol w="3028013">
                  <a:extLst>
                    <a:ext uri="{9D8B030D-6E8A-4147-A177-3AD203B41FA5}">
                      <a16:colId xmlns="" xmlns:a16="http://schemas.microsoft.com/office/drawing/2014/main" val="2166400917"/>
                    </a:ext>
                  </a:extLst>
                </a:gridCol>
                <a:gridCol w="3288876">
                  <a:extLst>
                    <a:ext uri="{9D8B030D-6E8A-4147-A177-3AD203B41FA5}">
                      <a16:colId xmlns="" xmlns:a16="http://schemas.microsoft.com/office/drawing/2014/main" val="3646696030"/>
                    </a:ext>
                  </a:extLst>
                </a:gridCol>
              </a:tblGrid>
              <a:tr h="1681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подростков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2,8% от общего числа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 времени приема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Требуемое время для осмотра 1 специалистом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имеющимся специалистам (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 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ставки) (рабочий день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часов 12 минут)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7709184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26421 </a:t>
                      </a:r>
                    </a:p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(всего)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554,25 час.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час. </a:t>
                      </a:r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 рабочих дня, без учета другой работы)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6554476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4137" y="767936"/>
            <a:ext cx="113056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Практически все детские психиатры работают в областных центрах, городах республиканского значения и столице.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районном уровне данная помощь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остается малодоступной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0184" y="5541944"/>
            <a:ext cx="11305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них проживают в сельском регионе – 15 309 подростков (2,8% 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429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городе – 11 112 (2,8% 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310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032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783254"/>
              </p:ext>
            </p:extLst>
          </p:nvPr>
        </p:nvGraphicFramePr>
        <p:xfrm>
          <a:off x="2525203" y="996894"/>
          <a:ext cx="690880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12192000" cy="5719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Соотношение лиц состоящих на учете у психиатра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" y="23000"/>
            <a:ext cx="2134506" cy="57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752122"/>
              </p:ext>
            </p:extLst>
          </p:nvPr>
        </p:nvGraphicFramePr>
        <p:xfrm>
          <a:off x="-405698" y="846667"/>
          <a:ext cx="4740632" cy="399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87190"/>
              </p:ext>
            </p:extLst>
          </p:nvPr>
        </p:nvGraphicFramePr>
        <p:xfrm>
          <a:off x="8342489" y="656056"/>
          <a:ext cx="4120444" cy="4197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54508" y="551628"/>
            <a:ext cx="10050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 числа всех лиц состоящих на учете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2844" y="4122816"/>
            <a:ext cx="11266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Шифр по МКБ-10 пересмотра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критерии оценки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нозологических единиц 95% пациентов идентичны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у взрослых, так и у детей,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течение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их может иметь возрастные особенности, особенности имеются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 же при пожилом и старческом возрасте и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коморбидных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состояниях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003" y="5332328"/>
            <a:ext cx="116536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Номенклатуре медицинских и фармацевтических специальностей, утвержденных приказом Министра здравоохранения Республики Казахстан от 24 ноября 2009 года № 774 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специальностей работников с высшим медицинским образованием не имеют разделения на взрослую и детскую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специализацию, например: Аллергология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иммунология (взрослая, детская);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Дерматовенерология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(взрослая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детская); Медицинская </a:t>
            </a:r>
            <a:r>
              <a:rPr lang="ru-RU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реабилитология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(взрослая, детская);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Нейрохирургия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(взрослая, детская);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Судебно-медицинская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экспертиза;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Токсикология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(взрослая, детская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и др.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2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904" y="0"/>
            <a:ext cx="12189096" cy="600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defRPr>
            </a:lvl1pPr>
          </a:lstStyle>
          <a:p>
            <a:r>
              <a:rPr lang="ru-RU" dirty="0" smtClean="0"/>
              <a:t>                                              ПРЕДЛОЖЕНИЕ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" y="23000"/>
            <a:ext cx="2134506" cy="57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4" y="623117"/>
            <a:ext cx="60681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Психиатрия</a:t>
            </a:r>
          </a:p>
          <a:p>
            <a:pPr algn="ctr"/>
            <a:r>
              <a:rPr lang="ru-RU" sz="2200" dirty="0" smtClean="0"/>
              <a:t>(наркология</a:t>
            </a:r>
            <a:r>
              <a:rPr lang="ru-RU" sz="2200" dirty="0"/>
              <a:t>, </a:t>
            </a:r>
            <a:endParaRPr lang="ru-RU" sz="2200" dirty="0" smtClean="0"/>
          </a:p>
          <a:p>
            <a:pPr algn="ctr"/>
            <a:r>
              <a:rPr lang="ru-RU" sz="2200" dirty="0" smtClean="0"/>
              <a:t>психотерапия, </a:t>
            </a:r>
          </a:p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сексопатология, </a:t>
            </a:r>
          </a:p>
          <a:p>
            <a:pPr algn="ctr"/>
            <a:r>
              <a:rPr lang="ru-RU" sz="2200" dirty="0" smtClean="0"/>
              <a:t>медицинская </a:t>
            </a:r>
            <a:r>
              <a:rPr lang="ru-RU" sz="2200" dirty="0"/>
              <a:t>психология</a:t>
            </a:r>
            <a:r>
              <a:rPr lang="ru-RU" sz="2200" dirty="0" smtClean="0"/>
              <a:t>, </a:t>
            </a:r>
          </a:p>
          <a:p>
            <a:pPr algn="ctr"/>
            <a:r>
              <a:rPr lang="ru-RU" sz="2200" dirty="0" smtClean="0"/>
              <a:t>судебно-психиатрическая </a:t>
            </a:r>
            <a:r>
              <a:rPr lang="ru-RU" sz="2200" dirty="0"/>
              <a:t>экспертиза</a:t>
            </a:r>
            <a:r>
              <a:rPr lang="ru-RU" sz="2200" dirty="0" smtClean="0"/>
              <a:t>, </a:t>
            </a:r>
          </a:p>
          <a:p>
            <a:pPr algn="ctr"/>
            <a:r>
              <a:rPr lang="ru-RU" sz="2200" dirty="0" smtClean="0"/>
              <a:t>судебно-наркологическая </a:t>
            </a:r>
            <a:r>
              <a:rPr lang="ru-RU" sz="2200" dirty="0"/>
              <a:t>экспертиза</a:t>
            </a:r>
            <a:r>
              <a:rPr lang="ru-RU" sz="2200" dirty="0" smtClean="0"/>
              <a:t>)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600117"/>
            <a:ext cx="60681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Детская </a:t>
            </a:r>
            <a:r>
              <a:rPr lang="ru-RU" sz="2200" b="1" dirty="0" smtClean="0"/>
              <a:t>психиатрия</a:t>
            </a:r>
          </a:p>
          <a:p>
            <a:pPr algn="ctr"/>
            <a:r>
              <a:rPr lang="ru-RU" sz="2200" dirty="0"/>
              <a:t>(</a:t>
            </a:r>
            <a:r>
              <a:rPr lang="ru-RU" sz="2200" dirty="0" smtClean="0"/>
              <a:t>наркология </a:t>
            </a:r>
            <a:r>
              <a:rPr lang="ru-RU" sz="2200" dirty="0"/>
              <a:t>детская</a:t>
            </a:r>
            <a:r>
              <a:rPr lang="ru-RU" sz="2200" dirty="0" smtClean="0"/>
              <a:t>, </a:t>
            </a:r>
          </a:p>
          <a:p>
            <a:pPr algn="ctr"/>
            <a:r>
              <a:rPr lang="ru-RU" sz="2200" dirty="0" smtClean="0"/>
              <a:t>психотерапия </a:t>
            </a:r>
            <a:r>
              <a:rPr lang="ru-RU" sz="2200" dirty="0"/>
              <a:t>детская, </a:t>
            </a:r>
            <a:endParaRPr lang="ru-RU" sz="2200" dirty="0" smtClean="0"/>
          </a:p>
          <a:p>
            <a:pPr algn="ctr"/>
            <a:r>
              <a:rPr lang="ru-RU" sz="2200" dirty="0" err="1" smtClean="0">
                <a:solidFill>
                  <a:srgbClr val="FF0000"/>
                </a:solidFill>
              </a:rPr>
              <a:t>суицидология</a:t>
            </a:r>
            <a:r>
              <a:rPr lang="ru-RU" sz="2200" dirty="0">
                <a:solidFill>
                  <a:srgbClr val="FF0000"/>
                </a:solidFill>
              </a:rPr>
              <a:t>, </a:t>
            </a:r>
            <a:endParaRPr lang="ru-RU" sz="2200" dirty="0" smtClean="0">
              <a:solidFill>
                <a:srgbClr val="FF0000"/>
              </a:solidFill>
            </a:endParaRPr>
          </a:p>
          <a:p>
            <a:pPr algn="ctr"/>
            <a:r>
              <a:rPr lang="ru-RU" sz="2200" dirty="0" smtClean="0"/>
              <a:t>медицинская </a:t>
            </a:r>
            <a:r>
              <a:rPr lang="ru-RU" sz="2200" dirty="0"/>
              <a:t>психология детская, </a:t>
            </a:r>
            <a:endParaRPr lang="ru-RU" sz="2200" dirty="0" smtClean="0"/>
          </a:p>
          <a:p>
            <a:pPr algn="ctr"/>
            <a:r>
              <a:rPr lang="ru-RU" sz="2200" dirty="0" smtClean="0"/>
              <a:t>судебно-наркологическая </a:t>
            </a:r>
            <a:r>
              <a:rPr lang="ru-RU" sz="2200" dirty="0"/>
              <a:t>экспертиза</a:t>
            </a:r>
            <a:r>
              <a:rPr lang="ru-RU" sz="2200" dirty="0" smtClean="0"/>
              <a:t>,</a:t>
            </a:r>
          </a:p>
          <a:p>
            <a:pPr algn="ctr"/>
            <a:r>
              <a:rPr lang="ru-RU" sz="2200" dirty="0" smtClean="0"/>
              <a:t> </a:t>
            </a:r>
            <a:r>
              <a:rPr lang="ru-RU" sz="2200" dirty="0"/>
              <a:t>судебно-психиатрическая экспертиза);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4059" y="3406278"/>
            <a:ext cx="93238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Психиатрия (взрослая и детская)</a:t>
            </a: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/>
              <a:t>специалисты будут обладать компетенцией </a:t>
            </a:r>
          </a:p>
          <a:p>
            <a:pPr algn="ctr"/>
            <a:r>
              <a:rPr lang="ru-RU" sz="2400" dirty="0" smtClean="0"/>
              <a:t>с знанием возрастных особенностей в </a:t>
            </a:r>
          </a:p>
          <a:p>
            <a:pPr algn="ctr"/>
            <a:r>
              <a:rPr lang="ru-RU" sz="2400" dirty="0" smtClean="0"/>
              <a:t>(наркологии, психотерапии, сексопатологии, </a:t>
            </a:r>
          </a:p>
          <a:p>
            <a:pPr algn="ctr"/>
            <a:r>
              <a:rPr lang="ru-RU" sz="2400" dirty="0" err="1" smtClean="0"/>
              <a:t>суицидологии</a:t>
            </a:r>
            <a:r>
              <a:rPr lang="ru-RU" sz="2400" dirty="0" smtClean="0"/>
              <a:t>, медицинской психологии, </a:t>
            </a:r>
          </a:p>
          <a:p>
            <a:pPr algn="ctr"/>
            <a:r>
              <a:rPr lang="ru-RU" sz="2400" dirty="0" smtClean="0"/>
              <a:t>судебно-психиатрической экспертизе, </a:t>
            </a:r>
          </a:p>
          <a:p>
            <a:pPr algn="ctr"/>
            <a:r>
              <a:rPr lang="ru-RU" sz="2400" dirty="0" smtClean="0"/>
              <a:t>судебно-наркологической экспертизе)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904" y="23000"/>
            <a:ext cx="12192000" cy="577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МЕРОПРИЯТИЯ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" y="23000"/>
            <a:ext cx="2134506" cy="57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4" y="623117"/>
            <a:ext cx="121890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Улучшение охвата и </a:t>
            </a:r>
            <a:r>
              <a:rPr lang="ru-RU" sz="2400" b="1" dirty="0"/>
              <a:t>доступности психиатрической помощи в детском возрасте</a:t>
            </a:r>
            <a:r>
              <a:rPr lang="ru-RU" sz="2400" dirty="0"/>
              <a:t>, </a:t>
            </a:r>
            <a:endParaRPr lang="ru-RU" sz="2400" dirty="0" smtClean="0"/>
          </a:p>
          <a:p>
            <a:pPr algn="ctr"/>
            <a:r>
              <a:rPr lang="ru-RU" dirty="0" smtClean="0"/>
              <a:t>на </a:t>
            </a:r>
            <a:r>
              <a:rPr lang="ru-RU" dirty="0"/>
              <a:t>сегодняшний день малодоступна (20% от потребности)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647"/>
            <a:ext cx="12189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Увеличение компетенций врача – психиатра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 </a:t>
            </a:r>
            <a:r>
              <a:rPr lang="ru-RU" sz="2400" b="1" dirty="0"/>
              <a:t>возможности оказания более квалифицированной </a:t>
            </a:r>
            <a:r>
              <a:rPr lang="ru-RU" sz="2400" b="1" dirty="0" smtClean="0"/>
              <a:t>помощи</a:t>
            </a:r>
          </a:p>
          <a:p>
            <a:pPr algn="ctr"/>
            <a:r>
              <a:rPr lang="ru-RU" sz="2400" dirty="0" smtClean="0"/>
              <a:t> </a:t>
            </a:r>
            <a:r>
              <a:rPr lang="ru-RU" dirty="0"/>
              <a:t>(с учетом в целом единства течения психических и поведенческих расстройств, особенно расстройств </a:t>
            </a:r>
            <a:endParaRPr lang="ru-RU" dirty="0" smtClean="0"/>
          </a:p>
          <a:p>
            <a:pPr algn="ctr"/>
            <a:r>
              <a:rPr lang="ru-RU" dirty="0" smtClean="0"/>
              <a:t>начинающихся </a:t>
            </a:r>
            <a:r>
              <a:rPr lang="ru-RU" dirty="0"/>
              <a:t>в детском возрасте, изначально все психиатры имеют </a:t>
            </a:r>
            <a:r>
              <a:rPr lang="ru-RU" dirty="0" smtClean="0"/>
              <a:t>соответствующие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базовые знания по общей психопатологии (всех возрастов));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754" y="3526973"/>
            <a:ext cx="113925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мероприятия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Выделить средства на повышение квалификации врачей психиатров в объеме </a:t>
            </a:r>
            <a:r>
              <a:rPr lang="ru-RU" sz="2400" b="1" dirty="0" smtClean="0">
                <a:solidFill>
                  <a:srgbClr val="FF0000"/>
                </a:solidFill>
              </a:rPr>
              <a:t>216 часов </a:t>
            </a:r>
            <a:r>
              <a:rPr lang="ru-RU" sz="2400" dirty="0" smtClean="0"/>
              <a:t>по особенностям детского возраста, для </a:t>
            </a:r>
            <a:r>
              <a:rPr lang="ru-RU" sz="2400" dirty="0"/>
              <a:t>детских психиатров по особенностям взрослого возраста – </a:t>
            </a:r>
            <a:r>
              <a:rPr lang="ru-RU" sz="2400" b="1" dirty="0">
                <a:solidFill>
                  <a:srgbClr val="FF0000"/>
                </a:solidFill>
              </a:rPr>
              <a:t>108 часов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НЕОБХОДИМО ОБУЧИТЬ  -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1082 ВЗРОСЛЫХ И 68 ДЕТСКИХ ПСИХИАТРОВ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131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674" y="4380089"/>
            <a:ext cx="6208889" cy="220327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На сегодняшний день имеются согласования по организации единой специальности «Психиатрия (взрослая, детская)» с 16 регионами Республики Казахстан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04" y="23000"/>
            <a:ext cx="12192000" cy="577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с регионами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" y="23000"/>
            <a:ext cx="2134506" cy="57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7" y="722489"/>
            <a:ext cx="2127673" cy="288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89" y="767125"/>
            <a:ext cx="2449689" cy="288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11" y="784317"/>
            <a:ext cx="2249311" cy="276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19" y="784317"/>
            <a:ext cx="2975681" cy="298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" y="3656042"/>
            <a:ext cx="2765072" cy="321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80" y="3765103"/>
            <a:ext cx="2708276" cy="309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1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970" y="25389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" y="0"/>
            <a:ext cx="2409362" cy="9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379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10859</TotalTime>
  <Words>628</Words>
  <Application>Microsoft Office PowerPoint</Application>
  <PresentationFormat>Произвольный</PresentationFormat>
  <Paragraphs>131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Николай Негай</cp:lastModifiedBy>
  <cp:revision>403</cp:revision>
  <dcterms:created xsi:type="dcterms:W3CDTF">2018-09-03T03:37:40Z</dcterms:created>
  <dcterms:modified xsi:type="dcterms:W3CDTF">2019-03-12T14:17:19Z</dcterms:modified>
</cp:coreProperties>
</file>