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862" r:id="rId2"/>
  </p:sldMasterIdLst>
  <p:notesMasterIdLst>
    <p:notesMasterId r:id="rId15"/>
  </p:notesMasterIdLst>
  <p:handoutMasterIdLst>
    <p:handoutMasterId r:id="rId16"/>
  </p:handoutMasterIdLst>
  <p:sldIdLst>
    <p:sldId id="256" r:id="rId3"/>
    <p:sldId id="611" r:id="rId4"/>
    <p:sldId id="989" r:id="rId5"/>
    <p:sldId id="702" r:id="rId6"/>
    <p:sldId id="986" r:id="rId7"/>
    <p:sldId id="987" r:id="rId8"/>
    <p:sldId id="988" r:id="rId9"/>
    <p:sldId id="982" r:id="rId10"/>
    <p:sldId id="983" r:id="rId11"/>
    <p:sldId id="984" r:id="rId12"/>
    <p:sldId id="985" r:id="rId13"/>
    <p:sldId id="920" r:id="rId14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bina Nurakynova" initials="SN" lastIdx="1" clrIdx="0">
    <p:extLst>
      <p:ext uri="{19B8F6BF-5375-455C-9EA6-DF929625EA0E}">
        <p15:presenceInfo xmlns:p15="http://schemas.microsoft.com/office/powerpoint/2012/main" xmlns="" userId="S-1-5-21-1417001333-1482476501-839522115-458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F1F1"/>
    <a:srgbClr val="173A8D"/>
    <a:srgbClr val="0F2741"/>
    <a:srgbClr val="003374"/>
    <a:srgbClr val="40C5E4"/>
    <a:srgbClr val="C9A093"/>
    <a:srgbClr val="3A5896"/>
    <a:srgbClr val="001736"/>
    <a:srgbClr val="385592"/>
    <a:srgbClr val="1D3C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9" autoAdjust="0"/>
    <p:restoredTop sz="96374" autoAdjust="0"/>
  </p:normalViewPr>
  <p:slideViewPr>
    <p:cSldViewPr snapToGrid="0">
      <p:cViewPr>
        <p:scale>
          <a:sx n="108" d="100"/>
          <a:sy n="108" d="100"/>
        </p:scale>
        <p:origin x="-1704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BE2DD1C9-4BB6-422A-8F34-C157EA500BD9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D5A997E4-EE34-411C-9FF1-22B934EF53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11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6D6D182C-8713-4A09-BC85-E2E3587150D5}" type="datetimeFigureOut">
              <a:rPr lang="x-none" altLang="zh-CN" smtClean="0"/>
              <a:pPr/>
              <a:t>03.12.2019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2538"/>
            <a:ext cx="450691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AACF9BE2-A914-4C2F-A362-A2DE8B3496F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73653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ous-titre 2"/>
          <p:cNvSpPr>
            <a:spLocks noGrp="1"/>
          </p:cNvSpPr>
          <p:nvPr>
            <p:ph type="subTitle" idx="1"/>
          </p:nvPr>
        </p:nvSpPr>
        <p:spPr>
          <a:xfrm>
            <a:off x="1630387" y="862554"/>
            <a:ext cx="7056413" cy="461665"/>
          </a:xfrm>
        </p:spPr>
        <p:txBody>
          <a:bodyPr wrap="square" anchor="ctr">
            <a:spAutoFit/>
          </a:bodyPr>
          <a:lstStyle>
            <a:lvl1pPr marL="0" indent="0" algn="r">
              <a:buNone/>
              <a:defRPr sz="2400" cap="none" baseline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342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Espace réservé du titre 1"/>
          <p:cNvSpPr>
            <a:spLocks noGrp="1"/>
          </p:cNvSpPr>
          <p:nvPr>
            <p:ph type="title"/>
          </p:nvPr>
        </p:nvSpPr>
        <p:spPr>
          <a:xfrm>
            <a:off x="1630387" y="304508"/>
            <a:ext cx="7056413" cy="5852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3200" cap="all" baseline="0">
                <a:solidFill>
                  <a:srgbClr val="2F3A4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8048512" y="5774480"/>
            <a:ext cx="1095488" cy="1083520"/>
          </a:xfrm>
          <a:prstGeom prst="rect">
            <a:avLst/>
          </a:prstGeom>
        </p:spPr>
      </p:pic>
      <p:grpSp>
        <p:nvGrpSpPr>
          <p:cNvPr id="23" name="Group 22"/>
          <p:cNvGrpSpPr/>
          <p:nvPr userDrawn="1"/>
        </p:nvGrpSpPr>
        <p:grpSpPr>
          <a:xfrm>
            <a:off x="328166" y="6237312"/>
            <a:ext cx="439241" cy="439240"/>
            <a:chOff x="186858" y="6096003"/>
            <a:chExt cx="580550" cy="580549"/>
          </a:xfrm>
          <a:solidFill>
            <a:schemeClr val="bg1">
              <a:lumMod val="75000"/>
              <a:alpha val="25000"/>
            </a:schemeClr>
          </a:solidFill>
        </p:grpSpPr>
        <p:sp>
          <p:nvSpPr>
            <p:cNvPr id="24" name="Rectangle 23"/>
            <p:cNvSpPr/>
            <p:nvPr userDrawn="1"/>
          </p:nvSpPr>
          <p:spPr>
            <a:xfrm>
              <a:off x="186859" y="6096003"/>
              <a:ext cx="580549" cy="5805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latin typeface="GeosansLight" panose="02000603020000020003"/>
              </a:endParaRPr>
            </a:p>
          </p:txBody>
        </p:sp>
        <p:sp>
          <p:nvSpPr>
            <p:cNvPr id="25" name="Rectangle 24"/>
            <p:cNvSpPr/>
            <p:nvPr userDrawn="1"/>
          </p:nvSpPr>
          <p:spPr>
            <a:xfrm>
              <a:off x="186858" y="6612049"/>
              <a:ext cx="580549" cy="645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8166" y="6237312"/>
            <a:ext cx="439241" cy="390437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rgbClr val="2F3A46"/>
                </a:solidFill>
              </a:defRPr>
            </a:lvl1pPr>
          </a:lstStyle>
          <a:p>
            <a:fld id="{F68327C5-B821-4FE9-A59A-A60D9EB59A9A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3" name="Group 2"/>
          <p:cNvGrpSpPr/>
          <p:nvPr userDrawn="1"/>
        </p:nvGrpSpPr>
        <p:grpSpPr>
          <a:xfrm>
            <a:off x="179512" y="237075"/>
            <a:ext cx="1435522" cy="720080"/>
            <a:chOff x="7584449" y="237075"/>
            <a:chExt cx="1435522" cy="720080"/>
          </a:xfrm>
        </p:grpSpPr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7668344" y="421437"/>
              <a:ext cx="1267733" cy="351357"/>
            </a:xfrm>
            <a:prstGeom prst="rect">
              <a:avLst/>
            </a:prstGeom>
          </p:spPr>
        </p:pic>
        <p:sp>
          <p:nvSpPr>
            <p:cNvPr id="2" name="Rectangle 1"/>
            <p:cNvSpPr/>
            <p:nvPr userDrawn="1"/>
          </p:nvSpPr>
          <p:spPr>
            <a:xfrm>
              <a:off x="7584449" y="237075"/>
              <a:ext cx="1435522" cy="720080"/>
            </a:xfrm>
            <a:prstGeom prst="rect">
              <a:avLst/>
            </a:pr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0526081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3840">
          <p15:clr>
            <a:srgbClr val="FBAE40"/>
          </p15:clr>
        </p15:guide>
        <p15:guide id="2" pos="7287">
          <p15:clr>
            <a:srgbClr val="FBAE40"/>
          </p15:clr>
        </p15:guide>
        <p15:guide id="3" pos="393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ous-titre 2"/>
          <p:cNvSpPr>
            <a:spLocks noGrp="1"/>
          </p:cNvSpPr>
          <p:nvPr>
            <p:ph type="subTitle" idx="1"/>
          </p:nvPr>
        </p:nvSpPr>
        <p:spPr>
          <a:xfrm>
            <a:off x="1630387" y="862554"/>
            <a:ext cx="7056413" cy="461665"/>
          </a:xfrm>
        </p:spPr>
        <p:txBody>
          <a:bodyPr wrap="square" anchor="ctr">
            <a:spAutoFit/>
          </a:bodyPr>
          <a:lstStyle>
            <a:lvl1pPr marL="0" indent="0" algn="r">
              <a:buNone/>
              <a:defRPr sz="2400" cap="none" baseline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342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Espace réservé du titre 1"/>
          <p:cNvSpPr>
            <a:spLocks noGrp="1"/>
          </p:cNvSpPr>
          <p:nvPr>
            <p:ph type="title"/>
          </p:nvPr>
        </p:nvSpPr>
        <p:spPr>
          <a:xfrm>
            <a:off x="1630387" y="304508"/>
            <a:ext cx="7056413" cy="5852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3200" cap="all" baseline="0">
                <a:solidFill>
                  <a:srgbClr val="2F3A4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8048512" y="5774480"/>
            <a:ext cx="1095488" cy="1083520"/>
          </a:xfrm>
          <a:prstGeom prst="rect">
            <a:avLst/>
          </a:prstGeom>
        </p:spPr>
      </p:pic>
      <p:grpSp>
        <p:nvGrpSpPr>
          <p:cNvPr id="23" name="Group 22"/>
          <p:cNvGrpSpPr/>
          <p:nvPr userDrawn="1"/>
        </p:nvGrpSpPr>
        <p:grpSpPr>
          <a:xfrm>
            <a:off x="328166" y="6237312"/>
            <a:ext cx="439241" cy="439240"/>
            <a:chOff x="186858" y="6096003"/>
            <a:chExt cx="580550" cy="580549"/>
          </a:xfrm>
          <a:solidFill>
            <a:schemeClr val="bg1">
              <a:lumMod val="75000"/>
              <a:alpha val="25000"/>
            </a:schemeClr>
          </a:solidFill>
        </p:grpSpPr>
        <p:sp>
          <p:nvSpPr>
            <p:cNvPr id="24" name="Rectangle 23"/>
            <p:cNvSpPr/>
            <p:nvPr userDrawn="1"/>
          </p:nvSpPr>
          <p:spPr>
            <a:xfrm>
              <a:off x="186859" y="6096003"/>
              <a:ext cx="580549" cy="5805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latin typeface="GeosansLight" panose="02000603020000020003"/>
              </a:endParaRPr>
            </a:p>
          </p:txBody>
        </p:sp>
        <p:sp>
          <p:nvSpPr>
            <p:cNvPr id="25" name="Rectangle 24"/>
            <p:cNvSpPr/>
            <p:nvPr userDrawn="1"/>
          </p:nvSpPr>
          <p:spPr>
            <a:xfrm>
              <a:off x="186858" y="6612049"/>
              <a:ext cx="580549" cy="645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8166" y="6237312"/>
            <a:ext cx="439241" cy="390437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rgbClr val="2F3A46"/>
                </a:solidFill>
              </a:defRPr>
            </a:lvl1pPr>
          </a:lstStyle>
          <a:p>
            <a:fld id="{F68327C5-B821-4FE9-A59A-A60D9EB59A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48801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3840">
          <p15:clr>
            <a:srgbClr val="FBAE40"/>
          </p15:clr>
        </p15:guide>
        <p15:guide id="2" pos="7287">
          <p15:clr>
            <a:srgbClr val="FBAE40"/>
          </p15:clr>
        </p15:guide>
        <p15:guide id="3" pos="393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ous-titre 2"/>
          <p:cNvSpPr>
            <a:spLocks noGrp="1"/>
          </p:cNvSpPr>
          <p:nvPr>
            <p:ph type="subTitle" idx="1"/>
          </p:nvPr>
        </p:nvSpPr>
        <p:spPr>
          <a:xfrm>
            <a:off x="467914" y="862554"/>
            <a:ext cx="7200430" cy="461665"/>
          </a:xfrm>
        </p:spPr>
        <p:txBody>
          <a:bodyPr wrap="square" anchor="ctr">
            <a:spAutoFit/>
          </a:bodyPr>
          <a:lstStyle>
            <a:lvl1pPr marL="0" indent="0" algn="l">
              <a:buNone/>
              <a:defRPr sz="2400" cap="none" baseline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342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Espace réservé du titre 1"/>
          <p:cNvSpPr>
            <a:spLocks noGrp="1"/>
          </p:cNvSpPr>
          <p:nvPr>
            <p:ph type="title"/>
          </p:nvPr>
        </p:nvSpPr>
        <p:spPr>
          <a:xfrm>
            <a:off x="467914" y="304508"/>
            <a:ext cx="7200430" cy="5852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3200" cap="all" baseline="0">
                <a:solidFill>
                  <a:srgbClr val="2F3A4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8048512" y="5774480"/>
            <a:ext cx="1095488" cy="1083520"/>
          </a:xfrm>
          <a:prstGeom prst="rect">
            <a:avLst/>
          </a:prstGeom>
        </p:spPr>
      </p:pic>
      <p:grpSp>
        <p:nvGrpSpPr>
          <p:cNvPr id="23" name="Group 22"/>
          <p:cNvGrpSpPr/>
          <p:nvPr userDrawn="1"/>
        </p:nvGrpSpPr>
        <p:grpSpPr>
          <a:xfrm>
            <a:off x="328166" y="6237312"/>
            <a:ext cx="439241" cy="439240"/>
            <a:chOff x="186858" y="6096003"/>
            <a:chExt cx="580550" cy="580549"/>
          </a:xfrm>
          <a:solidFill>
            <a:schemeClr val="bg1">
              <a:lumMod val="75000"/>
              <a:alpha val="25000"/>
            </a:schemeClr>
          </a:solidFill>
        </p:grpSpPr>
        <p:sp>
          <p:nvSpPr>
            <p:cNvPr id="24" name="Rectangle 23"/>
            <p:cNvSpPr/>
            <p:nvPr userDrawn="1"/>
          </p:nvSpPr>
          <p:spPr>
            <a:xfrm>
              <a:off x="186859" y="6096003"/>
              <a:ext cx="580549" cy="5805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latin typeface="GeosansLight" panose="02000603020000020003"/>
              </a:endParaRPr>
            </a:p>
          </p:txBody>
        </p:sp>
        <p:sp>
          <p:nvSpPr>
            <p:cNvPr id="25" name="Rectangle 24"/>
            <p:cNvSpPr/>
            <p:nvPr userDrawn="1"/>
          </p:nvSpPr>
          <p:spPr>
            <a:xfrm>
              <a:off x="186858" y="6612049"/>
              <a:ext cx="580549" cy="645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8166" y="6237312"/>
            <a:ext cx="439241" cy="390437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rgbClr val="2F3A46"/>
                </a:solidFill>
              </a:defRPr>
            </a:lvl1pPr>
          </a:lstStyle>
          <a:p>
            <a:fld id="{F68327C5-B821-4FE9-A59A-A60D9EB59A9A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3" name="Group 2"/>
          <p:cNvGrpSpPr/>
          <p:nvPr userDrawn="1"/>
        </p:nvGrpSpPr>
        <p:grpSpPr>
          <a:xfrm>
            <a:off x="7584449" y="237075"/>
            <a:ext cx="1435522" cy="720080"/>
            <a:chOff x="7584449" y="237075"/>
            <a:chExt cx="1435522" cy="720080"/>
          </a:xfrm>
        </p:grpSpPr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7668344" y="421437"/>
              <a:ext cx="1267733" cy="351357"/>
            </a:xfrm>
            <a:prstGeom prst="rect">
              <a:avLst/>
            </a:prstGeom>
          </p:spPr>
        </p:pic>
        <p:sp>
          <p:nvSpPr>
            <p:cNvPr id="2" name="Rectangle 1"/>
            <p:cNvSpPr/>
            <p:nvPr userDrawn="1"/>
          </p:nvSpPr>
          <p:spPr>
            <a:xfrm>
              <a:off x="7584449" y="237075"/>
              <a:ext cx="1435522" cy="720080"/>
            </a:xfrm>
            <a:prstGeom prst="rect">
              <a:avLst/>
            </a:pr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0307355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3840">
          <p15:clr>
            <a:srgbClr val="FBAE40"/>
          </p15:clr>
        </p15:guide>
        <p15:guide id="2" pos="7287">
          <p15:clr>
            <a:srgbClr val="FBAE40"/>
          </p15:clr>
        </p15:guide>
        <p15:guide id="3" pos="393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ous-titre 2"/>
          <p:cNvSpPr>
            <a:spLocks noGrp="1"/>
          </p:cNvSpPr>
          <p:nvPr>
            <p:ph type="subTitle" idx="1"/>
          </p:nvPr>
        </p:nvSpPr>
        <p:spPr>
          <a:xfrm>
            <a:off x="467914" y="862554"/>
            <a:ext cx="7200430" cy="461665"/>
          </a:xfrm>
        </p:spPr>
        <p:txBody>
          <a:bodyPr wrap="square" anchor="ctr">
            <a:spAutoFit/>
          </a:bodyPr>
          <a:lstStyle>
            <a:lvl1pPr marL="0" indent="0" algn="l">
              <a:buNone/>
              <a:defRPr sz="2400" cap="none" baseline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342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Espace réservé du titre 1"/>
          <p:cNvSpPr>
            <a:spLocks noGrp="1"/>
          </p:cNvSpPr>
          <p:nvPr>
            <p:ph type="title"/>
          </p:nvPr>
        </p:nvSpPr>
        <p:spPr>
          <a:xfrm>
            <a:off x="467914" y="304508"/>
            <a:ext cx="7200430" cy="5852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3200" cap="all" baseline="0">
                <a:solidFill>
                  <a:srgbClr val="2F3A4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8048512" y="5774480"/>
            <a:ext cx="1095488" cy="1083520"/>
          </a:xfrm>
          <a:prstGeom prst="rect">
            <a:avLst/>
          </a:prstGeom>
        </p:spPr>
      </p:pic>
      <p:grpSp>
        <p:nvGrpSpPr>
          <p:cNvPr id="23" name="Group 22"/>
          <p:cNvGrpSpPr/>
          <p:nvPr userDrawn="1"/>
        </p:nvGrpSpPr>
        <p:grpSpPr>
          <a:xfrm>
            <a:off x="328166" y="6237312"/>
            <a:ext cx="439241" cy="439240"/>
            <a:chOff x="186858" y="6096003"/>
            <a:chExt cx="580550" cy="580549"/>
          </a:xfrm>
          <a:solidFill>
            <a:schemeClr val="bg1">
              <a:lumMod val="75000"/>
              <a:alpha val="25000"/>
            </a:schemeClr>
          </a:solidFill>
        </p:grpSpPr>
        <p:sp>
          <p:nvSpPr>
            <p:cNvPr id="24" name="Rectangle 23"/>
            <p:cNvSpPr/>
            <p:nvPr userDrawn="1"/>
          </p:nvSpPr>
          <p:spPr>
            <a:xfrm>
              <a:off x="186859" y="6096003"/>
              <a:ext cx="580549" cy="5805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latin typeface="GeosansLight" panose="02000603020000020003"/>
              </a:endParaRPr>
            </a:p>
          </p:txBody>
        </p:sp>
        <p:sp>
          <p:nvSpPr>
            <p:cNvPr id="25" name="Rectangle 24"/>
            <p:cNvSpPr/>
            <p:nvPr userDrawn="1"/>
          </p:nvSpPr>
          <p:spPr>
            <a:xfrm>
              <a:off x="186858" y="6612049"/>
              <a:ext cx="580549" cy="645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8166" y="6237312"/>
            <a:ext cx="439241" cy="390437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rgbClr val="2F3A46"/>
                </a:solidFill>
              </a:defRPr>
            </a:lvl1pPr>
          </a:lstStyle>
          <a:p>
            <a:fld id="{F68327C5-B821-4FE9-A59A-A60D9EB59A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08716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3840">
          <p15:clr>
            <a:srgbClr val="FBAE40"/>
          </p15:clr>
        </p15:guide>
        <p15:guide id="2" pos="7287">
          <p15:clr>
            <a:srgbClr val="FBAE40"/>
          </p15:clr>
        </p15:guide>
        <p15:guide id="3" pos="393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8048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26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8048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365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ran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43399" y="6216529"/>
            <a:ext cx="1627773" cy="45114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8048512" y="4937768"/>
            <a:ext cx="1095488" cy="1083520"/>
          </a:xfrm>
          <a:prstGeom prst="rect">
            <a:avLst/>
          </a:prstGeom>
        </p:spPr>
      </p:pic>
      <p:grpSp>
        <p:nvGrpSpPr>
          <p:cNvPr id="8" name="Group 7"/>
          <p:cNvGrpSpPr/>
          <p:nvPr userDrawn="1"/>
        </p:nvGrpSpPr>
        <p:grpSpPr>
          <a:xfrm>
            <a:off x="5772419" y="6336792"/>
            <a:ext cx="1470980" cy="307777"/>
            <a:chOff x="8616280" y="6285754"/>
            <a:chExt cx="1470980" cy="307777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8616280" y="6285754"/>
              <a:ext cx="14709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>
                  <a:solidFill>
                    <a:schemeClr val="tx1"/>
                  </a:solidFill>
                </a:rPr>
                <a:t>Made with       by </a:t>
              </a:r>
            </a:p>
          </p:txBody>
        </p:sp>
        <p:sp>
          <p:nvSpPr>
            <p:cNvPr id="11" name="Freeform 290"/>
            <p:cNvSpPr/>
            <p:nvPr userDrawn="1"/>
          </p:nvSpPr>
          <p:spPr>
            <a:xfrm>
              <a:off x="9544347" y="6374509"/>
              <a:ext cx="152053" cy="130265"/>
            </a:xfrm>
            <a:custGeom>
              <a:avLst/>
              <a:gdLst/>
              <a:ahLst/>
              <a:cxnLst/>
              <a:rect l="l" t="t" r="r" b="b"/>
              <a:pathLst>
                <a:path w="504825" h="432707">
                  <a:moveTo>
                    <a:pt x="134658" y="0"/>
                  </a:moveTo>
                  <a:cubicBezTo>
                    <a:pt x="146301" y="0"/>
                    <a:pt x="158180" y="2019"/>
                    <a:pt x="170294" y="6057"/>
                  </a:cubicBezTo>
                  <a:cubicBezTo>
                    <a:pt x="182407" y="10095"/>
                    <a:pt x="193676" y="15541"/>
                    <a:pt x="204099" y="22396"/>
                  </a:cubicBezTo>
                  <a:cubicBezTo>
                    <a:pt x="214522" y="29251"/>
                    <a:pt x="223490" y="35683"/>
                    <a:pt x="231002" y="41693"/>
                  </a:cubicBezTo>
                  <a:cubicBezTo>
                    <a:pt x="238514" y="47703"/>
                    <a:pt x="245652" y="54088"/>
                    <a:pt x="252412" y="60849"/>
                  </a:cubicBezTo>
                  <a:cubicBezTo>
                    <a:pt x="259174" y="54088"/>
                    <a:pt x="266310" y="47703"/>
                    <a:pt x="273823" y="41693"/>
                  </a:cubicBezTo>
                  <a:cubicBezTo>
                    <a:pt x="281334" y="35683"/>
                    <a:pt x="290303" y="29251"/>
                    <a:pt x="300726" y="22396"/>
                  </a:cubicBezTo>
                  <a:cubicBezTo>
                    <a:pt x="311149" y="15541"/>
                    <a:pt x="322417" y="10095"/>
                    <a:pt x="334531" y="6057"/>
                  </a:cubicBezTo>
                  <a:cubicBezTo>
                    <a:pt x="346645" y="2019"/>
                    <a:pt x="358524" y="0"/>
                    <a:pt x="370167" y="0"/>
                  </a:cubicBezTo>
                  <a:cubicBezTo>
                    <a:pt x="412236" y="0"/>
                    <a:pt x="445197" y="11644"/>
                    <a:pt x="469048" y="34932"/>
                  </a:cubicBezTo>
                  <a:cubicBezTo>
                    <a:pt x="492899" y="58220"/>
                    <a:pt x="504825" y="90523"/>
                    <a:pt x="504825" y="131840"/>
                  </a:cubicBezTo>
                  <a:cubicBezTo>
                    <a:pt x="504825" y="173346"/>
                    <a:pt x="483321" y="215602"/>
                    <a:pt x="440313" y="258610"/>
                  </a:cubicBezTo>
                  <a:lnTo>
                    <a:pt x="264807" y="427636"/>
                  </a:lnTo>
                  <a:cubicBezTo>
                    <a:pt x="261427" y="431017"/>
                    <a:pt x="257295" y="432707"/>
                    <a:pt x="252412" y="432707"/>
                  </a:cubicBezTo>
                  <a:cubicBezTo>
                    <a:pt x="247529" y="432707"/>
                    <a:pt x="243398" y="431017"/>
                    <a:pt x="240018" y="427636"/>
                  </a:cubicBezTo>
                  <a:lnTo>
                    <a:pt x="64230" y="258047"/>
                  </a:lnTo>
                  <a:cubicBezTo>
                    <a:pt x="62351" y="256544"/>
                    <a:pt x="59770" y="254103"/>
                    <a:pt x="56482" y="250722"/>
                  </a:cubicBezTo>
                  <a:cubicBezTo>
                    <a:pt x="53196" y="247342"/>
                    <a:pt x="47984" y="241191"/>
                    <a:pt x="40848" y="232270"/>
                  </a:cubicBezTo>
                  <a:cubicBezTo>
                    <a:pt x="33712" y="223349"/>
                    <a:pt x="27326" y="214194"/>
                    <a:pt x="21692" y="204803"/>
                  </a:cubicBezTo>
                  <a:cubicBezTo>
                    <a:pt x="16057" y="195413"/>
                    <a:pt x="11035" y="184051"/>
                    <a:pt x="6620" y="170717"/>
                  </a:cubicBezTo>
                  <a:cubicBezTo>
                    <a:pt x="2207" y="157382"/>
                    <a:pt x="0" y="144423"/>
                    <a:pt x="0" y="131840"/>
                  </a:cubicBezTo>
                  <a:cubicBezTo>
                    <a:pt x="0" y="90523"/>
                    <a:pt x="11926" y="58220"/>
                    <a:pt x="35777" y="34932"/>
                  </a:cubicBezTo>
                  <a:cubicBezTo>
                    <a:pt x="59629" y="11644"/>
                    <a:pt x="92588" y="0"/>
                    <a:pt x="13465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54442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532" y="782026"/>
            <a:ext cx="8424936" cy="784830"/>
          </a:xfrm>
        </p:spPr>
        <p:txBody>
          <a:bodyPr wrap="square" anchor="ctr">
            <a:spAutoFit/>
          </a:bodyPr>
          <a:lstStyle>
            <a:lvl1pPr algn="ctr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348880"/>
            <a:ext cx="4901695" cy="4051250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sp>
        <p:nvSpPr>
          <p:cNvPr id="13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530650" y="2564904"/>
            <a:ext cx="4343435" cy="244993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43399" y="6216529"/>
            <a:ext cx="1627773" cy="45114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8048512" y="4937768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938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146304"/>
            <a:ext cx="8229600" cy="6176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8473620" y="5799923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3581384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</p:sldLayoutIdLst>
  <p:hf hdr="0" ftr="0" dt="0"/>
  <p:txStyles>
    <p:titleStyle>
      <a:lvl1pPr algn="r" defTabSz="914400" rtl="0" eaLnBrk="1" latinLnBrk="0" hangingPunct="1">
        <a:spcBef>
          <a:spcPct val="0"/>
        </a:spcBef>
        <a:buNone/>
        <a:defRPr lang="en-US" sz="32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538" y="2433099"/>
            <a:ext cx="8519567" cy="2608028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НАО «Медицинский университет Астана»</a:t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</a:br>
            <a:r>
              <a:rPr lang="ru-RU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Noto Sans" panose="020B0502040504020204"/>
              </a:rPr>
              <a:t/>
            </a:r>
            <a:br>
              <a:rPr lang="ru-RU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Noto Sans" panose="020B0502040504020204"/>
              </a:rPr>
            </a:br>
            <a:r>
              <a:rPr lang="ru-RU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Noto Sans" panose="020B0502040504020204"/>
              </a:rPr>
              <a:t/>
            </a:r>
            <a:br>
              <a:rPr lang="ru-RU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Noto Sans" panose="020B0502040504020204"/>
              </a:rPr>
            </a:b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Исполнение республиканской бюджетной программы 005 «Повышение квалификации </a:t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</a:b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и переподготовка кадров организаций здравоохранения» в 2019 году</a:t>
            </a:r>
            <a:endParaRPr lang="en-US" sz="2400" b="1" dirty="0">
              <a:solidFill>
                <a:schemeClr val="tx2">
                  <a:lumMod val="75000"/>
                </a:schemeClr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pic>
        <p:nvPicPr>
          <p:cNvPr id="4" name="Рисунок 4" descr="Изображение выглядит как комната&#10;&#10;Описание создано с очень высокой степенью достоверности">
            <a:extLst>
              <a:ext uri="{FF2B5EF4-FFF2-40B4-BE49-F238E27FC236}">
                <a16:creationId xmlns="" xmlns:a16="http://schemas.microsoft.com/office/drawing/2014/main" id="{35748516-FC0B-4C64-9988-FE3A3AC691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161" r="17" b="17"/>
          <a:stretch/>
        </p:blipFill>
        <p:spPr>
          <a:xfrm>
            <a:off x="3377749" y="283266"/>
            <a:ext cx="1937263" cy="1934153"/>
          </a:xfrm>
          <a:custGeom>
            <a:avLst/>
            <a:gdLst>
              <a:gd name="connsiteX0" fmla="*/ 3028805 w 6057610"/>
              <a:gd name="connsiteY0" fmla="*/ 0 h 6057610"/>
              <a:gd name="connsiteX1" fmla="*/ 6057610 w 6057610"/>
              <a:gd name="connsiteY1" fmla="*/ 3028805 h 6057610"/>
              <a:gd name="connsiteX2" fmla="*/ 3028805 w 6057610"/>
              <a:gd name="connsiteY2" fmla="*/ 6057610 h 6057610"/>
              <a:gd name="connsiteX3" fmla="*/ 0 w 6057610"/>
              <a:gd name="connsiteY3" fmla="*/ 3028805 h 6057610"/>
              <a:gd name="connsiteX4" fmla="*/ 3028805 w 6057610"/>
              <a:gd name="connsiteY4" fmla="*/ 0 h 6057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2480652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2052763-4016-4E19-8024-E5B3495DF67D}"/>
              </a:ext>
            </a:extLst>
          </p:cNvPr>
          <p:cNvSpPr txBox="1"/>
          <p:nvPr/>
        </p:nvSpPr>
        <p:spPr>
          <a:xfrm>
            <a:off x="111318" y="397031"/>
            <a:ext cx="88736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ru-RU" sz="1400" b="1" dirty="0" smtClean="0">
                <a:solidFill>
                  <a:schemeClr val="bg1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Исполнение </a:t>
            </a:r>
            <a:r>
              <a:rPr lang="ru-RU" sz="1400" b="1" dirty="0">
                <a:solidFill>
                  <a:schemeClr val="bg1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государственного заказа по компоненту 2- проведение </a:t>
            </a:r>
            <a:r>
              <a:rPr lang="ru-RU" sz="1400" b="1" dirty="0" smtClean="0">
                <a:solidFill>
                  <a:schemeClr val="bg1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мастер-классов</a:t>
            </a:r>
            <a:endParaRPr lang="en-US" sz="1400" b="1" dirty="0">
              <a:solidFill>
                <a:schemeClr val="bg1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698304"/>
              </p:ext>
            </p:extLst>
          </p:nvPr>
        </p:nvGraphicFramePr>
        <p:xfrm>
          <a:off x="231123" y="932472"/>
          <a:ext cx="8634046" cy="51706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0707"/>
                <a:gridCol w="1481432"/>
                <a:gridCol w="1521907"/>
              </a:tblGrid>
              <a:tr h="6424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тематик </a:t>
                      </a:r>
                      <a:r>
                        <a:rPr lang="ru-RU" sz="14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мастер-классов</a:t>
                      </a:r>
                      <a:r>
                        <a:rPr lang="ru-RU" sz="1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База обучения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приглашенных специалистов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59664">
                <a:tc>
                  <a:txBody>
                    <a:bodyPr/>
                    <a:lstStyle/>
                    <a:p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23. Алгоритмы действий медицинского персонала при различных нозологиях в приёмном покое при выполнении </a:t>
                      </a:r>
                      <a:r>
                        <a:rPr lang="ru-RU" sz="13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триаж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-системы (Турция)</a:t>
                      </a:r>
                      <a:endParaRPr lang="ru-RU" sz="13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НАО МУС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/>
                </a:tc>
              </a:tr>
              <a:tr h="259664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24. Семейная медицина в системе ОСМС 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(Литва)</a:t>
                      </a:r>
                      <a:endParaRPr lang="ru-RU" sz="13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НАО МУА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8754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25. "Классификация, патогенез, методы диагностики и терапии новых "дизайнерских" наркотических средств" (РФ)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РНП центр психического здоровья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г.Алматы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26. Программа ВОЗ - 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mhGAP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 по оказанию помощи в связи с психическими расстройствами, а также расстройствами связанным с употреблением 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психоактивных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 веществ, в неспециализированных учреждениях.                (Грузия, РФ)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РНП центр психического здоровья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г.Алматы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8755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27. 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Hybridlab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 курс "Внедрение алгоритма и мониторинга эффективной диагностики и лечения акушерских кровотечений" BT-HL-RU г. 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Нур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-Султан, г. Алматы, 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г.Шымкент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г.Семей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 (Литва)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НАО МУА, МУС,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КазНМУ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ЮКМА</a:t>
                      </a:r>
                    </a:p>
                    <a:p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28. 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Hybridlab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 курс "Стабилизация состояния новорожденного и его подготовка к перевозке" NBS-HL-RU г. 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Нур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-Султан, г. Алматы, 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г.Шымкент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г.Семей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 (Литва)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НАО МУА, МУС, КазНМУ, ЮКМА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29. 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Hybridlab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 курс "Реанимация 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новорожденного"г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Нур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-Султан, г. Алматы, 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г.Шымкент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г.Семей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 (Литва)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НАО МУА, МУС,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КазНМУ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ЮКМА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r>
                        <a:rPr lang="ru-RU" sz="13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Всего:</a:t>
                      </a:r>
                      <a:endParaRPr lang="ru-RU" sz="13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102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3956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2052763-4016-4E19-8024-E5B3495DF67D}"/>
              </a:ext>
            </a:extLst>
          </p:cNvPr>
          <p:cNvSpPr txBox="1"/>
          <p:nvPr/>
        </p:nvSpPr>
        <p:spPr>
          <a:xfrm>
            <a:off x="262393" y="317900"/>
            <a:ext cx="83718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ru-RU" sz="1400" b="1" dirty="0" smtClean="0">
                <a:solidFill>
                  <a:schemeClr val="bg1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Исполнение государственного заказа по компоненту 3- Обучение за рубежом</a:t>
            </a:r>
            <a:endParaRPr lang="en-US" sz="1400" b="1" dirty="0">
              <a:solidFill>
                <a:schemeClr val="bg1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714157"/>
              </p:ext>
            </p:extLst>
          </p:nvPr>
        </p:nvGraphicFramePr>
        <p:xfrm>
          <a:off x="262393" y="808538"/>
          <a:ext cx="8600252" cy="5612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2600"/>
                <a:gridCol w="2257799"/>
                <a:gridCol w="1249853"/>
              </a:tblGrid>
              <a:tr h="6424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тематик </a:t>
                      </a:r>
                      <a:r>
                        <a:rPr lang="ru-RU" sz="14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обучения за рубежом </a:t>
                      </a:r>
                      <a:r>
                        <a:rPr lang="ru-RU" sz="1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База обучения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обученных слушателей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596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1. Диагностика и лечение буллезного 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эпидермиолиза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 у детей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Национальный исследовательский центр здоровья детей (РФ)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8754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2. Подготовка тренеров по первичной реанимации новорожденных - NRP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Литовский университет наук здоровья (Каунас Литва)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3. Оперативная тактика в детской нейрохирургии, в том числе лечения гидроцефалии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Литовский университет наук здоровья (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г.Каунас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Литва)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8755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4. Лечение детей с несовершенным 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остеогенезом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Национальный исследовательский центр здоровья детей (РФ)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5. Диагностика и лечение 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муковисцидозов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 у детей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Клиника Мемориал,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г.Стамбул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(Турция)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6. Хирургическое лечение 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микротии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 и атрезии наружного слухового прохода у детей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Научно-клинический центр оториноларингологии (РФ)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7. Организация службы физической медицины и реабилитации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Литовский университет наук здоровья (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г.Каунас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Литва)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8019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8. Организация службы физической медицины и реабилитации</a:t>
                      </a:r>
                    </a:p>
                    <a:p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Вильнюсский университет (Литва)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9. </a:t>
                      </a:r>
                      <a:r>
                        <a:rPr lang="en-US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Community health worker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Больница ЛУОХУ.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Шенчжень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(Китай)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Всего: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121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5724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0283967F-AFD1-4E8E-B7A6-082BEA670242}"/>
              </a:ext>
            </a:extLst>
          </p:cNvPr>
          <p:cNvSpPr txBox="1"/>
          <p:nvPr/>
        </p:nvSpPr>
        <p:spPr>
          <a:xfrm>
            <a:off x="1301632" y="639642"/>
            <a:ext cx="651555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endParaRPr lang="ru-RU" sz="2800" b="1" dirty="0" smtClean="0">
              <a:solidFill>
                <a:schemeClr val="bg1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  <a:p>
            <a:pPr lvl="0" algn="ctr">
              <a:defRPr/>
            </a:pPr>
            <a:endParaRPr lang="ru-RU" sz="2800" b="1" dirty="0">
              <a:solidFill>
                <a:schemeClr val="bg1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  <a:p>
            <a:pPr lvl="0" algn="ctr">
              <a:defRPr/>
            </a:pPr>
            <a:endParaRPr lang="ru-RU" sz="2800" b="1" dirty="0" smtClean="0">
              <a:solidFill>
                <a:schemeClr val="bg1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  <a:p>
            <a:pPr lvl="0" algn="ctr">
              <a:defRPr/>
            </a:pPr>
            <a:endParaRPr lang="ru-RU" sz="2800" b="1" dirty="0">
              <a:solidFill>
                <a:schemeClr val="bg1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  <a:p>
            <a:pPr lvl="0" algn="ctr">
              <a:defRPr/>
            </a:pPr>
            <a:endParaRPr lang="ru-RU" sz="2800" b="1" dirty="0" smtClean="0">
              <a:solidFill>
                <a:schemeClr val="bg2">
                  <a:lumMod val="25000"/>
                </a:schemeClr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  <a:p>
            <a:pPr lvl="0" algn="ctr">
              <a:defRPr/>
            </a:pP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ПРОЕКТ 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РЕШЕНИЯ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2" name="Содержимое 2">
            <a:extLst>
              <a:ext uri="{FF2B5EF4-FFF2-40B4-BE49-F238E27FC236}">
                <a16:creationId xmlns:a16="http://schemas.microsoft.com/office/drawing/2014/main" xmlns="" id="{67D770F3-3EAE-4AA7-93DC-F09EB4EC1F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6331" y="3112478"/>
            <a:ext cx="8194431" cy="3297114"/>
          </a:xfrm>
        </p:spPr>
        <p:txBody>
          <a:bodyPr>
            <a:noAutofit/>
          </a:bodyPr>
          <a:lstStyle/>
          <a:p>
            <a:pPr marL="0" indent="0" algn="just" defTabSz="685800">
              <a:buNone/>
              <a:defRPr/>
            </a:pPr>
            <a:endParaRPr lang="ru-RU" sz="2800" b="1" dirty="0" smtClean="0">
              <a:solidFill>
                <a:schemeClr val="bg2">
                  <a:lumMod val="25000"/>
                </a:schemeClr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  <a:p>
            <a:pPr marL="0" indent="0" algn="just" defTabSz="685800">
              <a:buNone/>
              <a:defRPr/>
            </a:pP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Реализацию республиканской 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бюджетной программы 005 «Повышение квалификации </a:t>
            </a:r>
            <a:br>
              <a:rPr lang="ru-RU" sz="2800" b="1" dirty="0">
                <a:solidFill>
                  <a:schemeClr val="bg2">
                    <a:lumMod val="25000"/>
                  </a:schemeClr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</a:b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и переподготовка кадров организаций здравоохранения» в 2019 году 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принять исполненной  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в полном объеме.</a:t>
            </a:r>
          </a:p>
          <a:p>
            <a:pPr marL="0" indent="0">
              <a:buNone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Рисунок 4" descr="Изображение выглядит как комната&#10;&#10;Описание создано с очень высокой степенью достоверности">
            <a:extLst>
              <a:ext uri="{FF2B5EF4-FFF2-40B4-BE49-F238E27FC236}">
                <a16:creationId xmlns="" xmlns:a16="http://schemas.microsoft.com/office/drawing/2014/main" id="{35748516-FC0B-4C64-9988-FE3A3AC691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161" r="17" b="17"/>
          <a:stretch/>
        </p:blipFill>
        <p:spPr>
          <a:xfrm>
            <a:off x="3409556" y="450243"/>
            <a:ext cx="1790598" cy="1787723"/>
          </a:xfrm>
          <a:custGeom>
            <a:avLst/>
            <a:gdLst>
              <a:gd name="connsiteX0" fmla="*/ 3028805 w 6057610"/>
              <a:gd name="connsiteY0" fmla="*/ 0 h 6057610"/>
              <a:gd name="connsiteX1" fmla="*/ 6057610 w 6057610"/>
              <a:gd name="connsiteY1" fmla="*/ 3028805 h 6057610"/>
              <a:gd name="connsiteX2" fmla="*/ 3028805 w 6057610"/>
              <a:gd name="connsiteY2" fmla="*/ 6057610 h 6057610"/>
              <a:gd name="connsiteX3" fmla="*/ 0 w 6057610"/>
              <a:gd name="connsiteY3" fmla="*/ 3028805 h 6057610"/>
              <a:gd name="connsiteX4" fmla="*/ 3028805 w 6057610"/>
              <a:gd name="connsiteY4" fmla="*/ 0 h 6057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369815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reeform 5">
            <a:extLst>
              <a:ext uri="{FF2B5EF4-FFF2-40B4-BE49-F238E27FC236}">
                <a16:creationId xmlns:a16="http://schemas.microsoft.com/office/drawing/2014/main" xmlns="" id="{6480D839-9E6E-497C-BF49-D5C2DDCADCF6}"/>
              </a:ext>
            </a:extLst>
          </p:cNvPr>
          <p:cNvSpPr>
            <a:spLocks/>
          </p:cNvSpPr>
          <p:nvPr/>
        </p:nvSpPr>
        <p:spPr bwMode="auto">
          <a:xfrm>
            <a:off x="-1594417" y="5712336"/>
            <a:ext cx="19734" cy="25160"/>
          </a:xfrm>
          <a:custGeom>
            <a:avLst/>
            <a:gdLst>
              <a:gd name="T0" fmla="*/ 10 w 35"/>
              <a:gd name="T1" fmla="*/ 0 h 42"/>
              <a:gd name="T2" fmla="*/ 10 w 35"/>
              <a:gd name="T3" fmla="*/ 11 h 42"/>
              <a:gd name="T4" fmla="*/ 20 w 35"/>
              <a:gd name="T5" fmla="*/ 11 h 42"/>
              <a:gd name="T6" fmla="*/ 26 w 35"/>
              <a:gd name="T7" fmla="*/ 1 h 42"/>
              <a:gd name="T8" fmla="*/ 26 w 35"/>
              <a:gd name="T9" fmla="*/ 11 h 42"/>
              <a:gd name="T10" fmla="*/ 33 w 35"/>
              <a:gd name="T11" fmla="*/ 11 h 42"/>
              <a:gd name="T12" fmla="*/ 27 w 35"/>
              <a:gd name="T13" fmla="*/ 18 h 42"/>
              <a:gd name="T14" fmla="*/ 33 w 35"/>
              <a:gd name="T15" fmla="*/ 35 h 42"/>
              <a:gd name="T16" fmla="*/ 33 w 35"/>
              <a:gd name="T17" fmla="*/ 40 h 42"/>
              <a:gd name="T18" fmla="*/ 20 w 35"/>
              <a:gd name="T19" fmla="*/ 30 h 42"/>
              <a:gd name="T20" fmla="*/ 20 w 35"/>
              <a:gd name="T21" fmla="*/ 18 h 42"/>
              <a:gd name="T22" fmla="*/ 11 w 35"/>
              <a:gd name="T23" fmla="*/ 18 h 42"/>
              <a:gd name="T24" fmla="*/ 16 w 35"/>
              <a:gd name="T25" fmla="*/ 35 h 42"/>
              <a:gd name="T26" fmla="*/ 16 w 35"/>
              <a:gd name="T27" fmla="*/ 40 h 42"/>
              <a:gd name="T28" fmla="*/ 4 w 35"/>
              <a:gd name="T29" fmla="*/ 31 h 42"/>
              <a:gd name="T30" fmla="*/ 3 w 35"/>
              <a:gd name="T31" fmla="*/ 22 h 42"/>
              <a:gd name="T32" fmla="*/ 1 w 35"/>
              <a:gd name="T33" fmla="*/ 17 h 42"/>
              <a:gd name="T34" fmla="*/ 1 w 35"/>
              <a:gd name="T35" fmla="*/ 12 h 42"/>
              <a:gd name="T36" fmla="*/ 4 w 35"/>
              <a:gd name="T37" fmla="*/ 5 h 42"/>
              <a:gd name="T38" fmla="*/ 10 w 35"/>
              <a:gd name="T39" fmla="*/ 0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5" h="42">
                <a:moveTo>
                  <a:pt x="10" y="0"/>
                </a:moveTo>
                <a:cubicBezTo>
                  <a:pt x="10" y="4"/>
                  <a:pt x="10" y="7"/>
                  <a:pt x="10" y="11"/>
                </a:cubicBezTo>
                <a:cubicBezTo>
                  <a:pt x="14" y="11"/>
                  <a:pt x="16" y="11"/>
                  <a:pt x="20" y="11"/>
                </a:cubicBezTo>
                <a:cubicBezTo>
                  <a:pt x="20" y="6"/>
                  <a:pt x="20" y="2"/>
                  <a:pt x="26" y="1"/>
                </a:cubicBezTo>
                <a:cubicBezTo>
                  <a:pt x="26" y="4"/>
                  <a:pt x="26" y="8"/>
                  <a:pt x="26" y="11"/>
                </a:cubicBezTo>
                <a:cubicBezTo>
                  <a:pt x="29" y="11"/>
                  <a:pt x="31" y="11"/>
                  <a:pt x="33" y="11"/>
                </a:cubicBezTo>
                <a:cubicBezTo>
                  <a:pt x="35" y="17"/>
                  <a:pt x="35" y="17"/>
                  <a:pt x="27" y="18"/>
                </a:cubicBezTo>
                <a:cubicBezTo>
                  <a:pt x="25" y="30"/>
                  <a:pt x="26" y="33"/>
                  <a:pt x="33" y="35"/>
                </a:cubicBezTo>
                <a:cubicBezTo>
                  <a:pt x="33" y="36"/>
                  <a:pt x="33" y="38"/>
                  <a:pt x="33" y="40"/>
                </a:cubicBezTo>
                <a:cubicBezTo>
                  <a:pt x="24" y="42"/>
                  <a:pt x="20" y="38"/>
                  <a:pt x="20" y="30"/>
                </a:cubicBezTo>
                <a:cubicBezTo>
                  <a:pt x="20" y="26"/>
                  <a:pt x="20" y="22"/>
                  <a:pt x="20" y="18"/>
                </a:cubicBezTo>
                <a:cubicBezTo>
                  <a:pt x="17" y="18"/>
                  <a:pt x="14" y="18"/>
                  <a:pt x="11" y="18"/>
                </a:cubicBezTo>
                <a:cubicBezTo>
                  <a:pt x="8" y="28"/>
                  <a:pt x="10" y="33"/>
                  <a:pt x="16" y="35"/>
                </a:cubicBezTo>
                <a:cubicBezTo>
                  <a:pt x="16" y="36"/>
                  <a:pt x="16" y="38"/>
                  <a:pt x="16" y="40"/>
                </a:cubicBezTo>
                <a:cubicBezTo>
                  <a:pt x="9" y="42"/>
                  <a:pt x="4" y="38"/>
                  <a:pt x="4" y="31"/>
                </a:cubicBezTo>
                <a:cubicBezTo>
                  <a:pt x="3" y="28"/>
                  <a:pt x="4" y="25"/>
                  <a:pt x="3" y="22"/>
                </a:cubicBezTo>
                <a:cubicBezTo>
                  <a:pt x="3" y="20"/>
                  <a:pt x="2" y="19"/>
                  <a:pt x="1" y="17"/>
                </a:cubicBezTo>
                <a:cubicBezTo>
                  <a:pt x="1" y="16"/>
                  <a:pt x="0" y="12"/>
                  <a:pt x="1" y="12"/>
                </a:cubicBezTo>
                <a:cubicBezTo>
                  <a:pt x="5" y="11"/>
                  <a:pt x="3" y="7"/>
                  <a:pt x="4" y="5"/>
                </a:cubicBezTo>
                <a:cubicBezTo>
                  <a:pt x="5" y="3"/>
                  <a:pt x="7" y="2"/>
                  <a:pt x="10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27" name="Freeform 6">
            <a:extLst>
              <a:ext uri="{FF2B5EF4-FFF2-40B4-BE49-F238E27FC236}">
                <a16:creationId xmlns:a16="http://schemas.microsoft.com/office/drawing/2014/main" xmlns="" id="{EF5DCE18-5685-41AA-9F5D-303891051171}"/>
              </a:ext>
            </a:extLst>
          </p:cNvPr>
          <p:cNvSpPr>
            <a:spLocks/>
          </p:cNvSpPr>
          <p:nvPr/>
        </p:nvSpPr>
        <p:spPr bwMode="auto">
          <a:xfrm>
            <a:off x="-1625429" y="5712337"/>
            <a:ext cx="14096" cy="23763"/>
          </a:xfrm>
          <a:custGeom>
            <a:avLst/>
            <a:gdLst>
              <a:gd name="T0" fmla="*/ 23 w 24"/>
              <a:gd name="T1" fmla="*/ 39 h 39"/>
              <a:gd name="T2" fmla="*/ 17 w 24"/>
              <a:gd name="T3" fmla="*/ 39 h 39"/>
              <a:gd name="T4" fmla="*/ 17 w 24"/>
              <a:gd name="T5" fmla="*/ 22 h 39"/>
              <a:gd name="T6" fmla="*/ 12 w 24"/>
              <a:gd name="T7" fmla="*/ 16 h 39"/>
              <a:gd name="T8" fmla="*/ 7 w 24"/>
              <a:gd name="T9" fmla="*/ 21 h 39"/>
              <a:gd name="T10" fmla="*/ 7 w 24"/>
              <a:gd name="T11" fmla="*/ 39 h 39"/>
              <a:gd name="T12" fmla="*/ 0 w 24"/>
              <a:gd name="T13" fmla="*/ 39 h 39"/>
              <a:gd name="T14" fmla="*/ 0 w 24"/>
              <a:gd name="T15" fmla="*/ 0 h 39"/>
              <a:gd name="T16" fmla="*/ 7 w 24"/>
              <a:gd name="T17" fmla="*/ 0 h 39"/>
              <a:gd name="T18" fmla="*/ 7 w 24"/>
              <a:gd name="T19" fmla="*/ 10 h 39"/>
              <a:gd name="T20" fmla="*/ 11 w 24"/>
              <a:gd name="T21" fmla="*/ 10 h 39"/>
              <a:gd name="T22" fmla="*/ 23 w 24"/>
              <a:gd name="T23" fmla="*/ 19 h 39"/>
              <a:gd name="T24" fmla="*/ 24 w 24"/>
              <a:gd name="T25" fmla="*/ 36 h 39"/>
              <a:gd name="T26" fmla="*/ 23 w 24"/>
              <a:gd name="T27" fmla="*/ 39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4" h="39">
                <a:moveTo>
                  <a:pt x="23" y="39"/>
                </a:moveTo>
                <a:cubicBezTo>
                  <a:pt x="21" y="39"/>
                  <a:pt x="19" y="39"/>
                  <a:pt x="17" y="39"/>
                </a:cubicBezTo>
                <a:cubicBezTo>
                  <a:pt x="17" y="33"/>
                  <a:pt x="17" y="28"/>
                  <a:pt x="17" y="22"/>
                </a:cubicBezTo>
                <a:cubicBezTo>
                  <a:pt x="17" y="19"/>
                  <a:pt x="16" y="16"/>
                  <a:pt x="12" y="16"/>
                </a:cubicBezTo>
                <a:cubicBezTo>
                  <a:pt x="9" y="16"/>
                  <a:pt x="7" y="17"/>
                  <a:pt x="7" y="21"/>
                </a:cubicBezTo>
                <a:cubicBezTo>
                  <a:pt x="7" y="27"/>
                  <a:pt x="7" y="33"/>
                  <a:pt x="7" y="39"/>
                </a:cubicBezTo>
                <a:cubicBezTo>
                  <a:pt x="5" y="39"/>
                  <a:pt x="3" y="39"/>
                  <a:pt x="0" y="39"/>
                </a:cubicBezTo>
                <a:cubicBezTo>
                  <a:pt x="0" y="26"/>
                  <a:pt x="0" y="13"/>
                  <a:pt x="0" y="0"/>
                </a:cubicBezTo>
                <a:cubicBezTo>
                  <a:pt x="2" y="0"/>
                  <a:pt x="4" y="0"/>
                  <a:pt x="7" y="0"/>
                </a:cubicBezTo>
                <a:cubicBezTo>
                  <a:pt x="7" y="3"/>
                  <a:pt x="7" y="7"/>
                  <a:pt x="7" y="10"/>
                </a:cubicBezTo>
                <a:cubicBezTo>
                  <a:pt x="9" y="10"/>
                  <a:pt x="10" y="10"/>
                  <a:pt x="11" y="10"/>
                </a:cubicBezTo>
                <a:cubicBezTo>
                  <a:pt x="18" y="9"/>
                  <a:pt x="23" y="13"/>
                  <a:pt x="23" y="19"/>
                </a:cubicBezTo>
                <a:cubicBezTo>
                  <a:pt x="24" y="25"/>
                  <a:pt x="24" y="30"/>
                  <a:pt x="24" y="36"/>
                </a:cubicBezTo>
                <a:cubicBezTo>
                  <a:pt x="24" y="37"/>
                  <a:pt x="23" y="38"/>
                  <a:pt x="23" y="3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28" name="Freeform 7">
            <a:extLst>
              <a:ext uri="{FF2B5EF4-FFF2-40B4-BE49-F238E27FC236}">
                <a16:creationId xmlns:a16="http://schemas.microsoft.com/office/drawing/2014/main" xmlns="" id="{2C3F1A1D-01C1-4BCD-8E50-48E8C63BE4AE}"/>
              </a:ext>
            </a:extLst>
          </p:cNvPr>
          <p:cNvSpPr>
            <a:spLocks noEditPoints="1"/>
          </p:cNvSpPr>
          <p:nvPr/>
        </p:nvSpPr>
        <p:spPr bwMode="auto">
          <a:xfrm>
            <a:off x="-1571862" y="5719327"/>
            <a:ext cx="11277" cy="18172"/>
          </a:xfrm>
          <a:custGeom>
            <a:avLst/>
            <a:gdLst>
              <a:gd name="T0" fmla="*/ 23 w 23"/>
              <a:gd name="T1" fmla="*/ 18 h 31"/>
              <a:gd name="T2" fmla="*/ 7 w 23"/>
              <a:gd name="T3" fmla="*/ 18 h 31"/>
              <a:gd name="T4" fmla="*/ 15 w 23"/>
              <a:gd name="T5" fmla="*/ 23 h 31"/>
              <a:gd name="T6" fmla="*/ 22 w 23"/>
              <a:gd name="T7" fmla="*/ 24 h 31"/>
              <a:gd name="T8" fmla="*/ 8 w 23"/>
              <a:gd name="T9" fmla="*/ 30 h 31"/>
              <a:gd name="T10" fmla="*/ 0 w 23"/>
              <a:gd name="T11" fmla="*/ 19 h 31"/>
              <a:gd name="T12" fmla="*/ 0 w 23"/>
              <a:gd name="T13" fmla="*/ 11 h 31"/>
              <a:gd name="T14" fmla="*/ 12 w 23"/>
              <a:gd name="T15" fmla="*/ 0 h 31"/>
              <a:gd name="T16" fmla="*/ 23 w 23"/>
              <a:gd name="T17" fmla="*/ 11 h 31"/>
              <a:gd name="T18" fmla="*/ 23 w 23"/>
              <a:gd name="T19" fmla="*/ 18 h 31"/>
              <a:gd name="T20" fmla="*/ 16 w 23"/>
              <a:gd name="T21" fmla="*/ 12 h 31"/>
              <a:gd name="T22" fmla="*/ 11 w 23"/>
              <a:gd name="T23" fmla="*/ 6 h 31"/>
              <a:gd name="T24" fmla="*/ 7 w 23"/>
              <a:gd name="T25" fmla="*/ 12 h 31"/>
              <a:gd name="T26" fmla="*/ 12 w 23"/>
              <a:gd name="T27" fmla="*/ 12 h 31"/>
              <a:gd name="T28" fmla="*/ 16 w 23"/>
              <a:gd name="T29" fmla="*/ 12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3" h="31">
                <a:moveTo>
                  <a:pt x="23" y="18"/>
                </a:moveTo>
                <a:cubicBezTo>
                  <a:pt x="17" y="18"/>
                  <a:pt x="12" y="18"/>
                  <a:pt x="7" y="18"/>
                </a:cubicBezTo>
                <a:cubicBezTo>
                  <a:pt x="7" y="23"/>
                  <a:pt x="10" y="25"/>
                  <a:pt x="15" y="23"/>
                </a:cubicBezTo>
                <a:cubicBezTo>
                  <a:pt x="18" y="21"/>
                  <a:pt x="18" y="21"/>
                  <a:pt x="22" y="24"/>
                </a:cubicBezTo>
                <a:cubicBezTo>
                  <a:pt x="19" y="29"/>
                  <a:pt x="14" y="31"/>
                  <a:pt x="8" y="30"/>
                </a:cubicBezTo>
                <a:cubicBezTo>
                  <a:pt x="2" y="28"/>
                  <a:pt x="0" y="25"/>
                  <a:pt x="0" y="19"/>
                </a:cubicBezTo>
                <a:cubicBezTo>
                  <a:pt x="0" y="16"/>
                  <a:pt x="0" y="14"/>
                  <a:pt x="0" y="11"/>
                </a:cubicBezTo>
                <a:cubicBezTo>
                  <a:pt x="0" y="4"/>
                  <a:pt x="4" y="0"/>
                  <a:pt x="12" y="0"/>
                </a:cubicBezTo>
                <a:cubicBezTo>
                  <a:pt x="19" y="0"/>
                  <a:pt x="23" y="4"/>
                  <a:pt x="23" y="11"/>
                </a:cubicBezTo>
                <a:cubicBezTo>
                  <a:pt x="23" y="13"/>
                  <a:pt x="23" y="15"/>
                  <a:pt x="23" y="18"/>
                </a:cubicBezTo>
                <a:close/>
                <a:moveTo>
                  <a:pt x="16" y="12"/>
                </a:moveTo>
                <a:cubicBezTo>
                  <a:pt x="17" y="8"/>
                  <a:pt x="15" y="6"/>
                  <a:pt x="11" y="6"/>
                </a:cubicBezTo>
                <a:cubicBezTo>
                  <a:pt x="8" y="6"/>
                  <a:pt x="6" y="9"/>
                  <a:pt x="7" y="12"/>
                </a:cubicBezTo>
                <a:cubicBezTo>
                  <a:pt x="9" y="12"/>
                  <a:pt x="10" y="12"/>
                  <a:pt x="12" y="12"/>
                </a:cubicBezTo>
                <a:cubicBezTo>
                  <a:pt x="13" y="13"/>
                  <a:pt x="14" y="12"/>
                  <a:pt x="16" y="1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36" name="Freeform 8">
            <a:extLst>
              <a:ext uri="{FF2B5EF4-FFF2-40B4-BE49-F238E27FC236}">
                <a16:creationId xmlns:a16="http://schemas.microsoft.com/office/drawing/2014/main" xmlns="" id="{5E7D658E-B753-4448-A7EC-9A9EB8D1E147}"/>
              </a:ext>
            </a:extLst>
          </p:cNvPr>
          <p:cNvSpPr>
            <a:spLocks/>
          </p:cNvSpPr>
          <p:nvPr/>
        </p:nvSpPr>
        <p:spPr bwMode="auto">
          <a:xfrm>
            <a:off x="-1608513" y="5719327"/>
            <a:ext cx="14096" cy="16775"/>
          </a:xfrm>
          <a:custGeom>
            <a:avLst/>
            <a:gdLst>
              <a:gd name="T0" fmla="*/ 17 w 24"/>
              <a:gd name="T1" fmla="*/ 0 h 30"/>
              <a:gd name="T2" fmla="*/ 24 w 24"/>
              <a:gd name="T3" fmla="*/ 0 h 30"/>
              <a:gd name="T4" fmla="*/ 24 w 24"/>
              <a:gd name="T5" fmla="*/ 26 h 30"/>
              <a:gd name="T6" fmla="*/ 22 w 24"/>
              <a:gd name="T7" fmla="*/ 28 h 30"/>
              <a:gd name="T8" fmla="*/ 7 w 24"/>
              <a:gd name="T9" fmla="*/ 29 h 30"/>
              <a:gd name="T10" fmla="*/ 1 w 24"/>
              <a:gd name="T11" fmla="*/ 22 h 30"/>
              <a:gd name="T12" fmla="*/ 1 w 24"/>
              <a:gd name="T13" fmla="*/ 0 h 30"/>
              <a:gd name="T14" fmla="*/ 7 w 24"/>
              <a:gd name="T15" fmla="*/ 0 h 30"/>
              <a:gd name="T16" fmla="*/ 7 w 24"/>
              <a:gd name="T17" fmla="*/ 19 h 30"/>
              <a:gd name="T18" fmla="*/ 11 w 24"/>
              <a:gd name="T19" fmla="*/ 24 h 30"/>
              <a:gd name="T20" fmla="*/ 17 w 24"/>
              <a:gd name="T21" fmla="*/ 20 h 30"/>
              <a:gd name="T22" fmla="*/ 17 w 24"/>
              <a:gd name="T23" fmla="*/ 0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" h="30">
                <a:moveTo>
                  <a:pt x="17" y="0"/>
                </a:moveTo>
                <a:cubicBezTo>
                  <a:pt x="19" y="0"/>
                  <a:pt x="21" y="0"/>
                  <a:pt x="24" y="0"/>
                </a:cubicBezTo>
                <a:cubicBezTo>
                  <a:pt x="24" y="9"/>
                  <a:pt x="24" y="18"/>
                  <a:pt x="24" y="26"/>
                </a:cubicBezTo>
                <a:cubicBezTo>
                  <a:pt x="24" y="27"/>
                  <a:pt x="23" y="28"/>
                  <a:pt x="22" y="28"/>
                </a:cubicBezTo>
                <a:cubicBezTo>
                  <a:pt x="17" y="29"/>
                  <a:pt x="12" y="30"/>
                  <a:pt x="7" y="29"/>
                </a:cubicBezTo>
                <a:cubicBezTo>
                  <a:pt x="4" y="29"/>
                  <a:pt x="1" y="26"/>
                  <a:pt x="1" y="22"/>
                </a:cubicBezTo>
                <a:cubicBezTo>
                  <a:pt x="0" y="15"/>
                  <a:pt x="1" y="8"/>
                  <a:pt x="1" y="0"/>
                </a:cubicBezTo>
                <a:cubicBezTo>
                  <a:pt x="3" y="0"/>
                  <a:pt x="5" y="0"/>
                  <a:pt x="7" y="0"/>
                </a:cubicBezTo>
                <a:cubicBezTo>
                  <a:pt x="7" y="7"/>
                  <a:pt x="7" y="13"/>
                  <a:pt x="7" y="19"/>
                </a:cubicBezTo>
                <a:cubicBezTo>
                  <a:pt x="7" y="21"/>
                  <a:pt x="8" y="23"/>
                  <a:pt x="11" y="24"/>
                </a:cubicBezTo>
                <a:cubicBezTo>
                  <a:pt x="15" y="25"/>
                  <a:pt x="17" y="24"/>
                  <a:pt x="17" y="20"/>
                </a:cubicBezTo>
                <a:cubicBezTo>
                  <a:pt x="17" y="13"/>
                  <a:pt x="17" y="7"/>
                  <a:pt x="1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37" name="Freeform 9">
            <a:extLst>
              <a:ext uri="{FF2B5EF4-FFF2-40B4-BE49-F238E27FC236}">
                <a16:creationId xmlns:a16="http://schemas.microsoft.com/office/drawing/2014/main" xmlns="" id="{AED5990B-3DF9-4A6E-9AEE-736165043CE4}"/>
              </a:ext>
            </a:extLst>
          </p:cNvPr>
          <p:cNvSpPr>
            <a:spLocks/>
          </p:cNvSpPr>
          <p:nvPr/>
        </p:nvSpPr>
        <p:spPr bwMode="auto">
          <a:xfrm>
            <a:off x="-1549309" y="5717930"/>
            <a:ext cx="14096" cy="19569"/>
          </a:xfrm>
          <a:custGeom>
            <a:avLst/>
            <a:gdLst>
              <a:gd name="T0" fmla="*/ 0 w 24"/>
              <a:gd name="T1" fmla="*/ 29 h 32"/>
              <a:gd name="T2" fmla="*/ 2 w 24"/>
              <a:gd name="T3" fmla="*/ 24 h 32"/>
              <a:gd name="T4" fmla="*/ 13 w 24"/>
              <a:gd name="T5" fmla="*/ 24 h 32"/>
              <a:gd name="T6" fmla="*/ 16 w 24"/>
              <a:gd name="T7" fmla="*/ 22 h 32"/>
              <a:gd name="T8" fmla="*/ 14 w 24"/>
              <a:gd name="T9" fmla="*/ 19 h 32"/>
              <a:gd name="T10" fmla="*/ 8 w 24"/>
              <a:gd name="T11" fmla="*/ 18 h 32"/>
              <a:gd name="T12" fmla="*/ 2 w 24"/>
              <a:gd name="T13" fmla="*/ 11 h 32"/>
              <a:gd name="T14" fmla="*/ 6 w 24"/>
              <a:gd name="T15" fmla="*/ 2 h 32"/>
              <a:gd name="T16" fmla="*/ 23 w 24"/>
              <a:gd name="T17" fmla="*/ 3 h 32"/>
              <a:gd name="T18" fmla="*/ 21 w 24"/>
              <a:gd name="T19" fmla="*/ 8 h 32"/>
              <a:gd name="T20" fmla="*/ 12 w 24"/>
              <a:gd name="T21" fmla="*/ 7 h 32"/>
              <a:gd name="T22" fmla="*/ 9 w 24"/>
              <a:gd name="T23" fmla="*/ 10 h 32"/>
              <a:gd name="T24" fmla="*/ 12 w 24"/>
              <a:gd name="T25" fmla="*/ 12 h 32"/>
              <a:gd name="T26" fmla="*/ 17 w 24"/>
              <a:gd name="T27" fmla="*/ 13 h 32"/>
              <a:gd name="T28" fmla="*/ 23 w 24"/>
              <a:gd name="T29" fmla="*/ 21 h 32"/>
              <a:gd name="T30" fmla="*/ 17 w 24"/>
              <a:gd name="T31" fmla="*/ 30 h 32"/>
              <a:gd name="T32" fmla="*/ 0 w 24"/>
              <a:gd name="T33" fmla="*/ 29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4" h="32">
                <a:moveTo>
                  <a:pt x="0" y="29"/>
                </a:moveTo>
                <a:cubicBezTo>
                  <a:pt x="1" y="27"/>
                  <a:pt x="2" y="25"/>
                  <a:pt x="2" y="24"/>
                </a:cubicBezTo>
                <a:cubicBezTo>
                  <a:pt x="6" y="24"/>
                  <a:pt x="10" y="24"/>
                  <a:pt x="13" y="24"/>
                </a:cubicBezTo>
                <a:cubicBezTo>
                  <a:pt x="14" y="24"/>
                  <a:pt x="15" y="23"/>
                  <a:pt x="16" y="22"/>
                </a:cubicBezTo>
                <a:cubicBezTo>
                  <a:pt x="16" y="21"/>
                  <a:pt x="15" y="20"/>
                  <a:pt x="14" y="19"/>
                </a:cubicBezTo>
                <a:cubicBezTo>
                  <a:pt x="12" y="18"/>
                  <a:pt x="10" y="18"/>
                  <a:pt x="8" y="18"/>
                </a:cubicBezTo>
                <a:cubicBezTo>
                  <a:pt x="4" y="17"/>
                  <a:pt x="2" y="14"/>
                  <a:pt x="2" y="11"/>
                </a:cubicBezTo>
                <a:cubicBezTo>
                  <a:pt x="2" y="7"/>
                  <a:pt x="3" y="4"/>
                  <a:pt x="6" y="2"/>
                </a:cubicBezTo>
                <a:cubicBezTo>
                  <a:pt x="12" y="0"/>
                  <a:pt x="17" y="1"/>
                  <a:pt x="23" y="3"/>
                </a:cubicBezTo>
                <a:cubicBezTo>
                  <a:pt x="22" y="5"/>
                  <a:pt x="21" y="7"/>
                  <a:pt x="21" y="8"/>
                </a:cubicBezTo>
                <a:cubicBezTo>
                  <a:pt x="18" y="8"/>
                  <a:pt x="15" y="7"/>
                  <a:pt x="12" y="7"/>
                </a:cubicBezTo>
                <a:cubicBezTo>
                  <a:pt x="11" y="7"/>
                  <a:pt x="10" y="9"/>
                  <a:pt x="9" y="10"/>
                </a:cubicBezTo>
                <a:cubicBezTo>
                  <a:pt x="10" y="11"/>
                  <a:pt x="10" y="12"/>
                  <a:pt x="12" y="12"/>
                </a:cubicBezTo>
                <a:cubicBezTo>
                  <a:pt x="13" y="13"/>
                  <a:pt x="15" y="13"/>
                  <a:pt x="17" y="13"/>
                </a:cubicBezTo>
                <a:cubicBezTo>
                  <a:pt x="21" y="14"/>
                  <a:pt x="23" y="17"/>
                  <a:pt x="23" y="21"/>
                </a:cubicBezTo>
                <a:cubicBezTo>
                  <a:pt x="24" y="26"/>
                  <a:pt x="21" y="29"/>
                  <a:pt x="17" y="30"/>
                </a:cubicBezTo>
                <a:cubicBezTo>
                  <a:pt x="12" y="32"/>
                  <a:pt x="6" y="31"/>
                  <a:pt x="0" y="2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38" name="Freeform 10">
            <a:extLst>
              <a:ext uri="{FF2B5EF4-FFF2-40B4-BE49-F238E27FC236}">
                <a16:creationId xmlns:a16="http://schemas.microsoft.com/office/drawing/2014/main" xmlns="" id="{19F24869-787C-4E0F-A6E8-19BB6FCB8AD6}"/>
              </a:ext>
            </a:extLst>
          </p:cNvPr>
          <p:cNvSpPr>
            <a:spLocks/>
          </p:cNvSpPr>
          <p:nvPr/>
        </p:nvSpPr>
        <p:spPr bwMode="auto">
          <a:xfrm>
            <a:off x="-1639527" y="5717930"/>
            <a:ext cx="14096" cy="19569"/>
          </a:xfrm>
          <a:custGeom>
            <a:avLst/>
            <a:gdLst>
              <a:gd name="T0" fmla="*/ 22 w 23"/>
              <a:gd name="T1" fmla="*/ 3 h 32"/>
              <a:gd name="T2" fmla="*/ 20 w 23"/>
              <a:gd name="T3" fmla="*/ 8 h 32"/>
              <a:gd name="T4" fmla="*/ 11 w 23"/>
              <a:gd name="T5" fmla="*/ 7 h 32"/>
              <a:gd name="T6" fmla="*/ 8 w 23"/>
              <a:gd name="T7" fmla="*/ 10 h 32"/>
              <a:gd name="T8" fmla="*/ 11 w 23"/>
              <a:gd name="T9" fmla="*/ 12 h 32"/>
              <a:gd name="T10" fmla="*/ 17 w 23"/>
              <a:gd name="T11" fmla="*/ 14 h 32"/>
              <a:gd name="T12" fmla="*/ 23 w 23"/>
              <a:gd name="T13" fmla="*/ 21 h 32"/>
              <a:gd name="T14" fmla="*/ 18 w 23"/>
              <a:gd name="T15" fmla="*/ 30 h 32"/>
              <a:gd name="T16" fmla="*/ 0 w 23"/>
              <a:gd name="T17" fmla="*/ 29 h 32"/>
              <a:gd name="T18" fmla="*/ 2 w 23"/>
              <a:gd name="T19" fmla="*/ 24 h 32"/>
              <a:gd name="T20" fmla="*/ 12 w 23"/>
              <a:gd name="T21" fmla="*/ 24 h 32"/>
              <a:gd name="T22" fmla="*/ 16 w 23"/>
              <a:gd name="T23" fmla="*/ 22 h 32"/>
              <a:gd name="T24" fmla="*/ 13 w 23"/>
              <a:gd name="T25" fmla="*/ 19 h 32"/>
              <a:gd name="T26" fmla="*/ 7 w 23"/>
              <a:gd name="T27" fmla="*/ 18 h 32"/>
              <a:gd name="T28" fmla="*/ 1 w 23"/>
              <a:gd name="T29" fmla="*/ 10 h 32"/>
              <a:gd name="T30" fmla="*/ 7 w 23"/>
              <a:gd name="T31" fmla="*/ 2 h 32"/>
              <a:gd name="T32" fmla="*/ 22 w 23"/>
              <a:gd name="T33" fmla="*/ 3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3" h="32">
                <a:moveTo>
                  <a:pt x="22" y="3"/>
                </a:moveTo>
                <a:cubicBezTo>
                  <a:pt x="21" y="5"/>
                  <a:pt x="20" y="7"/>
                  <a:pt x="20" y="8"/>
                </a:cubicBezTo>
                <a:cubicBezTo>
                  <a:pt x="17" y="8"/>
                  <a:pt x="14" y="7"/>
                  <a:pt x="11" y="7"/>
                </a:cubicBezTo>
                <a:cubicBezTo>
                  <a:pt x="10" y="7"/>
                  <a:pt x="9" y="9"/>
                  <a:pt x="8" y="10"/>
                </a:cubicBezTo>
                <a:cubicBezTo>
                  <a:pt x="9" y="10"/>
                  <a:pt x="10" y="12"/>
                  <a:pt x="11" y="12"/>
                </a:cubicBezTo>
                <a:cubicBezTo>
                  <a:pt x="13" y="13"/>
                  <a:pt x="15" y="13"/>
                  <a:pt x="17" y="14"/>
                </a:cubicBezTo>
                <a:cubicBezTo>
                  <a:pt x="20" y="15"/>
                  <a:pt x="22" y="17"/>
                  <a:pt x="23" y="21"/>
                </a:cubicBezTo>
                <a:cubicBezTo>
                  <a:pt x="23" y="25"/>
                  <a:pt x="21" y="28"/>
                  <a:pt x="18" y="30"/>
                </a:cubicBezTo>
                <a:cubicBezTo>
                  <a:pt x="12" y="32"/>
                  <a:pt x="6" y="31"/>
                  <a:pt x="0" y="29"/>
                </a:cubicBezTo>
                <a:cubicBezTo>
                  <a:pt x="0" y="27"/>
                  <a:pt x="1" y="25"/>
                  <a:pt x="2" y="24"/>
                </a:cubicBezTo>
                <a:cubicBezTo>
                  <a:pt x="5" y="24"/>
                  <a:pt x="9" y="24"/>
                  <a:pt x="12" y="24"/>
                </a:cubicBezTo>
                <a:cubicBezTo>
                  <a:pt x="13" y="24"/>
                  <a:pt x="15" y="23"/>
                  <a:pt x="16" y="22"/>
                </a:cubicBezTo>
                <a:cubicBezTo>
                  <a:pt x="15" y="21"/>
                  <a:pt x="14" y="20"/>
                  <a:pt x="13" y="19"/>
                </a:cubicBezTo>
                <a:cubicBezTo>
                  <a:pt x="11" y="19"/>
                  <a:pt x="9" y="18"/>
                  <a:pt x="7" y="18"/>
                </a:cubicBezTo>
                <a:cubicBezTo>
                  <a:pt x="3" y="17"/>
                  <a:pt x="1" y="14"/>
                  <a:pt x="1" y="10"/>
                </a:cubicBezTo>
                <a:cubicBezTo>
                  <a:pt x="1" y="6"/>
                  <a:pt x="3" y="3"/>
                  <a:pt x="7" y="2"/>
                </a:cubicBezTo>
                <a:cubicBezTo>
                  <a:pt x="12" y="0"/>
                  <a:pt x="17" y="1"/>
                  <a:pt x="22" y="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39" name="Freeform 11">
            <a:extLst>
              <a:ext uri="{FF2B5EF4-FFF2-40B4-BE49-F238E27FC236}">
                <a16:creationId xmlns:a16="http://schemas.microsoft.com/office/drawing/2014/main" xmlns="" id="{0C3F7F4D-A4F0-4EE4-9E4D-AF5E2687A933}"/>
              </a:ext>
            </a:extLst>
          </p:cNvPr>
          <p:cNvSpPr>
            <a:spLocks/>
          </p:cNvSpPr>
          <p:nvPr/>
        </p:nvSpPr>
        <p:spPr bwMode="auto">
          <a:xfrm>
            <a:off x="-1535210" y="5712336"/>
            <a:ext cx="11277" cy="25160"/>
          </a:xfrm>
          <a:custGeom>
            <a:avLst/>
            <a:gdLst>
              <a:gd name="T0" fmla="*/ 10 w 16"/>
              <a:gd name="T1" fmla="*/ 10 h 41"/>
              <a:gd name="T2" fmla="*/ 16 w 16"/>
              <a:gd name="T3" fmla="*/ 10 h 41"/>
              <a:gd name="T4" fmla="*/ 16 w 16"/>
              <a:gd name="T5" fmla="*/ 16 h 41"/>
              <a:gd name="T6" fmla="*/ 11 w 16"/>
              <a:gd name="T7" fmla="*/ 17 h 41"/>
              <a:gd name="T8" fmla="*/ 16 w 16"/>
              <a:gd name="T9" fmla="*/ 34 h 41"/>
              <a:gd name="T10" fmla="*/ 16 w 16"/>
              <a:gd name="T11" fmla="*/ 39 h 41"/>
              <a:gd name="T12" fmla="*/ 3 w 16"/>
              <a:gd name="T13" fmla="*/ 29 h 41"/>
              <a:gd name="T14" fmla="*/ 3 w 16"/>
              <a:gd name="T15" fmla="*/ 22 h 41"/>
              <a:gd name="T16" fmla="*/ 1 w 16"/>
              <a:gd name="T17" fmla="*/ 16 h 41"/>
              <a:gd name="T18" fmla="*/ 0 w 16"/>
              <a:gd name="T19" fmla="*/ 11 h 41"/>
              <a:gd name="T20" fmla="*/ 3 w 16"/>
              <a:gd name="T21" fmla="*/ 5 h 41"/>
              <a:gd name="T22" fmla="*/ 8 w 16"/>
              <a:gd name="T23" fmla="*/ 0 h 41"/>
              <a:gd name="T24" fmla="*/ 9 w 16"/>
              <a:gd name="T25" fmla="*/ 0 h 41"/>
              <a:gd name="T26" fmla="*/ 10 w 16"/>
              <a:gd name="T27" fmla="*/ 1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6" h="41">
                <a:moveTo>
                  <a:pt x="10" y="10"/>
                </a:moveTo>
                <a:cubicBezTo>
                  <a:pt x="12" y="10"/>
                  <a:pt x="14" y="10"/>
                  <a:pt x="16" y="10"/>
                </a:cubicBezTo>
                <a:cubicBezTo>
                  <a:pt x="16" y="12"/>
                  <a:pt x="16" y="14"/>
                  <a:pt x="16" y="16"/>
                </a:cubicBezTo>
                <a:cubicBezTo>
                  <a:pt x="15" y="17"/>
                  <a:pt x="12" y="17"/>
                  <a:pt x="11" y="17"/>
                </a:cubicBezTo>
                <a:cubicBezTo>
                  <a:pt x="8" y="27"/>
                  <a:pt x="9" y="32"/>
                  <a:pt x="16" y="34"/>
                </a:cubicBezTo>
                <a:cubicBezTo>
                  <a:pt x="16" y="35"/>
                  <a:pt x="16" y="37"/>
                  <a:pt x="16" y="39"/>
                </a:cubicBezTo>
                <a:cubicBezTo>
                  <a:pt x="8" y="41"/>
                  <a:pt x="3" y="37"/>
                  <a:pt x="3" y="29"/>
                </a:cubicBezTo>
                <a:cubicBezTo>
                  <a:pt x="3" y="27"/>
                  <a:pt x="3" y="24"/>
                  <a:pt x="3" y="22"/>
                </a:cubicBezTo>
                <a:cubicBezTo>
                  <a:pt x="3" y="20"/>
                  <a:pt x="4" y="17"/>
                  <a:pt x="1" y="16"/>
                </a:cubicBezTo>
                <a:cubicBezTo>
                  <a:pt x="0" y="16"/>
                  <a:pt x="0" y="11"/>
                  <a:pt x="0" y="11"/>
                </a:cubicBezTo>
                <a:cubicBezTo>
                  <a:pt x="4" y="10"/>
                  <a:pt x="2" y="7"/>
                  <a:pt x="3" y="5"/>
                </a:cubicBezTo>
                <a:cubicBezTo>
                  <a:pt x="4" y="3"/>
                  <a:pt x="6" y="1"/>
                  <a:pt x="8" y="0"/>
                </a:cubicBezTo>
                <a:cubicBezTo>
                  <a:pt x="9" y="0"/>
                  <a:pt x="9" y="0"/>
                  <a:pt x="9" y="0"/>
                </a:cubicBezTo>
                <a:cubicBezTo>
                  <a:pt x="10" y="3"/>
                  <a:pt x="10" y="7"/>
                  <a:pt x="10" y="1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40" name="Freeform 12">
            <a:extLst>
              <a:ext uri="{FF2B5EF4-FFF2-40B4-BE49-F238E27FC236}">
                <a16:creationId xmlns:a16="http://schemas.microsoft.com/office/drawing/2014/main" xmlns="" id="{6C9729D0-5EF4-4504-9FA0-FE581E8A3DE9}"/>
              </a:ext>
            </a:extLst>
          </p:cNvPr>
          <p:cNvSpPr>
            <a:spLocks/>
          </p:cNvSpPr>
          <p:nvPr/>
        </p:nvSpPr>
        <p:spPr bwMode="auto">
          <a:xfrm>
            <a:off x="-1557765" y="5717927"/>
            <a:ext cx="8457" cy="18172"/>
          </a:xfrm>
          <a:custGeom>
            <a:avLst/>
            <a:gdLst>
              <a:gd name="T0" fmla="*/ 15 w 15"/>
              <a:gd name="T1" fmla="*/ 3 h 31"/>
              <a:gd name="T2" fmla="*/ 15 w 15"/>
              <a:gd name="T3" fmla="*/ 8 h 31"/>
              <a:gd name="T4" fmla="*/ 7 w 15"/>
              <a:gd name="T5" fmla="*/ 17 h 31"/>
              <a:gd name="T6" fmla="*/ 7 w 15"/>
              <a:gd name="T7" fmla="*/ 30 h 31"/>
              <a:gd name="T8" fmla="*/ 7 w 15"/>
              <a:gd name="T9" fmla="*/ 31 h 31"/>
              <a:gd name="T10" fmla="*/ 1 w 15"/>
              <a:gd name="T11" fmla="*/ 31 h 31"/>
              <a:gd name="T12" fmla="*/ 1 w 15"/>
              <a:gd name="T13" fmla="*/ 9 h 31"/>
              <a:gd name="T14" fmla="*/ 15 w 15"/>
              <a:gd name="T15" fmla="*/ 3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5" h="31">
                <a:moveTo>
                  <a:pt x="15" y="3"/>
                </a:moveTo>
                <a:cubicBezTo>
                  <a:pt x="15" y="4"/>
                  <a:pt x="15" y="6"/>
                  <a:pt x="15" y="8"/>
                </a:cubicBezTo>
                <a:cubicBezTo>
                  <a:pt x="7" y="9"/>
                  <a:pt x="7" y="9"/>
                  <a:pt x="7" y="17"/>
                </a:cubicBezTo>
                <a:cubicBezTo>
                  <a:pt x="7" y="22"/>
                  <a:pt x="7" y="26"/>
                  <a:pt x="7" y="30"/>
                </a:cubicBezTo>
                <a:cubicBezTo>
                  <a:pt x="7" y="30"/>
                  <a:pt x="7" y="30"/>
                  <a:pt x="7" y="31"/>
                </a:cubicBezTo>
                <a:cubicBezTo>
                  <a:pt x="5" y="31"/>
                  <a:pt x="3" y="31"/>
                  <a:pt x="1" y="31"/>
                </a:cubicBezTo>
                <a:cubicBezTo>
                  <a:pt x="1" y="24"/>
                  <a:pt x="0" y="17"/>
                  <a:pt x="1" y="9"/>
                </a:cubicBezTo>
                <a:cubicBezTo>
                  <a:pt x="1" y="3"/>
                  <a:pt x="8" y="0"/>
                  <a:pt x="15" y="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41" name="Freeform 13">
            <a:extLst>
              <a:ext uri="{FF2B5EF4-FFF2-40B4-BE49-F238E27FC236}">
                <a16:creationId xmlns:a16="http://schemas.microsoft.com/office/drawing/2014/main" xmlns="" id="{5B978A1F-7437-49C6-8E91-2CA27EB1DBB5}"/>
              </a:ext>
            </a:extLst>
          </p:cNvPr>
          <p:cNvSpPr>
            <a:spLocks/>
          </p:cNvSpPr>
          <p:nvPr/>
        </p:nvSpPr>
        <p:spPr bwMode="auto">
          <a:xfrm>
            <a:off x="-1523933" y="5717930"/>
            <a:ext cx="11277" cy="9785"/>
          </a:xfrm>
          <a:custGeom>
            <a:avLst/>
            <a:gdLst>
              <a:gd name="T0" fmla="*/ 1 w 16"/>
              <a:gd name="T1" fmla="*/ 17 h 17"/>
              <a:gd name="T2" fmla="*/ 16 w 16"/>
              <a:gd name="T3" fmla="*/ 2 h 17"/>
              <a:gd name="T4" fmla="*/ 16 w 16"/>
              <a:gd name="T5" fmla="*/ 8 h 17"/>
              <a:gd name="T6" fmla="*/ 7 w 16"/>
              <a:gd name="T7" fmla="*/ 17 h 17"/>
              <a:gd name="T8" fmla="*/ 1 w 16"/>
              <a:gd name="T9" fmla="*/ 17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" h="17">
                <a:moveTo>
                  <a:pt x="1" y="17"/>
                </a:moveTo>
                <a:cubicBezTo>
                  <a:pt x="0" y="4"/>
                  <a:pt x="3" y="0"/>
                  <a:pt x="16" y="2"/>
                </a:cubicBezTo>
                <a:cubicBezTo>
                  <a:pt x="16" y="4"/>
                  <a:pt x="16" y="6"/>
                  <a:pt x="16" y="8"/>
                </a:cubicBezTo>
                <a:cubicBezTo>
                  <a:pt x="8" y="9"/>
                  <a:pt x="8" y="9"/>
                  <a:pt x="7" y="17"/>
                </a:cubicBezTo>
                <a:cubicBezTo>
                  <a:pt x="5" y="17"/>
                  <a:pt x="3" y="17"/>
                  <a:pt x="1" y="1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43" name="Freeform 14">
            <a:extLst>
              <a:ext uri="{FF2B5EF4-FFF2-40B4-BE49-F238E27FC236}">
                <a16:creationId xmlns:a16="http://schemas.microsoft.com/office/drawing/2014/main" xmlns="" id="{2FEF7DAE-96C2-4D10-8301-38CDD67ACE13}"/>
              </a:ext>
            </a:extLst>
          </p:cNvPr>
          <p:cNvSpPr>
            <a:spLocks/>
          </p:cNvSpPr>
          <p:nvPr/>
        </p:nvSpPr>
        <p:spPr bwMode="auto">
          <a:xfrm>
            <a:off x="-1518294" y="5726317"/>
            <a:ext cx="8457" cy="9785"/>
          </a:xfrm>
          <a:custGeom>
            <a:avLst/>
            <a:gdLst>
              <a:gd name="T0" fmla="*/ 1 w 15"/>
              <a:gd name="T1" fmla="*/ 16 h 17"/>
              <a:gd name="T2" fmla="*/ 5 w 15"/>
              <a:gd name="T3" fmla="*/ 10 h 17"/>
              <a:gd name="T4" fmla="*/ 9 w 15"/>
              <a:gd name="T5" fmla="*/ 6 h 17"/>
              <a:gd name="T6" fmla="*/ 9 w 15"/>
              <a:gd name="T7" fmla="*/ 2 h 17"/>
              <a:gd name="T8" fmla="*/ 15 w 15"/>
              <a:gd name="T9" fmla="*/ 6 h 17"/>
              <a:gd name="T10" fmla="*/ 1 w 15"/>
              <a:gd name="T11" fmla="*/ 16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5" h="17">
                <a:moveTo>
                  <a:pt x="1" y="16"/>
                </a:moveTo>
                <a:cubicBezTo>
                  <a:pt x="0" y="12"/>
                  <a:pt x="0" y="9"/>
                  <a:pt x="5" y="10"/>
                </a:cubicBezTo>
                <a:cubicBezTo>
                  <a:pt x="8" y="10"/>
                  <a:pt x="9" y="9"/>
                  <a:pt x="9" y="6"/>
                </a:cubicBezTo>
                <a:cubicBezTo>
                  <a:pt x="8" y="5"/>
                  <a:pt x="9" y="3"/>
                  <a:pt x="9" y="2"/>
                </a:cubicBezTo>
                <a:cubicBezTo>
                  <a:pt x="15" y="0"/>
                  <a:pt x="15" y="1"/>
                  <a:pt x="15" y="6"/>
                </a:cubicBezTo>
                <a:cubicBezTo>
                  <a:pt x="15" y="15"/>
                  <a:pt x="11" y="17"/>
                  <a:pt x="1" y="1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44" name="Freeform 15">
            <a:extLst>
              <a:ext uri="{FF2B5EF4-FFF2-40B4-BE49-F238E27FC236}">
                <a16:creationId xmlns:a16="http://schemas.microsoft.com/office/drawing/2014/main" xmlns="" id="{FAD52364-7B40-4472-BC79-D6853209ACF3}"/>
              </a:ext>
            </a:extLst>
          </p:cNvPr>
          <p:cNvSpPr>
            <a:spLocks/>
          </p:cNvSpPr>
          <p:nvPr/>
        </p:nvSpPr>
        <p:spPr bwMode="auto">
          <a:xfrm>
            <a:off x="-1569043" y="5722121"/>
            <a:ext cx="5639" cy="4195"/>
          </a:xfrm>
          <a:custGeom>
            <a:avLst/>
            <a:gdLst>
              <a:gd name="T0" fmla="*/ 10 w 11"/>
              <a:gd name="T1" fmla="*/ 6 h 7"/>
              <a:gd name="T2" fmla="*/ 6 w 11"/>
              <a:gd name="T3" fmla="*/ 6 h 7"/>
              <a:gd name="T4" fmla="*/ 1 w 11"/>
              <a:gd name="T5" fmla="*/ 6 h 7"/>
              <a:gd name="T6" fmla="*/ 5 w 11"/>
              <a:gd name="T7" fmla="*/ 0 h 7"/>
              <a:gd name="T8" fmla="*/ 10 w 11"/>
              <a:gd name="T9" fmla="*/ 6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" h="7">
                <a:moveTo>
                  <a:pt x="10" y="6"/>
                </a:moveTo>
                <a:cubicBezTo>
                  <a:pt x="8" y="6"/>
                  <a:pt x="7" y="7"/>
                  <a:pt x="6" y="6"/>
                </a:cubicBezTo>
                <a:cubicBezTo>
                  <a:pt x="4" y="6"/>
                  <a:pt x="3" y="6"/>
                  <a:pt x="1" y="6"/>
                </a:cubicBezTo>
                <a:cubicBezTo>
                  <a:pt x="0" y="3"/>
                  <a:pt x="2" y="0"/>
                  <a:pt x="5" y="0"/>
                </a:cubicBezTo>
                <a:cubicBezTo>
                  <a:pt x="9" y="0"/>
                  <a:pt x="11" y="2"/>
                  <a:pt x="10" y="6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2" name="Прямоугольник 1"/>
          <p:cNvSpPr/>
          <p:nvPr/>
        </p:nvSpPr>
        <p:spPr>
          <a:xfrm>
            <a:off x="222637" y="889844"/>
            <a:ext cx="866692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b="1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latin typeface="Noto Sans" panose="020B0502040504020204"/>
              <a:ea typeface="+mj-ea"/>
              <a:cs typeface="+mj-cs"/>
            </a:endParaRPr>
          </a:p>
          <a:p>
            <a:pPr algn="just"/>
            <a:endParaRPr lang="ru-RU" sz="24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latin typeface="Noto Sans" panose="020B0502040504020204"/>
              <a:ea typeface="+mj-ea"/>
              <a:cs typeface="+mj-cs"/>
            </a:endParaRPr>
          </a:p>
          <a:p>
            <a:pPr algn="just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В соответствии с постановлением Правительства Республики Казахстан от 9 июля 2019 года № 490 «О внесении изменений и дополнений в постановление Правительства Республики Казахстан от 7 декабря 2018 года № 808 «О реализации Закона Республики Казахстан « О республиканском бюджете на 2019 -2021 годы» НАО «Медицинский университет Астана» является исполнителем государственного задания «Оказание образовательных услуг в области повышения квалификации и переподготовки кадров государственных организаций здравоохранения» в рамках договора № 183 от 22 июля 2019 года заключенного между Министерством здравоохранения РК и Университетом.</a:t>
            </a:r>
          </a:p>
          <a:p>
            <a:pPr algn="just"/>
            <a:endParaRPr lang="ru-RU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15" name="Рисунок 4" descr="Изображение выглядит как комната&#10;&#10;Описание создано с очень высокой степенью достоверности">
            <a:extLst>
              <a:ext uri="{FF2B5EF4-FFF2-40B4-BE49-F238E27FC236}">
                <a16:creationId xmlns="" xmlns:a16="http://schemas.microsoft.com/office/drawing/2014/main" id="{35748516-FC0B-4C64-9988-FE3A3AC691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161" r="17" b="17"/>
          <a:stretch/>
        </p:blipFill>
        <p:spPr>
          <a:xfrm>
            <a:off x="256481" y="256891"/>
            <a:ext cx="1405265" cy="1403010"/>
          </a:xfrm>
          <a:custGeom>
            <a:avLst/>
            <a:gdLst>
              <a:gd name="connsiteX0" fmla="*/ 3028805 w 6057610"/>
              <a:gd name="connsiteY0" fmla="*/ 0 h 6057610"/>
              <a:gd name="connsiteX1" fmla="*/ 6057610 w 6057610"/>
              <a:gd name="connsiteY1" fmla="*/ 3028805 h 6057610"/>
              <a:gd name="connsiteX2" fmla="*/ 3028805 w 6057610"/>
              <a:gd name="connsiteY2" fmla="*/ 6057610 h 6057610"/>
              <a:gd name="connsiteX3" fmla="*/ 0 w 6057610"/>
              <a:gd name="connsiteY3" fmla="*/ 3028805 h 6057610"/>
              <a:gd name="connsiteX4" fmla="*/ 3028805 w 6057610"/>
              <a:gd name="connsiteY4" fmla="*/ 0 h 6057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190893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D2F7B3C-4CCE-489A-B4C9-CDE8EC2885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69277"/>
            <a:ext cx="7772400" cy="1503485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ea typeface="+mj-lt"/>
                <a:cs typeface="Times New Roman" pitchFamily="18" charset="0"/>
              </a:rPr>
              <a:t>     </a:t>
            </a:r>
            <a:b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ea typeface="+mj-lt"/>
                <a:cs typeface="Times New Roman" pitchFamily="18" charset="0"/>
              </a:rPr>
            </a:b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+mj-lt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ea typeface="+mj-lt"/>
                <a:cs typeface="Times New Roman" pitchFamily="18" charset="0"/>
              </a:rPr>
              <a:t>           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ea typeface="+mj-lt"/>
                <a:cs typeface="Times New Roman" pitchFamily="18" charset="0"/>
              </a:rPr>
              <a:t>Реализация 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ea typeface="+mj-lt"/>
                <a:cs typeface="Times New Roman" pitchFamily="18" charset="0"/>
              </a:rPr>
              <a:t>программы 005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ea typeface="+mj-lt"/>
                <a:cs typeface="Times New Roman" pitchFamily="18" charset="0"/>
              </a:rPr>
              <a:t>осуществлялась 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ea typeface="+mj-lt"/>
                <a:cs typeface="Times New Roman" pitchFamily="18" charset="0"/>
              </a:rPr>
              <a:t>по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ea typeface="+mj-lt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ea typeface="+mj-lt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ea typeface="+mj-lt"/>
                <a:cs typeface="Times New Roman" pitchFamily="18" charset="0"/>
              </a:rPr>
              <a:t>3 направлениям: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Прямоугольник: один скругленный угол 44">
            <a:extLst>
              <a:ext uri="{FF2B5EF4-FFF2-40B4-BE49-F238E27FC236}">
                <a16:creationId xmlns="" xmlns:a16="http://schemas.microsoft.com/office/drawing/2014/main" id="{24B448F9-9427-4BD8-A786-4095E5626FBE}"/>
              </a:ext>
            </a:extLst>
          </p:cNvPr>
          <p:cNvSpPr/>
          <p:nvPr/>
        </p:nvSpPr>
        <p:spPr>
          <a:xfrm>
            <a:off x="313221" y="2062452"/>
            <a:ext cx="4268883" cy="2361779"/>
          </a:xfrm>
          <a:prstGeom prst="round1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prstClr val="black"/>
                </a:solidFill>
                <a:ea typeface="+mn-lt"/>
                <a:cs typeface="Calibri"/>
              </a:rPr>
              <a:t>1. «Повышение квалификации и переподготовка кадров государственных организаций здравоохранения в отечественных организациях образования и науки» -  всего  обучены </a:t>
            </a:r>
            <a:r>
              <a:rPr lang="ru-RU" b="1" dirty="0" smtClean="0">
                <a:solidFill>
                  <a:prstClr val="black"/>
                </a:solidFill>
                <a:ea typeface="+mn-lt"/>
                <a:cs typeface="Calibri"/>
              </a:rPr>
              <a:t>внутри страны  14 </a:t>
            </a:r>
            <a:r>
              <a:rPr lang="ru-RU" b="1" dirty="0">
                <a:solidFill>
                  <a:prstClr val="black"/>
                </a:solidFill>
                <a:ea typeface="+mn-lt"/>
                <a:cs typeface="Calibri"/>
              </a:rPr>
              <a:t>526 слушателей.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46" name="Прямоугольник: один скругленный угол 45">
            <a:extLst>
              <a:ext uri="{FF2B5EF4-FFF2-40B4-BE49-F238E27FC236}">
                <a16:creationId xmlns="" xmlns:a16="http://schemas.microsoft.com/office/drawing/2014/main" id="{A792D223-511A-48F6-A2C8-652DE8405B05}"/>
              </a:ext>
            </a:extLst>
          </p:cNvPr>
          <p:cNvSpPr/>
          <p:nvPr/>
        </p:nvSpPr>
        <p:spPr>
          <a:xfrm>
            <a:off x="4702087" y="2062452"/>
            <a:ext cx="4212050" cy="2361780"/>
          </a:xfrm>
          <a:prstGeom prst="round1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prstClr val="black"/>
                </a:solidFill>
                <a:ea typeface="+mn-lt"/>
                <a:cs typeface="Calibri"/>
              </a:rPr>
              <a:t>2. «Повышение квалификации кадров государственных организаций здравоохранения в отечественных организациях образования и науки с привлечением ведущих зарубежных специалистов» - </a:t>
            </a:r>
            <a:r>
              <a:rPr lang="ru-RU" b="1" dirty="0" smtClean="0">
                <a:solidFill>
                  <a:prstClr val="black"/>
                </a:solidFill>
                <a:ea typeface="+mn-lt"/>
                <a:cs typeface="Calibri"/>
              </a:rPr>
              <a:t>всего </a:t>
            </a:r>
            <a:r>
              <a:rPr lang="ru-RU" b="1" dirty="0">
                <a:solidFill>
                  <a:prstClr val="black"/>
                </a:solidFill>
                <a:ea typeface="+mn-lt"/>
                <a:cs typeface="Calibri"/>
              </a:rPr>
              <a:t>приглашены 102 зарубежных специалиста.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47" name="Прямоугольник: один скругленный угол 46">
            <a:extLst>
              <a:ext uri="{FF2B5EF4-FFF2-40B4-BE49-F238E27FC236}">
                <a16:creationId xmlns="" xmlns:a16="http://schemas.microsoft.com/office/drawing/2014/main" id="{630C37CD-2C11-42FB-BF74-E94A3BED8648}"/>
              </a:ext>
            </a:extLst>
          </p:cNvPr>
          <p:cNvSpPr/>
          <p:nvPr/>
        </p:nvSpPr>
        <p:spPr>
          <a:xfrm>
            <a:off x="2602377" y="4525268"/>
            <a:ext cx="4426575" cy="1939141"/>
          </a:xfrm>
          <a:prstGeom prst="round1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prstClr val="black"/>
                </a:solidFill>
                <a:ea typeface="+mn-lt"/>
                <a:cs typeface="Calibri"/>
              </a:rPr>
              <a:t>3. «Повышение квалификации кадров государственных организаций здравоохранения в зарубежных организациях образования и науки» - всего </a:t>
            </a:r>
            <a:r>
              <a:rPr lang="ru-RU" b="1" dirty="0" smtClean="0">
                <a:solidFill>
                  <a:prstClr val="black"/>
                </a:solidFill>
                <a:ea typeface="+mn-lt"/>
                <a:cs typeface="Calibri"/>
              </a:rPr>
              <a:t>обучено </a:t>
            </a:r>
            <a:r>
              <a:rPr lang="ru-RU" b="1" dirty="0">
                <a:solidFill>
                  <a:prstClr val="black"/>
                </a:solidFill>
                <a:ea typeface="+mn-lt"/>
                <a:cs typeface="Calibri"/>
              </a:rPr>
              <a:t>за рубежом 121 слушателей.</a:t>
            </a:r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8" name="Рисунок 4" descr="Изображение выглядит как комната&#10;&#10;Описание создано с очень высокой степенью достоверности">
            <a:extLst>
              <a:ext uri="{FF2B5EF4-FFF2-40B4-BE49-F238E27FC236}">
                <a16:creationId xmlns="" xmlns:a16="http://schemas.microsoft.com/office/drawing/2014/main" id="{35748516-FC0B-4C64-9988-FE3A3AC691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161" r="17" b="17"/>
          <a:stretch/>
        </p:blipFill>
        <p:spPr>
          <a:xfrm>
            <a:off x="249585" y="303787"/>
            <a:ext cx="1405265" cy="1403010"/>
          </a:xfrm>
          <a:custGeom>
            <a:avLst/>
            <a:gdLst>
              <a:gd name="connsiteX0" fmla="*/ 3028805 w 6057610"/>
              <a:gd name="connsiteY0" fmla="*/ 0 h 6057610"/>
              <a:gd name="connsiteX1" fmla="*/ 6057610 w 6057610"/>
              <a:gd name="connsiteY1" fmla="*/ 3028805 h 6057610"/>
              <a:gd name="connsiteX2" fmla="*/ 3028805 w 6057610"/>
              <a:gd name="connsiteY2" fmla="*/ 6057610 h 6057610"/>
              <a:gd name="connsiteX3" fmla="*/ 0 w 6057610"/>
              <a:gd name="connsiteY3" fmla="*/ 3028805 h 6057610"/>
              <a:gd name="connsiteX4" fmla="*/ 3028805 w 6057610"/>
              <a:gd name="connsiteY4" fmla="*/ 0 h 6057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1796996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2052763-4016-4E19-8024-E5B3495DF67D}"/>
              </a:ext>
            </a:extLst>
          </p:cNvPr>
          <p:cNvSpPr txBox="1"/>
          <p:nvPr/>
        </p:nvSpPr>
        <p:spPr>
          <a:xfrm>
            <a:off x="262393" y="224757"/>
            <a:ext cx="83718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Исполнение государственного </a:t>
            </a:r>
            <a:r>
              <a:rPr lang="ru-RU" sz="1600" b="1" dirty="0">
                <a:solidFill>
                  <a:schemeClr val="bg1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заказа по компоненту 1-                                             обучение внутри страны</a:t>
            </a:r>
            <a:endParaRPr lang="en-US" sz="1600" b="1" dirty="0">
              <a:solidFill>
                <a:schemeClr val="bg1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469445"/>
              </p:ext>
            </p:extLst>
          </p:nvPr>
        </p:nvGraphicFramePr>
        <p:xfrm>
          <a:off x="262393" y="838343"/>
          <a:ext cx="8658970" cy="591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6201"/>
                <a:gridCol w="2412769"/>
              </a:tblGrid>
              <a:tr h="5708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005  исполнена по 11 приоритетным направлениям:  врачи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обученных слушателей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839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 Охрана детства (План мероприятий по снижению младенческой и детской смертности в РК на 2019-2020 годы)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1 124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875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 Охрана материнства (Национальный Оперативный план мероприятий по снижению материнской смертности на 2019 год)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2 459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 Оказание медицинской помощи острыми инсультами (Дорожная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карта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287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875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 Оказание медицинской помощи при остром инфаркте(ДК)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225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 Оказание медицинской помощи при онкологических заболеваниях (Дорожная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карта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 Оказание скорой и неотложной медицинской помощи в РК на 2019-2020 гг. (Дорожная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карта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1 631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7. Оказание медицинской помощи при ХОБЛ  (Дорожная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карта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801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8. Семейная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медицина (План мероприятий по развитию первичной медико-санитарной помощи в Республике Казахстан на 2019 – 2020 годы )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2 050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9. Оказание медицинской помощи детско-подростковому населению в области психического здоровья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371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10. Менеджмент в здравоохранении, ОЗ, обучение специалистов санитарно-экологического профиля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944</a:t>
                      </a:r>
                    </a:p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11. Совершенствование медицинской 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реабилиталогии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в РК на 2019-2020 гг.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185</a:t>
                      </a:r>
                    </a:p>
                  </a:txBody>
                  <a:tcPr/>
                </a:tc>
              </a:tr>
              <a:tr h="26396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Всего: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 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426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6402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2052763-4016-4E19-8024-E5B3495DF67D}"/>
              </a:ext>
            </a:extLst>
          </p:cNvPr>
          <p:cNvSpPr txBox="1"/>
          <p:nvPr/>
        </p:nvSpPr>
        <p:spPr>
          <a:xfrm>
            <a:off x="342900" y="202223"/>
            <a:ext cx="82913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Исполнение  </a:t>
            </a:r>
            <a:r>
              <a:rPr lang="ru-RU" sz="1600" b="1" dirty="0">
                <a:solidFill>
                  <a:schemeClr val="bg1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государственного заказа по компоненту 1-                                             обучение внутри страны</a:t>
            </a:r>
            <a:endParaRPr lang="en-US" sz="1600" b="1" dirty="0">
              <a:solidFill>
                <a:schemeClr val="bg1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884345"/>
              </p:ext>
            </p:extLst>
          </p:nvPr>
        </p:nvGraphicFramePr>
        <p:xfrm>
          <a:off x="263770" y="786998"/>
          <a:ext cx="8642838" cy="592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79109"/>
                <a:gridCol w="2063729"/>
              </a:tblGrid>
              <a:tr h="40684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005  исполнена по 10 приоритетным направлениям: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медицинский персонал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обученных слушателей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839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 Охрана детства (План мероприятий по снижению младенческой и детской смертности в РК на 2019-2020 годы)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145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875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 Охрана материнства (Национальный Оперативный план мероприятий по снижению материнской смертности на 2019 год)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1 179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 Оказание медицинской помощи острыми инсультами (Дорожная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карта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78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875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 Оказание медицинской помощи при остром инфаркте(ДК)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180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 Оказание медицинской помощи при онкологических заболеваниях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(Дорожная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карта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180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 Оказание скорой и неотложной медицинской помощи в РК на 2019-2020 гг. (Дорожная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карта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790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7. Оказание медицинской помощи при ХОБЛ  (Дорожная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карта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70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801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8. Семейная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медицина (План мероприятий по развитию первичной медико-санитарной помощи в Республике Казахстан на 2019 – 2020 годы )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362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9. Совершенствование медицинской 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реабилиталогии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в РК на 2019-2020 гг.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70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10. Менеджмент в здравоохранении, ОЗ, обучение специалистов санитарно-экологического профиля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420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11. Прочие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634</a:t>
                      </a:r>
                    </a:p>
                    <a:p>
                      <a:pPr algn="ctr"/>
                      <a:endParaRPr lang="ru-RU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Всего: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4 100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4771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2052763-4016-4E19-8024-E5B3495DF67D}"/>
              </a:ext>
            </a:extLst>
          </p:cNvPr>
          <p:cNvSpPr txBox="1"/>
          <p:nvPr/>
        </p:nvSpPr>
        <p:spPr>
          <a:xfrm>
            <a:off x="420655" y="304689"/>
            <a:ext cx="83718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Исполнение  государственного заказа по компоненту 1-                                             обучение внутри страны</a:t>
            </a:r>
            <a:endParaRPr lang="en-US" sz="1600" b="1" dirty="0">
              <a:solidFill>
                <a:schemeClr val="bg1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804929"/>
              </p:ext>
            </p:extLst>
          </p:nvPr>
        </p:nvGraphicFramePr>
        <p:xfrm>
          <a:off x="287245" y="889464"/>
          <a:ext cx="8638642" cy="55932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67130"/>
                <a:gridCol w="3271512"/>
              </a:tblGrid>
              <a:tr h="4595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</a:t>
                      </a:r>
                      <a:r>
                        <a:rPr lang="ru-RU" sz="14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</a:t>
                      </a:r>
                      <a:r>
                        <a:rPr lang="ru-RU" sz="1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рограммы 005 по ВУЗам: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(врачи и СМР)</a:t>
                      </a:r>
                      <a:endParaRPr lang="ru-RU" sz="14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обученных слушателей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6280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1. НАО "Казахский национальный медицинский университет</a:t>
                      </a:r>
                      <a:r>
                        <a:rPr lang="ru-RU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им. С.Д.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Асфендиярова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Врачи- 2 165 СМР - 440</a:t>
                      </a:r>
                      <a:endParaRPr lang="ru-RU" sz="1400" b="1" i="0" u="none" strike="noStrike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13468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2. НАО «Медицинский университет Семей"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Врачи – 1 010 СМР - 130</a:t>
                      </a:r>
                      <a:endParaRPr lang="ru-RU" sz="1400" b="1" i="0" u="none" strike="noStrike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3. НАО "Западно-Казахстанский медицинский университет"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Врачи – 511 СМР - 55</a:t>
                      </a:r>
                      <a:endParaRPr lang="ru-RU" sz="1400" b="1" i="0" u="none" strike="noStrike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48755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4. АО "Казахстанский</a:t>
                      </a:r>
                      <a:r>
                        <a:rPr lang="ru-RU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медицинский университет непрерывного образования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Врачи 1 455 СМР - 165</a:t>
                      </a:r>
                      <a:endParaRPr lang="ru-RU" sz="1400" b="1" i="0" u="none" strike="noStrike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5. НАО "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Медицинский университет 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Караганда"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Врачи – 810 </a:t>
                      </a:r>
                      <a:endParaRPr lang="ru-RU" sz="1400" b="1" i="0" u="none" strike="noStrike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6. НАО "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Медицинский университет 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Астана"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Врачи</a:t>
                      </a:r>
                      <a:r>
                        <a:rPr lang="ru-RU" sz="1400" b="1" i="0" u="none" strike="noStrike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-  960</a:t>
                      </a:r>
                      <a:endParaRPr lang="ru-RU" sz="1400" b="1" i="0" u="none" strike="noStrike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7. АО "Южно-Казахстанская медицинская академия"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Врачи – 778 СМР - 73</a:t>
                      </a:r>
                      <a:endParaRPr lang="ru-RU" sz="1400" b="1" i="0" u="none" strike="noStrike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68019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8. ТОО «Казахстанский медицинский университет «ВШОЗ»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Врачи – 2 174 СМР - 70</a:t>
                      </a:r>
                      <a:endParaRPr lang="ru-RU" sz="1400" b="1" i="0" u="none" strike="noStrike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9. НУО «Казахстано-Российский  медицинский университет»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Врачи – 473 СМР - 260</a:t>
                      </a:r>
                      <a:endParaRPr lang="ru-RU" sz="1400" b="1" i="0" u="none" strike="noStrike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10. АО "Научный центр Нейрохирургии"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Врачи - 55</a:t>
                      </a:r>
                      <a:endParaRPr lang="ru-RU" sz="1400" b="1" i="0" u="none" strike="noStrike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11. АО "Национальный научный медицинский центр"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Врачи-35</a:t>
                      </a:r>
                      <a:endParaRPr lang="ru-RU" sz="1400" b="1" i="0" u="none" strike="noStrike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Всего: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Врачи 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10 426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СМР 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– 1 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193</a:t>
                      </a:r>
                      <a:endParaRPr lang="ru-RU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40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2052763-4016-4E19-8024-E5B3495DF67D}"/>
              </a:ext>
            </a:extLst>
          </p:cNvPr>
          <p:cNvSpPr txBox="1"/>
          <p:nvPr/>
        </p:nvSpPr>
        <p:spPr>
          <a:xfrm>
            <a:off x="262392" y="202223"/>
            <a:ext cx="83718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Исполнение  </a:t>
            </a:r>
            <a:r>
              <a:rPr lang="ru-RU" sz="1600" b="1" dirty="0">
                <a:solidFill>
                  <a:schemeClr val="bg1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государственного заказа по компоненту 1-                                             обучение внутри страны</a:t>
            </a:r>
            <a:endParaRPr lang="en-US" sz="1600" b="1" dirty="0">
              <a:solidFill>
                <a:schemeClr val="bg1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09920"/>
              </p:ext>
            </p:extLst>
          </p:nvPr>
        </p:nvGraphicFramePr>
        <p:xfrm>
          <a:off x="262392" y="763905"/>
          <a:ext cx="8621061" cy="6094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9013"/>
                <a:gridCol w="2292048"/>
              </a:tblGrid>
              <a:tr h="4268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</a:t>
                      </a:r>
                      <a:r>
                        <a:rPr lang="ru-RU" sz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</a:t>
                      </a:r>
                      <a:r>
                        <a:rPr lang="ru-RU" sz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рограммы 005 по колледжам:</a:t>
                      </a:r>
                      <a:r>
                        <a:rPr lang="ru-RU" sz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медицинские колледжи и научные</a:t>
                      </a:r>
                      <a:r>
                        <a:rPr lang="ru-RU" sz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центры</a:t>
                      </a:r>
                      <a:endParaRPr lang="ru-RU" sz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обученных слушателей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6485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ТОО «Республиканский высший медицинский колледж»</a:t>
                      </a:r>
                      <a:r>
                        <a:rPr lang="kk-KZ" sz="13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г.Алматы </a:t>
                      </a:r>
                      <a:endParaRPr lang="ru-RU" sz="13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1 234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6485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3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КГП на ПХВ «Высший медицинский колледж» г.Алматы </a:t>
                      </a:r>
                      <a:endParaRPr lang="ru-RU" sz="13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150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6485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3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КГП на ПХВ «Высший медицинский колледж» г.Нур-Султан </a:t>
                      </a:r>
                      <a:endParaRPr lang="ru-RU" sz="13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140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6485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КГП «Карагандинский областной высший сестринский колледж»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290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6485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3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КГП на ПХВ «Жамбылский высший медицинский колледж»</a:t>
                      </a:r>
                      <a:endParaRPr lang="ru-RU" sz="13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90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6485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3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ГКП НА ПХВ «Кокшетауский высший медицинский колледж» </a:t>
                      </a:r>
                      <a:endParaRPr lang="ru-RU" sz="13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70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6485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КГП на ПХВ «</a:t>
                      </a:r>
                      <a:r>
                        <a:rPr lang="ru-RU" sz="13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Кызылординский</a:t>
                      </a:r>
                      <a:r>
                        <a:rPr lang="ru-RU" sz="13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медицинский колледж»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150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6485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КГП НА ПХВ  «</a:t>
                      </a:r>
                      <a:r>
                        <a:rPr lang="kk-KZ" sz="13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</a:t>
                      </a:r>
                      <a:r>
                        <a:rPr lang="ru-RU" sz="13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авлодарский</a:t>
                      </a:r>
                      <a:r>
                        <a:rPr lang="ru-RU" sz="13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медицинский высший колледж» </a:t>
                      </a:r>
                      <a:endParaRPr lang="ru-RU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60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6485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КГП на ПХВ «Государственный высший медицинский колледж им </a:t>
                      </a:r>
                      <a:r>
                        <a:rPr lang="ru-RU" sz="13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Д.Калматаева</a:t>
                      </a:r>
                      <a:r>
                        <a:rPr lang="ru-RU" sz="13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г.Семей</a:t>
                      </a:r>
                      <a:r>
                        <a:rPr lang="ru-RU" sz="13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120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6485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ГКП на ПХВ «</a:t>
                      </a:r>
                      <a:r>
                        <a:rPr lang="ru-RU" sz="13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Талдыкорганский</a:t>
                      </a:r>
                      <a:r>
                        <a:rPr lang="ru-RU" sz="13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высший медицинский колледж»</a:t>
                      </a:r>
                      <a:endParaRPr lang="ru-RU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110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6485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ГКП на ПХВ «Актюбинский Высший медицинский колледж имени  героя Советского Союза </a:t>
                      </a:r>
                      <a:r>
                        <a:rPr lang="ru-RU" sz="13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Маншук</a:t>
                      </a:r>
                      <a:r>
                        <a:rPr lang="ru-RU" sz="13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Маметовой</a:t>
                      </a:r>
                      <a:r>
                        <a:rPr lang="ru-RU" sz="13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»</a:t>
                      </a:r>
                      <a:endParaRPr lang="ru-RU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150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6485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3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ГКП на ПХВ «</a:t>
                      </a:r>
                      <a:r>
                        <a:rPr lang="ru-RU" sz="13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Западно-Казахстанский высший медицинский колледж» </a:t>
                      </a:r>
                      <a:endParaRPr lang="ru-RU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90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6485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3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ГКП на ПХВ «Туркестанский высший медицинский колледж» </a:t>
                      </a:r>
                      <a:endParaRPr lang="ru-RU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90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6485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КГП на ПХВ "</a:t>
                      </a:r>
                      <a:r>
                        <a:rPr lang="ru-RU" sz="13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Атырауский</a:t>
                      </a:r>
                      <a:r>
                        <a:rPr lang="ru-RU" sz="13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высший  медицинский колледж"</a:t>
                      </a:r>
                      <a:endParaRPr lang="ru-RU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105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64852">
                <a:tc>
                  <a:txBody>
                    <a:bodyPr/>
                    <a:lstStyle/>
                    <a:p>
                      <a:pPr lvl="0"/>
                      <a:r>
                        <a:rPr lang="kk-KZ" sz="13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ГКП НА ПХВ </a:t>
                      </a:r>
                      <a:r>
                        <a:rPr lang="ru-RU" sz="13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«Высший медицинский колледж» </a:t>
                      </a:r>
                      <a:r>
                        <a:rPr lang="kk-KZ" sz="13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г.Шымкент</a:t>
                      </a:r>
                      <a:endParaRPr lang="ru-RU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105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6485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3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КГП «Костанайский высший медицинский колледж» </a:t>
                      </a:r>
                      <a:endParaRPr lang="ru-RU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56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5009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РГП на ПХВ «Казахский научный центр карантинных и зоонозных инфекций имени М. </a:t>
                      </a:r>
                      <a:r>
                        <a:rPr lang="ru-RU" sz="13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Айкимбаева</a:t>
                      </a:r>
                      <a:r>
                        <a:rPr lang="ru-RU" sz="13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47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6485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3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Р</a:t>
                      </a:r>
                      <a:r>
                        <a:rPr lang="ru-RU" sz="13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ГП на ПХВ «</a:t>
                      </a:r>
                      <a:r>
                        <a:rPr lang="kk-KZ" sz="13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Национальный научный ц</a:t>
                      </a:r>
                      <a:r>
                        <a:rPr lang="ru-RU" sz="13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ентр</a:t>
                      </a:r>
                      <a:r>
                        <a:rPr lang="ru-RU" sz="13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фтизиопульмонологии</a:t>
                      </a:r>
                      <a:r>
                        <a:rPr lang="kk-KZ" sz="13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РК</a:t>
                      </a:r>
                      <a:r>
                        <a:rPr lang="ru-RU" sz="13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» </a:t>
                      </a:r>
                      <a:r>
                        <a:rPr lang="ru-RU" sz="13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г. Алматы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50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9428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Всего: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2 907</a:t>
                      </a:r>
                      <a:endParaRPr lang="ru-RU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1272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2052763-4016-4E19-8024-E5B3495DF67D}"/>
              </a:ext>
            </a:extLst>
          </p:cNvPr>
          <p:cNvSpPr txBox="1"/>
          <p:nvPr/>
        </p:nvSpPr>
        <p:spPr>
          <a:xfrm>
            <a:off x="262393" y="317900"/>
            <a:ext cx="83718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ru-RU" sz="1400" b="1" dirty="0" smtClean="0">
                <a:solidFill>
                  <a:schemeClr val="bg1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Исполнение государственного заказа по компоненту 2- проведение мастер-классов</a:t>
            </a:r>
            <a:endParaRPr lang="en-US" sz="1400" b="1" dirty="0">
              <a:solidFill>
                <a:schemeClr val="bg1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665870"/>
              </p:ext>
            </p:extLst>
          </p:nvPr>
        </p:nvGraphicFramePr>
        <p:xfrm>
          <a:off x="262393" y="622498"/>
          <a:ext cx="8626630" cy="6235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9544"/>
                <a:gridCol w="2062517"/>
                <a:gridCol w="1334569"/>
              </a:tblGrid>
              <a:tr h="6424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тематик 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мастер-классов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База обучения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приглашенных специалистов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596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1. Акушерские кровотечения (Израиль)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ННЦ акушерства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 гинекологии </a:t>
                      </a:r>
                      <a:r>
                        <a:rPr lang="ru-RU" sz="12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г.Алматы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8754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2. Профилактика, дифференциальная диагностика и консервативное лечение тромбоэмболических осложнений у беременных и рожениц (Израиль)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ННЦ акушерства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 гинекологии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Г.Алматы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3. Диагностика и лечение буллезного 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эпидермиолиза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 у детей (РФ)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Научный центр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дермотовенерологии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г.Алматы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8755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4. Современные метода диагностики и лечения 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гистициоцитозов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 и первичные иммунодефициты состоянии у детей (Австрия)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ННЦ педиатрии и детской хирургии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г.Алматы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5. Диагностика и лечение 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муковисцидозов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 у детей (Турция)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ННЦ педиатрии и детской хирургии 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г.Алматы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6. Селективная дорсальная 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ризотомия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 (РФ)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НЦНейрохирургии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г.Нур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-Султан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7. Медикаментозная помощь детям с несовершенным 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остеогенезом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 (хрустальные детки) (РФ)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ННЦ материнства и детства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г.Нур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-Султан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8019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8. Современные подходы диагностики и лечения аутистических заболеваний у детей в ПМСП (Словения)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НАО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МУА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г.Нур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-Султан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9. 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Послеинсультная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 реабилитация (Литва)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НАО МУА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г.Нур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-Султан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10. Подготовка тренеров по изучению современных подходов реабилитации на уровне ПМСП (Литва)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НАО МУА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г.Нур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-Султан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11. Подготовка тренеров по оказанию паллиативной помощи взрослым и детям на уровне ПМСП (Германия)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НАО МУА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г.Нур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-Султан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5143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2052763-4016-4E19-8024-E5B3495DF67D}"/>
              </a:ext>
            </a:extLst>
          </p:cNvPr>
          <p:cNvSpPr txBox="1"/>
          <p:nvPr/>
        </p:nvSpPr>
        <p:spPr>
          <a:xfrm>
            <a:off x="262393" y="317900"/>
            <a:ext cx="83718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ru-RU" sz="1400" b="1" dirty="0" smtClean="0">
                <a:solidFill>
                  <a:schemeClr val="bg1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Исполнение государственного заказа по компоненту 2- проведение мастер-классов</a:t>
            </a:r>
            <a:endParaRPr lang="en-US" sz="1400" b="1" dirty="0">
              <a:solidFill>
                <a:schemeClr val="bg1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776899"/>
              </p:ext>
            </p:extLst>
          </p:nvPr>
        </p:nvGraphicFramePr>
        <p:xfrm>
          <a:off x="262393" y="678411"/>
          <a:ext cx="8653005" cy="5995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3072"/>
                <a:gridCol w="1484684"/>
                <a:gridCol w="1525249"/>
              </a:tblGrid>
              <a:tr h="6424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тематик </a:t>
                      </a:r>
                      <a:r>
                        <a:rPr lang="ru-RU" sz="14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мастер-классов</a:t>
                      </a:r>
                      <a:r>
                        <a:rPr lang="ru-RU" sz="1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База обучения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приглашенных специалистов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59664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12. Диагностика и лечение аутоиммунных заболеваний у взрослых (Израиль)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НАО МУА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/>
                </a:tc>
              </a:tr>
              <a:tr h="2596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13. Современные методы диагностики и лечения 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целиакии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 у детей (Испания)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ННЦ педиатрии и детской хирургии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8754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14. Организация службы физической медицины и реабилитации (Литва)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НАО МУА</a:t>
                      </a:r>
                    </a:p>
                    <a:p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15. Регенерация тканей при дефектах хряща: современные методы лечения (Австрия)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НАО МУА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8755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16. Профилактика и коррекция рискованных стилей поведения у несовершеннолетних. Налаживание и поддержание терапевтического альянса с учетом возрастных аспектов детско-подросткового возраста (Италия)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РНП центр психического здоровья            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г.Алматы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17. </a:t>
                      </a:r>
                      <a:r>
                        <a:rPr lang="en-US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Community health worker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 (Китай)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ВШОЗ</a:t>
                      </a:r>
                    </a:p>
                    <a:p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18. 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Кинезиотерапия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 верхних и нижних конечностей в 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нейрореабилитации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 детей (РФ)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НЦентр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детской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реабилитации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19. Основы терапевтического 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тейпирования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 у детей (РФ)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НЦентр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детской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реабилитации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8019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20. Подготовка тренеров по оказанию неотложной помощи в соответствии с международными стандартами PHTLS (США)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Сан.авиация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21. Профилактика заболеваний печени. Ведение пациентов после трансплантации (Корея)</a:t>
                      </a:r>
                      <a:endParaRPr lang="ru-RU" sz="13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ННЦХ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им.Сызганова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22. Физическая медицина и реабилитация в современных условиях (Литва)</a:t>
                      </a:r>
                      <a:endParaRPr lang="ru-RU" sz="13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МУК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9234362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Showeet theme">
  <a:themeElements>
    <a:clrScheme name="Showeet">
      <a:dk1>
        <a:srgbClr val="95A5A6"/>
      </a:dk1>
      <a:lt1>
        <a:sysClr val="window" lastClr="FFFFFF"/>
      </a:lt1>
      <a:dk2>
        <a:srgbClr val="2C3E50"/>
      </a:dk2>
      <a:lt2>
        <a:srgbClr val="F2F2F2"/>
      </a:lt2>
      <a:accent1>
        <a:srgbClr val="2980B9"/>
      </a:accent1>
      <a:accent2>
        <a:srgbClr val="16A085"/>
      </a:accent2>
      <a:accent3>
        <a:srgbClr val="9BBB59"/>
      </a:accent3>
      <a:accent4>
        <a:srgbClr val="F39C12"/>
      </a:accent4>
      <a:accent5>
        <a:srgbClr val="C0392B"/>
      </a:accent5>
      <a:accent6>
        <a:srgbClr val="4B2C50"/>
      </a:accent6>
      <a:hlink>
        <a:srgbClr val="16A085"/>
      </a:hlink>
      <a:folHlink>
        <a:srgbClr val="10786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5052</TotalTime>
  <Words>1749</Words>
  <Application>Microsoft Office PowerPoint</Application>
  <PresentationFormat>Экран (4:3)</PresentationFormat>
  <Paragraphs>281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Showeet theme</vt:lpstr>
      <vt:lpstr>Волна</vt:lpstr>
      <vt:lpstr>НАО «Медицинский университет Астана»   Исполнение республиканской бюджетной программы 005 «Повышение квалификации  и переподготовка кадров организаций здравоохранения» в 2019 году</vt:lpstr>
      <vt:lpstr>Презентация PowerPoint</vt:lpstr>
      <vt:lpstr>                   Реализация  программы 005 осуществлялась  по  3 направлениям: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PJSC "New Engineering Technologies"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Нуракынова Сабина Талгатовна</dc:creator>
  <cp:lastModifiedBy>Алтынгуль Серикпаева</cp:lastModifiedBy>
  <cp:revision>983</cp:revision>
  <cp:lastPrinted>2019-10-23T11:41:29Z</cp:lastPrinted>
  <dcterms:created xsi:type="dcterms:W3CDTF">2016-11-18T14:12:19Z</dcterms:created>
  <dcterms:modified xsi:type="dcterms:W3CDTF">2019-12-03T09:55:22Z</dcterms:modified>
</cp:coreProperties>
</file>