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60" r:id="rId3"/>
    <p:sldId id="262" r:id="rId4"/>
    <p:sldId id="261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324" autoAdjust="0"/>
    <p:restoredTop sz="88968" autoAdjust="0"/>
  </p:normalViewPr>
  <p:slideViewPr>
    <p:cSldViewPr>
      <p:cViewPr>
        <p:scale>
          <a:sx n="73" d="100"/>
          <a:sy n="73" d="100"/>
        </p:scale>
        <p:origin x="-576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AAF604-FF52-4EF7-AEDA-6ED2D9257EE8}" type="datetimeFigureOut">
              <a:rPr lang="ru-RU" smtClean="0"/>
              <a:pPr/>
              <a:t>11.10.2019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0FE02-3AA6-4AA8-8602-806FA6876B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4419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/>
              <a:t>Юкма</a:t>
            </a:r>
            <a:r>
              <a:rPr lang="ru-RU" dirty="0"/>
              <a:t> – </a:t>
            </a:r>
            <a:r>
              <a:rPr lang="ru-RU" dirty="0" err="1"/>
              <a:t>бакалавриат</a:t>
            </a:r>
            <a:r>
              <a:rPr lang="ru-RU" dirty="0"/>
              <a:t> за счет ОЗ</a:t>
            </a:r>
            <a:r>
              <a:rPr lang="ru-RU" baseline="0" dirty="0"/>
              <a:t> и</a:t>
            </a:r>
            <a:r>
              <a:rPr lang="ru-RU" dirty="0"/>
              <a:t> фармации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D0FE02-3AA6-4AA8-8602-806FA6876B5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1607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11.10.2019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11.10.2019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200" b="1" dirty="0"/>
              <a:t>Итоги распределения выпускников 2019 года. </a:t>
            </a:r>
            <a:br>
              <a:rPr lang="ru-RU" sz="3200" b="1" dirty="0"/>
            </a:br>
            <a:r>
              <a:rPr lang="ru-RU" sz="3200" b="1" dirty="0"/>
              <a:t>Итоги приема-2019 по программам медицинского образования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5013176"/>
            <a:ext cx="7704856" cy="1066800"/>
          </a:xfrm>
        </p:spPr>
        <p:txBody>
          <a:bodyPr/>
          <a:lstStyle/>
          <a:p>
            <a:r>
              <a:rPr lang="ru-RU" b="1" dirty="0" err="1">
                <a:solidFill>
                  <a:schemeClr val="tx1"/>
                </a:solidFill>
              </a:rPr>
              <a:t>Жамалиева</a:t>
            </a:r>
            <a:r>
              <a:rPr lang="ru-RU" b="1" dirty="0">
                <a:solidFill>
                  <a:schemeClr val="tx1"/>
                </a:solidFill>
              </a:rPr>
              <a:t> Л.М., проректор по УВР ЗКМУ им. Марата </a:t>
            </a:r>
            <a:r>
              <a:rPr lang="ru-RU" b="1" dirty="0" err="1">
                <a:solidFill>
                  <a:schemeClr val="tx1"/>
                </a:solidFill>
              </a:rPr>
              <a:t>Оспанова</a:t>
            </a:r>
            <a:endParaRPr lang="ru-RU" b="1" dirty="0">
              <a:solidFill>
                <a:schemeClr val="tx1"/>
              </a:solidFill>
            </a:endParaRPr>
          </a:p>
          <a:p>
            <a:r>
              <a:rPr lang="kk-KZ" b="1" dirty="0">
                <a:solidFill>
                  <a:schemeClr val="tx1"/>
                </a:solidFill>
              </a:rPr>
              <a:t>ЗАСЕДАНИЕ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kk-KZ" b="1" dirty="0">
                <a:solidFill>
                  <a:schemeClr val="tx1"/>
                </a:solidFill>
              </a:rPr>
              <a:t>УМО, 11 октября 2019</a:t>
            </a:r>
            <a:endParaRPr lang="ru-RU" b="1" dirty="0">
              <a:solidFill>
                <a:schemeClr val="tx1"/>
              </a:solidFill>
            </a:endParaRPr>
          </a:p>
          <a:p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3900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ru-RU" b="1" dirty="0"/>
              <a:t/>
            </a:r>
            <a:br>
              <a:rPr lang="ru-RU" b="1" dirty="0"/>
            </a:br>
            <a:r>
              <a:rPr lang="ru-RU" sz="2400" b="1" dirty="0"/>
              <a:t>Итоги распределения выпускников 2019 года</a:t>
            </a:r>
            <a:br>
              <a:rPr lang="ru-RU" sz="2400" b="1" dirty="0"/>
            </a:b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31992475"/>
              </p:ext>
            </p:extLst>
          </p:nvPr>
        </p:nvGraphicFramePr>
        <p:xfrm>
          <a:off x="107504" y="1268761"/>
          <a:ext cx="8388426" cy="4910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7160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741600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ВУЗ 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(всего выпускников)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Бакалавриат</a:t>
                      </a:r>
                      <a:r>
                        <a:rPr lang="ru-RU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Интернатура 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Резидентура 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Магистратура 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Докторантура 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9657">
                <a:tc>
                  <a:txBody>
                    <a:bodyPr/>
                    <a:lstStyle/>
                    <a:p>
                      <a:r>
                        <a:rPr lang="ru-RU" b="1" dirty="0" err="1"/>
                        <a:t>КазНМУ</a:t>
                      </a:r>
                      <a:r>
                        <a:rPr lang="ru-RU" dirty="0"/>
                        <a:t> (</a:t>
                      </a:r>
                      <a:r>
                        <a:rPr lang="en-US" dirty="0"/>
                        <a:t>13</a:t>
                      </a:r>
                      <a:r>
                        <a:rPr lang="ru-RU" dirty="0"/>
                        <a:t>12)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91,4%***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98,5%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96,7%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98,4%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100%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39868187"/>
                  </a:ext>
                </a:extLst>
              </a:tr>
              <a:tr h="429657">
                <a:tc>
                  <a:txBody>
                    <a:bodyPr/>
                    <a:lstStyle/>
                    <a:p>
                      <a:r>
                        <a:rPr lang="ru-RU" b="1" dirty="0"/>
                        <a:t>ЮКМА</a:t>
                      </a:r>
                      <a:r>
                        <a:rPr lang="ru-RU" dirty="0"/>
                        <a:t> (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512</a:t>
                      </a:r>
                      <a:r>
                        <a:rPr lang="ru-RU" dirty="0"/>
                        <a:t>)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77,8%*</a:t>
                      </a:r>
                      <a:endParaRPr lang="ru-RU" sz="10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100%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100%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100%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9657">
                <a:tc>
                  <a:txBody>
                    <a:bodyPr/>
                    <a:lstStyle/>
                    <a:p>
                      <a:r>
                        <a:rPr lang="ru-RU" b="1" dirty="0" err="1"/>
                        <a:t>КазМУНО</a:t>
                      </a:r>
                      <a:r>
                        <a:rPr lang="ru-RU" dirty="0"/>
                        <a:t> (564)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100%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100%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/>
                        <a:t>78,7%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76,4%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9657">
                <a:tc>
                  <a:txBody>
                    <a:bodyPr/>
                    <a:lstStyle/>
                    <a:p>
                      <a:r>
                        <a:rPr lang="ru-RU" b="1" dirty="0"/>
                        <a:t>КРМУ</a:t>
                      </a:r>
                      <a:r>
                        <a:rPr lang="ru-RU" dirty="0"/>
                        <a:t> (179 грант)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100%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100%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100%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9657">
                <a:tc>
                  <a:txBody>
                    <a:bodyPr/>
                    <a:lstStyle/>
                    <a:p>
                      <a:r>
                        <a:rPr lang="ru-RU" b="1" dirty="0"/>
                        <a:t>МКТУ</a:t>
                      </a:r>
                      <a:r>
                        <a:rPr lang="ru-RU" dirty="0"/>
                        <a:t> (620)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97,4%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97,9%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100%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100%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9657">
                <a:tc>
                  <a:txBody>
                    <a:bodyPr/>
                    <a:lstStyle/>
                    <a:p>
                      <a:r>
                        <a:rPr lang="ru-RU" b="1" dirty="0"/>
                        <a:t>ЗКМУ </a:t>
                      </a:r>
                      <a:r>
                        <a:rPr lang="ru-RU" dirty="0"/>
                        <a:t>(830)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84,8%**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98,2%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100%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100%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100%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29657">
                <a:tc>
                  <a:txBody>
                    <a:bodyPr/>
                    <a:lstStyle/>
                    <a:p>
                      <a:r>
                        <a:rPr lang="ru-RU" b="1" dirty="0"/>
                        <a:t>МУК</a:t>
                      </a:r>
                      <a:r>
                        <a:rPr lang="ru-RU" dirty="0"/>
                        <a:t> (1036)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91,4%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98,4%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100%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97%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100%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29657">
                <a:tc>
                  <a:txBody>
                    <a:bodyPr/>
                    <a:lstStyle/>
                    <a:p>
                      <a:r>
                        <a:rPr lang="ru-RU" b="1" dirty="0"/>
                        <a:t>МУС</a:t>
                      </a:r>
                      <a:r>
                        <a:rPr lang="ru-RU" dirty="0"/>
                        <a:t> (673)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100%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99,8%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99,4%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100%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100%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29657">
                <a:tc gridSpan="6"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ru-RU" sz="1400" b="0" baseline="0" dirty="0"/>
                        <a:t>* за счет ОЗ и фармации, 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ru-RU" sz="1400" b="0" baseline="0" dirty="0"/>
                        <a:t>** за счет ОЗ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ru-RU" sz="1400" b="0" baseline="0" dirty="0"/>
                        <a:t>*** за счет Технология </a:t>
                      </a:r>
                      <a:r>
                        <a:rPr lang="ru-RU" sz="1400" b="0" baseline="0" dirty="0" err="1"/>
                        <a:t>фарм</a:t>
                      </a:r>
                      <a:r>
                        <a:rPr lang="ru-RU" sz="1400" b="0" baseline="0" dirty="0"/>
                        <a:t> производства</a:t>
                      </a:r>
                      <a:endParaRPr lang="ru-RU" sz="1400" b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39993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992888" cy="1143000"/>
          </a:xfrm>
        </p:spPr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ru-RU" b="1" dirty="0"/>
              <a:t/>
            </a:r>
            <a:br>
              <a:rPr lang="ru-RU" b="1" dirty="0"/>
            </a:br>
            <a:r>
              <a:rPr lang="ru-RU" sz="2400" b="1" dirty="0"/>
              <a:t>Итоги приема-2019 по программам медицинского образования</a:t>
            </a:r>
            <a:br>
              <a:rPr lang="ru-RU" sz="2400" b="1" dirty="0"/>
            </a:br>
            <a:r>
              <a:rPr lang="ru-RU" sz="2400" b="1" dirty="0"/>
              <a:t/>
            </a:r>
            <a:br>
              <a:rPr lang="ru-RU" sz="2400" b="1" dirty="0"/>
            </a:b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19075154"/>
              </p:ext>
            </p:extLst>
          </p:nvPr>
        </p:nvGraphicFramePr>
        <p:xfrm>
          <a:off x="72006" y="1440180"/>
          <a:ext cx="8857712" cy="3897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1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01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0019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64307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71451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560060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ВУЗ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всего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Бакалавриат</a:t>
                      </a:r>
                      <a:r>
                        <a:rPr lang="ru-RU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Резидентура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Магистратура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Докторантура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err="1"/>
                        <a:t>КазНМУ</a:t>
                      </a:r>
                      <a:endParaRPr lang="ru-RU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1539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986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453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69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13836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/>
                        <a:t>ЮКМА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1429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1205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177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47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err="1"/>
                        <a:t>КазМУНО</a:t>
                      </a:r>
                      <a:endParaRPr lang="ru-RU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835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345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394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69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27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/>
                        <a:t>КРМУ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1067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1017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38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12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/>
                        <a:t>МКТУ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700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573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119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/>
                        <a:t>ЗКМУ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1045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799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229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12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/>
                        <a:t>МУК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981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524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405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34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18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/>
                        <a:t>МУС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751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508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203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18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22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Итого</a:t>
                      </a:r>
                      <a:endParaRPr lang="ru-RU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8379</a:t>
                      </a:r>
                      <a:endParaRPr lang="ru-RU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5989</a:t>
                      </a:r>
                      <a:endParaRPr lang="ru-RU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2018</a:t>
                      </a:r>
                      <a:endParaRPr lang="ru-RU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264</a:t>
                      </a:r>
                      <a:endParaRPr lang="ru-RU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108</a:t>
                      </a:r>
                      <a:endParaRPr lang="ru-RU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1410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210146"/>
          </a:xfrm>
        </p:spPr>
        <p:txBody>
          <a:bodyPr/>
          <a:lstStyle/>
          <a:p>
            <a:r>
              <a:rPr lang="ru-RU" sz="3600" dirty="0"/>
              <a:t>Причины </a:t>
            </a:r>
            <a:r>
              <a:rPr lang="ru-RU" sz="3600" dirty="0" err="1"/>
              <a:t>недоезда</a:t>
            </a:r>
            <a:r>
              <a:rPr lang="ru-RU" sz="3600" dirty="0"/>
              <a:t> выпускников по распределению Комиссии: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931224" cy="4781128"/>
          </a:xfrm>
        </p:spPr>
        <p:txBody>
          <a:bodyPr>
            <a:normAutofit/>
          </a:bodyPr>
          <a:lstStyle/>
          <a:p>
            <a:pPr indent="-342900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210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вакансий при наличии гарантийного письма о приеме на работу от МО. В отдельных случаях руководители МО принимают на работу не по решению Республиканской комиссии</a:t>
            </a:r>
          </a:p>
          <a:p>
            <a:pPr marL="0" indent="0">
              <a:buNone/>
            </a:pPr>
            <a:endParaRPr lang="ru-RU" sz="2000" b="1" dirty="0">
              <a:solidFill>
                <a:srgbClr val="2109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900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210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Единичные случаи открепления выпускников руководителями МО без согласования с Управлениями здравоохранения</a:t>
            </a:r>
          </a:p>
          <a:p>
            <a:pPr indent="-342900">
              <a:buFont typeface="Wingdings" panose="05000000000000000000" pitchFamily="2" charset="2"/>
              <a:buChar char="Ø"/>
            </a:pPr>
            <a:endParaRPr lang="ru-RU" sz="2000" b="1" dirty="0">
              <a:solidFill>
                <a:srgbClr val="2109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900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210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Неудовлетворенность выпускников условиями работы и проживания, есть вопросы по предоставлению подъемных пособий</a:t>
            </a:r>
          </a:p>
          <a:p>
            <a:pPr indent="-342900">
              <a:buFont typeface="Wingdings" panose="05000000000000000000" pitchFamily="2" charset="2"/>
              <a:buChar char="Ø"/>
            </a:pPr>
            <a:endParaRPr lang="ru-RU" sz="2000" b="1" dirty="0">
              <a:solidFill>
                <a:srgbClr val="2109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900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210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Смена семейного статуса, места жительства.</a:t>
            </a:r>
          </a:p>
          <a:p>
            <a:pPr lvl="1"/>
            <a:endParaRPr lang="ru-RU" dirty="0"/>
          </a:p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35758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Пути решения: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178702" cy="4800600"/>
          </a:xfrm>
        </p:spPr>
        <p:txBody>
          <a:bodyPr>
            <a:normAutofit lnSpcReduction="10000"/>
          </a:bodyPr>
          <a:lstStyle/>
          <a:p>
            <a:pPr indent="-342900" algn="just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rgbClr val="210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распределение выпускников в УЗ с последующим  трудоустройством Управлениями здравоохранения в МО </a:t>
            </a:r>
            <a:r>
              <a:rPr lang="ru-RU" sz="2000" dirty="0">
                <a:solidFill>
                  <a:srgbClr val="210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(имеет место перемещение внутри области). </a:t>
            </a:r>
            <a:r>
              <a:rPr lang="ru-RU" sz="2400" dirty="0">
                <a:solidFill>
                  <a:srgbClr val="210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Однако ФЦ требует распределения в конкретные МО</a:t>
            </a:r>
          </a:p>
          <a:p>
            <a:pPr marL="0" indent="0" algn="just">
              <a:buNone/>
            </a:pPr>
            <a:endParaRPr lang="ru-RU" sz="2000" dirty="0">
              <a:solidFill>
                <a:srgbClr val="2109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900" algn="just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rgbClr val="210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требования к уровню квалификаций врачей  больниц областного и республиканского уровня (например, стаж не менее 3 лет, категория не ниже 2). </a:t>
            </a:r>
          </a:p>
          <a:p>
            <a:pPr marL="0" indent="0" algn="just">
              <a:buNone/>
            </a:pPr>
            <a:endParaRPr lang="ru-RU" sz="2400" dirty="0">
              <a:solidFill>
                <a:srgbClr val="2109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900" algn="just"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rgbClr val="210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Акиматам</a:t>
            </a:r>
            <a:r>
              <a:rPr lang="ru-RU" sz="2400" dirty="0">
                <a:solidFill>
                  <a:srgbClr val="210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ввести в бюджет  статью расходов  по обеспечению молодых специалистов подъёмными пособиями.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45567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Вопросы и предложения по приему: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85926"/>
            <a:ext cx="8208912" cy="4614874"/>
          </a:xfrm>
        </p:spPr>
        <p:txBody>
          <a:bodyPr>
            <a:normAutofit/>
          </a:bodyPr>
          <a:lstStyle/>
          <a:p>
            <a:r>
              <a:rPr lang="ru-RU" sz="2000" dirty="0" err="1" smtClean="0">
                <a:solidFill>
                  <a:srgbClr val="210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Психотест</a:t>
            </a:r>
            <a:r>
              <a:rPr lang="ru-RU" sz="2000" dirty="0" smtClean="0">
                <a:solidFill>
                  <a:srgbClr val="210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проводить централизованно и желательно до приемной кампании. </a:t>
            </a:r>
            <a:endParaRPr lang="ru-RU" sz="2000" dirty="0">
              <a:solidFill>
                <a:srgbClr val="2109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rgbClr val="210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приема документов на </a:t>
            </a:r>
            <a:r>
              <a:rPr lang="ru-RU" sz="2000" dirty="0" err="1">
                <a:solidFill>
                  <a:srgbClr val="210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психотест</a:t>
            </a:r>
            <a:r>
              <a:rPr lang="ru-RU" sz="2000" dirty="0">
                <a:solidFill>
                  <a:srgbClr val="210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проведения </a:t>
            </a:r>
            <a:r>
              <a:rPr lang="ru-RU" sz="2000" dirty="0" err="1">
                <a:solidFill>
                  <a:srgbClr val="210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психотеста</a:t>
            </a:r>
            <a:r>
              <a:rPr lang="ru-RU" sz="2000" dirty="0">
                <a:solidFill>
                  <a:srgbClr val="210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конкурс для присуждения грантов, на </a:t>
            </a:r>
            <a:r>
              <a:rPr lang="ru-RU" sz="2000" dirty="0" smtClean="0">
                <a:solidFill>
                  <a:srgbClr val="210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зачисление, и др., неудобный и затратный для абитуриентов.</a:t>
            </a:r>
            <a:endParaRPr lang="ru-RU" sz="2000" dirty="0">
              <a:solidFill>
                <a:srgbClr val="2109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210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Рано закрылась база </a:t>
            </a:r>
            <a:r>
              <a:rPr lang="ru-RU" sz="2000" dirty="0" err="1" smtClean="0">
                <a:solidFill>
                  <a:srgbClr val="210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психотеста</a:t>
            </a:r>
            <a:r>
              <a:rPr lang="ru-RU" sz="2000" dirty="0" smtClean="0">
                <a:solidFill>
                  <a:srgbClr val="210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Перспективные абитуриенты не смогли поступить в </a:t>
            </a:r>
            <a:r>
              <a:rPr lang="ru-RU" sz="2000" dirty="0" err="1" smtClean="0">
                <a:solidFill>
                  <a:srgbClr val="210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медвуз</a:t>
            </a:r>
            <a:r>
              <a:rPr lang="ru-RU" sz="2000" dirty="0" smtClean="0">
                <a:solidFill>
                  <a:srgbClr val="210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2109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rgbClr val="210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было настоящего онлайн приема документов, обычное занесение в компьютер с выдачей </a:t>
            </a:r>
            <a:r>
              <a:rPr lang="ru-RU" sz="2000" dirty="0" smtClean="0">
                <a:solidFill>
                  <a:srgbClr val="210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справки.</a:t>
            </a:r>
          </a:p>
          <a:p>
            <a:r>
              <a:rPr lang="ru-RU" sz="2000" dirty="0" smtClean="0">
                <a:solidFill>
                  <a:srgbClr val="210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Повторное ЕНТ проводить в более ранние сроки (до 10 августа) с целью предоставления достаточного времени для зачисления. </a:t>
            </a:r>
            <a:endParaRPr lang="ru-RU" sz="2000" dirty="0">
              <a:solidFill>
                <a:srgbClr val="2109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rgbClr val="2109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rgbClr val="2109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rgbClr val="2109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rgbClr val="2109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7707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57244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4092</TotalTime>
  <Words>446</Words>
  <Application>Microsoft Office PowerPoint</Application>
  <PresentationFormat>Экран (4:3)</PresentationFormat>
  <Paragraphs>140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Соседство</vt:lpstr>
      <vt:lpstr>Итоги распределения выпускников 2019 года.  Итоги приема-2019 по программам медицинского образования</vt:lpstr>
      <vt:lpstr> Итоги распределения выпускников 2019 года </vt:lpstr>
      <vt:lpstr> Итоги приема-2019 по программам медицинского образования  </vt:lpstr>
      <vt:lpstr>Причины недоезда выпускников по распределению Комиссии: </vt:lpstr>
      <vt:lpstr>Пути решения:</vt:lpstr>
      <vt:lpstr>Вопросы и предложения по приему: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работы проректора по УВР на 2019-2020 уч год</dc:title>
  <dc:creator>Dok.med</dc:creator>
  <cp:lastModifiedBy>GOSZAKUP</cp:lastModifiedBy>
  <cp:revision>170</cp:revision>
  <dcterms:created xsi:type="dcterms:W3CDTF">2019-07-14T14:31:18Z</dcterms:created>
  <dcterms:modified xsi:type="dcterms:W3CDTF">2019-10-11T07:37:58Z</dcterms:modified>
</cp:coreProperties>
</file>