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4" r:id="rId3"/>
    <p:sldId id="259" r:id="rId4"/>
    <p:sldId id="257" r:id="rId5"/>
    <p:sldId id="260" r:id="rId6"/>
    <p:sldId id="263" r:id="rId7"/>
    <p:sldId id="261" r:id="rId8"/>
    <p:sldId id="265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EE2"/>
    <a:srgbClr val="538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2E688-DEF2-45A5-ACAA-4FFA93A9F9A1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8CB48-4DE5-4262-A93D-35B02E0B5E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19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E5847-4828-4FFA-8272-ED9EC7686152}" type="slidenum">
              <a:rPr lang="ru-RU" smtClean="0"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Учебно-методическое объединение по направлениям подготовки кадров высшего и послевузовского образования 101 Здравоохранение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41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8CB48-4DE5-4262-A93D-35B02E0B5E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1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6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9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13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457200" y="1026227"/>
            <a:ext cx="8227786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Slide Subtitle – Arial 14pt Regular, Use Title Case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457200" y="65645"/>
            <a:ext cx="4180114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Top Kicker – Arial 9pt Regular, Use Title Case</a:t>
            </a:r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303872" y="6603001"/>
            <a:ext cx="2840127" cy="255013"/>
          </a:xfrm>
          <a:prstGeom prst="rect">
            <a:avLst/>
          </a:prstGeom>
        </p:spPr>
        <p:txBody>
          <a:bodyPr lIns="0" tIns="0" rIns="65311" bIns="39187" anchor="b">
            <a:spAutoFit/>
          </a:bodyPr>
          <a:lstStyle>
            <a:lvl1pPr marL="0" indent="0" algn="l">
              <a:spcBef>
                <a:spcPts val="0"/>
              </a:spcBef>
              <a:buNone/>
              <a:defRPr sz="700" baseline="0">
                <a:solidFill>
                  <a:schemeClr val="tx1"/>
                </a:solidFill>
                <a:latin typeface="+mn-lt"/>
              </a:defRPr>
            </a:lvl1pPr>
            <a:lvl2pPr algn="l">
              <a:buNone/>
              <a:defRPr sz="900"/>
            </a:lvl2pPr>
            <a:lvl3pPr algn="l">
              <a:buNone/>
              <a:defRPr sz="900"/>
            </a:lvl3pPr>
            <a:lvl4pPr algn="l">
              <a:buNone/>
              <a:defRPr sz="900"/>
            </a:lvl4pPr>
            <a:lvl5pPr algn="l">
              <a:buNone/>
              <a:defRPr sz="900"/>
            </a:lvl5pPr>
          </a:lstStyle>
          <a:p>
            <a:pPr lvl="0"/>
            <a:r>
              <a:rPr lang="en-US" dirty="0"/>
              <a:t>Source: Click to add source. Use a single space after “Source:” and a period at the end of the source. Stretch the box to the left as needed.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7" y="6278202"/>
            <a:ext cx="2490799" cy="323165"/>
          </a:xfrm>
          <a:prstGeom prst="rect">
            <a:avLst/>
          </a:prstGeom>
        </p:spPr>
        <p:txBody>
          <a:bodyPr lIns="65311" tIns="0" rIns="0" bIns="0" anchor="b">
            <a:spAutoFit/>
          </a:bodyPr>
          <a:lstStyle>
            <a:lvl1pPr marL="130622" indent="-130622" algn="l" defTabSz="130622">
              <a:spcBef>
                <a:spcPts val="0"/>
              </a:spcBef>
              <a:buFont typeface="+mj-lt"/>
              <a:buAutoNum type="arabicParenR"/>
              <a:defRPr sz="700" baseline="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900">
                <a:solidFill>
                  <a:schemeClr val="tx1"/>
                </a:solidFill>
              </a:defRPr>
            </a:lvl2pPr>
            <a:lvl3pPr>
              <a:buNone/>
              <a:defRPr sz="9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footnote. Numbers appear automatically (no additional space or tab needed). Use a period at the end of each footnote. Stretch the box to the right as needed.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457200" y="449754"/>
            <a:ext cx="8227786" cy="400110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marL="0" indent="0">
              <a:spcBef>
                <a:spcPts val="0"/>
              </a:spcBef>
              <a:buNone/>
              <a:defRPr sz="2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 – Arial 18pt Bold, Use Title Case</a:t>
            </a:r>
          </a:p>
        </p:txBody>
      </p:sp>
    </p:spTree>
    <p:extLst>
      <p:ext uri="{BB962C8B-B14F-4D97-AF65-F5344CB8AC3E}">
        <p14:creationId xmlns:p14="http://schemas.microsoft.com/office/powerpoint/2010/main" val="42552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44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7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7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4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78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5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0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E77E-92AC-4D76-90BD-6CE6BBCC3F34}" type="datetimeFigureOut">
              <a:rPr lang="ru-RU" smtClean="0"/>
              <a:t>03.01.2019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0408-08D3-4C49-AD95-A18CE77AC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7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sz="quarter" idx="21"/>
          </p:nvPr>
        </p:nvSpPr>
        <p:spPr>
          <a:xfrm>
            <a:off x="5364088" y="4653136"/>
            <a:ext cx="3626872" cy="1224136"/>
          </a:xfrm>
        </p:spPr>
        <p:txBody>
          <a:bodyPr>
            <a:noAutofit/>
          </a:bodyPr>
          <a:lstStyle/>
          <a:p>
            <a:pPr algn="r"/>
            <a:r>
              <a:rPr lang="ru-RU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Рабочая группа, </a:t>
            </a:r>
            <a:endParaRPr lang="en-US" sz="18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8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И.о.советника</a:t>
            </a:r>
            <a:r>
              <a:rPr lang="ru-RU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Министра</a:t>
            </a:r>
          </a:p>
          <a:p>
            <a:pPr algn="r"/>
            <a:r>
              <a:rPr lang="ru-RU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 РК</a:t>
            </a:r>
          </a:p>
          <a:p>
            <a:pPr algn="r"/>
            <a:r>
              <a:rPr lang="ru-RU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Сыдыкова</a:t>
            </a:r>
            <a:r>
              <a:rPr lang="ru-RU" sz="18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С.И.</a:t>
            </a:r>
            <a:endParaRPr lang="ru-RU" sz="18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2"/>
          </p:nvPr>
        </p:nvSpPr>
        <p:spPr>
          <a:xfrm>
            <a:off x="3131840" y="24299"/>
            <a:ext cx="5868144" cy="553998"/>
          </a:xfrm>
        </p:spPr>
        <p:txBody>
          <a:bodyPr anchor="ctr"/>
          <a:lstStyle/>
          <a:p>
            <a:pPr algn="r"/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Учебно-методическое объединение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направлениям подготовки кадров высшего и послевузовского образования 101 -  </a:t>
            </a: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Здравоохранение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1772816"/>
            <a:ext cx="8352928" cy="237648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в проект </a:t>
            </a:r>
            <a:b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Стратегии развития человеческих ресурсов кадров здравоохранения Республики Казахстан</a:t>
            </a:r>
            <a:b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2020-2025 годы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43306" y="6162690"/>
            <a:ext cx="2250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января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Предложения ВУЗов при обсуждении Концепции развития </a:t>
            </a:r>
            <a:r>
              <a:rPr lang="ru-RU" sz="3200" b="1" dirty="0" err="1" smtClean="0">
                <a:solidFill>
                  <a:srgbClr val="002060"/>
                </a:solidFill>
              </a:rPr>
              <a:t>мед.образования</a:t>
            </a:r>
            <a:r>
              <a:rPr lang="ru-RU" sz="3200" b="1" dirty="0" smtClean="0">
                <a:solidFill>
                  <a:srgbClr val="002060"/>
                </a:solidFill>
              </a:rPr>
              <a:t> РК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504055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ЗКГМУ. Аккредитация </a:t>
            </a:r>
            <a:r>
              <a:rPr lang="ru-RU" dirty="0" smtClean="0"/>
              <a:t>клинических баз ВУЗом (НПА для аккредитации в качестве баз резидентуры и интернатуры);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ЗГМУ. Организация </a:t>
            </a:r>
            <a:r>
              <a:rPr lang="ru-RU" dirty="0" smtClean="0"/>
              <a:t>учебного процесса в соответствии с аккредитованной ОП (предложение онлайн режиме по согласованному графику);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ЗКГМУ. Статус </a:t>
            </a:r>
            <a:r>
              <a:rPr lang="ru-RU" dirty="0" smtClean="0"/>
              <a:t>врача резидента (стипендия и/или зарплата</a:t>
            </a:r>
            <a:r>
              <a:rPr lang="ru-RU" dirty="0" smtClean="0"/>
              <a:t>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ЮКМА. Профессиональный </a:t>
            </a:r>
            <a:r>
              <a:rPr lang="ru-RU" dirty="0"/>
              <a:t>стандарт фармацевтической деятельности, утвержденный НПП «</a:t>
            </a:r>
            <a:r>
              <a:rPr lang="ru-RU" dirty="0" err="1"/>
              <a:t>Атамекен</a:t>
            </a:r>
            <a:r>
              <a:rPr lang="ru-RU" dirty="0"/>
              <a:t>» от 22 октября 2018г. позволяет реализовывать программу подготовки 4+1.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ЮКМА.</a:t>
            </a:r>
            <a:r>
              <a:rPr lang="ru-RU" dirty="0"/>
              <a:t> </a:t>
            </a:r>
            <a:r>
              <a:rPr lang="ru-RU" dirty="0" smtClean="0"/>
              <a:t>Для </a:t>
            </a:r>
            <a:r>
              <a:rPr lang="ru-RU" dirty="0"/>
              <a:t>образовательной программы необходимо решить вопросы трудоустройства </a:t>
            </a:r>
            <a:r>
              <a:rPr lang="ru-RU" dirty="0" smtClean="0"/>
              <a:t>выпускников специальности Фармация, </a:t>
            </a:r>
            <a:r>
              <a:rPr lang="ru-RU" dirty="0"/>
              <a:t>обучавшихся по государственному заказу, а именно вопросы обязательного трудоустройства в государственных </a:t>
            </a:r>
            <a:r>
              <a:rPr lang="ru-RU" dirty="0" smtClean="0"/>
              <a:t>учреждениях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12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580"/>
            <a:ext cx="8229600" cy="77928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D86"/>
                </a:solidFill>
              </a:rPr>
              <a:t>Этапы реализации </a:t>
            </a:r>
            <a:r>
              <a:rPr lang="ru-RU" b="1" dirty="0" smtClean="0">
                <a:solidFill>
                  <a:srgbClr val="002D86"/>
                </a:solidFill>
              </a:rPr>
              <a:t>Стратегии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050951"/>
              </p:ext>
            </p:extLst>
          </p:nvPr>
        </p:nvGraphicFramePr>
        <p:xfrm>
          <a:off x="323528" y="836712"/>
          <a:ext cx="8712971" cy="5768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9393"/>
                <a:gridCol w="2180967"/>
                <a:gridCol w="1368152"/>
                <a:gridCol w="499277"/>
                <a:gridCol w="464836"/>
                <a:gridCol w="692071"/>
                <a:gridCol w="588931"/>
                <a:gridCol w="464836"/>
                <a:gridCol w="464836"/>
                <a:gridCol w="464836"/>
                <a:gridCol w="464836"/>
              </a:tblGrid>
              <a:tr h="866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r>
                        <a:rPr lang="ru-RU" sz="1000" b="1" u="none" strike="noStrike" dirty="0" smtClean="0">
                          <a:effectLst/>
                        </a:rPr>
                        <a:t>мероприятия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примечание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НПА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учебный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2019-20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2020-21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2021-22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2022-23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2023-24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2024-25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2025-26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2026-27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Интегрированная модель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Медицина (6 лет), Педиатрия (6 лет), Стоматология (5 лет), Фармация (5 лет)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Кодекс 2019, ГОСО и </a:t>
                      </a:r>
                      <a:r>
                        <a:rPr lang="ru-RU" sz="1000" u="none" strike="noStrike" dirty="0" err="1">
                          <a:effectLst/>
                        </a:rPr>
                        <a:t>ТУПлы</a:t>
                      </a:r>
                      <a:r>
                        <a:rPr lang="ru-RU" sz="1000" u="none" strike="noStrike" dirty="0">
                          <a:effectLst/>
                        </a:rPr>
                        <a:t> 2019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3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4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538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5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68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5198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Номенклатура мед. и фарм. специальностей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В соответствии с перечнем специальностей, согласованным с ЕС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приказ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Отраслевая рамка квалификаций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ОРК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173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Профстандарты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693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Обязательная резидентура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В соответствии с перечнем специальностей, согласованным с ЕС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Кодекс 2019, ГОСО, </a:t>
                      </a:r>
                      <a:r>
                        <a:rPr lang="ru-RU" sz="1000" u="none" strike="noStrike" dirty="0" err="1">
                          <a:effectLst/>
                        </a:rPr>
                        <a:t>ТУПлы</a:t>
                      </a:r>
                      <a:r>
                        <a:rPr lang="ru-RU" sz="1000" u="none" strike="noStrike" dirty="0">
                          <a:effectLst/>
                        </a:rPr>
                        <a:t>, перечень специальностей и  таблица соответствия (2019-2020)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ГОСО, </a:t>
                      </a:r>
                      <a:r>
                        <a:rPr lang="ru-RU" sz="1000" b="1" u="none" strike="noStrike" dirty="0" err="1">
                          <a:effectLst/>
                        </a:rPr>
                        <a:t>ТУПлы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538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3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68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 курс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Переходная интернатура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Общая врачебная практика, педиатрия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Положение об интернатуре (2019)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7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Интернатура (доучивание)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ВОП, Педиатрия, Терапия, АиГ, Хирургия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ГОСО 2017, </a:t>
                      </a:r>
                      <a:r>
                        <a:rPr lang="ru-RU" sz="1000" u="none" strike="noStrike" dirty="0" err="1">
                          <a:effectLst/>
                        </a:rPr>
                        <a:t>ТУПлы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5198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Переходная резидентура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38 спец-й + Семейная медицина + Неврология-Судебная медицина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ГОСО 2015, </a:t>
                      </a:r>
                      <a:r>
                        <a:rPr lang="ru-RU" sz="1000" u="none" strike="noStrike" dirty="0" err="1">
                          <a:effectLst/>
                        </a:rPr>
                        <a:t>ТУПлы</a:t>
                      </a:r>
                      <a:r>
                        <a:rPr lang="ru-RU" sz="1000" u="none" strike="noStrike" dirty="0">
                          <a:effectLst/>
                        </a:rPr>
                        <a:t>, </a:t>
                      </a:r>
                      <a:r>
                        <a:rPr lang="ru-RU" sz="1000" u="none" strike="noStrike" dirty="0" err="1">
                          <a:effectLst/>
                        </a:rPr>
                        <a:t>клин.базы</a:t>
                      </a:r>
                      <a:r>
                        <a:rPr lang="ru-RU" sz="1000" u="none" strike="noStrike" dirty="0">
                          <a:effectLst/>
                        </a:rPr>
                        <a:t>, Положение о рез-ре 2019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3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4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538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Резидентура (</a:t>
                      </a:r>
                      <a:r>
                        <a:rPr lang="ru-RU" sz="1000" u="none" strike="noStrike" dirty="0" err="1">
                          <a:effectLst/>
                        </a:rPr>
                        <a:t>доучивание</a:t>
                      </a:r>
                      <a:r>
                        <a:rPr lang="ru-RU" sz="1000" u="none" strike="noStrike" dirty="0">
                          <a:effectLst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38 специальностей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ГОСО 2015, </a:t>
                      </a:r>
                      <a:r>
                        <a:rPr lang="ru-RU" sz="1000" u="none" strike="noStrike" dirty="0" err="1">
                          <a:effectLst/>
                        </a:rPr>
                        <a:t>ТУПлы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 курс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3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4 курс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173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Переподготовка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Упразднить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Приказ МЗ РК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приказ</a:t>
                      </a:r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Повышение квалификации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ваучеры, повышение </a:t>
                      </a:r>
                      <a:r>
                        <a:rPr lang="ru-RU" sz="1000" u="none" strike="noStrike" dirty="0" err="1">
                          <a:effectLst/>
                        </a:rPr>
                        <a:t>проф.ответ-ти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Кодекс, ОРК, приказы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866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Лицензирование специалистов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поэтапная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Кодекс, ОРК, приказы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интерны, по срокам действия </a:t>
                      </a:r>
                      <a:r>
                        <a:rPr lang="ru-RU" sz="1000" u="none" strike="noStrike" dirty="0" err="1">
                          <a:effectLst/>
                        </a:rPr>
                        <a:t>сертиф</a:t>
                      </a:r>
                      <a:r>
                        <a:rPr lang="ru-RU" sz="1000" u="none" strike="noStrike" dirty="0">
                          <a:effectLst/>
                        </a:rPr>
                        <a:t>/ </a:t>
                      </a:r>
                      <a:r>
                        <a:rPr lang="ru-RU" sz="1000" u="none" strike="noStrike" dirty="0" err="1">
                          <a:effectLst/>
                        </a:rPr>
                        <a:t>категор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срок д-я</a:t>
                      </a:r>
                      <a:r>
                        <a:rPr lang="ru-RU" sz="1000" u="none" strike="noStrike" dirty="0" smtClean="0">
                          <a:effectLst/>
                        </a:rPr>
                        <a:t>+ 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перех</a:t>
                      </a:r>
                      <a:r>
                        <a:rPr lang="ru-RU" sz="1000" u="none" strike="noStrike" dirty="0">
                          <a:effectLst/>
                        </a:rPr>
                        <a:t>; </a:t>
                      </a:r>
                      <a:r>
                        <a:rPr lang="ru-RU" sz="1000" u="none" strike="noStrike" dirty="0" err="1">
                          <a:effectLst/>
                        </a:rPr>
                        <a:t>бесср</a:t>
                      </a:r>
                      <a:r>
                        <a:rPr lang="ru-RU" sz="1000" u="none" strike="noStrike" dirty="0">
                          <a:effectLst/>
                        </a:rPr>
                        <a:t>, высшая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538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интерны интегр. Модели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КРЗ 100%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chemeClr val="bg1"/>
                    </a:solidFill>
                  </a:tcPr>
                </a:tc>
              </a:tr>
              <a:tr h="346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Страхование </a:t>
                      </a:r>
                      <a:r>
                        <a:rPr lang="ru-RU" sz="1000" u="none" strike="noStrike" dirty="0" err="1">
                          <a:effectLst/>
                        </a:rPr>
                        <a:t>проф.ответ-ти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внедрение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69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для обсуждения с УЗ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715585"/>
              </p:ext>
            </p:extLst>
          </p:nvPr>
        </p:nvGraphicFramePr>
        <p:xfrm>
          <a:off x="107504" y="764704"/>
          <a:ext cx="8856984" cy="5643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472"/>
                <a:gridCol w="2285832"/>
                <a:gridCol w="864096"/>
                <a:gridCol w="2016224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Задача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Сроки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Исполнители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Примечание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</a:rPr>
                        <a:t>Номенклатура мед. и фарм. специальностей</a:t>
                      </a:r>
                      <a:r>
                        <a:rPr lang="ru-RU" sz="18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Проф. ассоциации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соответствие Директиве ЕС 2005/36/EC (2019)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Отраслевая рамка, </a:t>
                      </a:r>
                      <a:r>
                        <a:rPr lang="ru-RU" dirty="0" err="1" smtClean="0"/>
                        <a:t>профстандарты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2019-2020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РЦРЗ, проф. ассоциации, ВУЗы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</a:rPr>
                        <a:t>по Номенклатуре мед. и фарм. специальностей</a:t>
                      </a:r>
                      <a:r>
                        <a:rPr lang="ru-RU" sz="18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Обязательная резидентура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2021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Организации образования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и науки?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ГОСО, </a:t>
                      </a:r>
                      <a:r>
                        <a:rPr lang="ru-RU" sz="1800" b="0" baseline="0" dirty="0" err="1" smtClean="0">
                          <a:solidFill>
                            <a:schemeClr val="tx1"/>
                          </a:solidFill>
                        </a:rPr>
                        <a:t>ТУПлы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по специальностям Номенклатуры</a:t>
                      </a:r>
                      <a:r>
                        <a:rPr lang="ru-RU" sz="1800" b="0" baseline="0" dirty="0" smtClean="0">
                          <a:solidFill>
                            <a:srgbClr val="C00000"/>
                          </a:solidFill>
                        </a:rPr>
                        <a:t>*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в соответствии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Директивой ЕС 2005/36/EC (2019),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Лицензирование специалистов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с 2021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КООЗ?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по срокам действия сертификатов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Страхование </a:t>
                      </a:r>
                      <a:r>
                        <a:rPr lang="ru-RU" sz="1800" u="none" strike="noStrike" dirty="0" smtClean="0">
                          <a:effectLst/>
                        </a:rPr>
                        <a:t>профессиональной ответственности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с 2021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Упразднение переподготовки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с 2021?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b="0" smtClean="0">
                          <a:solidFill>
                            <a:schemeClr val="tx1"/>
                          </a:solidFill>
                        </a:rPr>
                        <a:t>ДНЧР МЗ РК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Приказ МЗ РК о введении </a:t>
                      </a:r>
                      <a:r>
                        <a:rPr lang="ru-RU" sz="1800" b="0" smtClean="0">
                          <a:solidFill>
                            <a:schemeClr val="tx1"/>
                          </a:solidFill>
                        </a:rPr>
                        <a:t>обязательной резидентуры, </a:t>
                      </a:r>
                      <a:r>
                        <a:rPr lang="ru-RU" sz="1800" b="0" smtClean="0">
                          <a:solidFill>
                            <a:srgbClr val="C00000"/>
                          </a:solidFill>
                        </a:rPr>
                        <a:t>**</a:t>
                      </a:r>
                      <a:endParaRPr lang="ru-RU" sz="1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Повышение квалификации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dirty="0" smtClean="0"/>
                        <a:t>2019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Аккредитованные организации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образования 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Приказ МОН РК, Правила размещения госзаказа (ваучеры)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504" y="6453336"/>
            <a:ext cx="8136904" cy="326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** - проблемы с </a:t>
            </a:r>
            <a:r>
              <a:rPr lang="ru-RU" dirty="0" err="1" smtClean="0">
                <a:solidFill>
                  <a:srgbClr val="C00000"/>
                </a:solidFill>
              </a:rPr>
              <a:t>квал.требованиями</a:t>
            </a:r>
            <a:r>
              <a:rPr lang="ru-RU" dirty="0" smtClean="0">
                <a:solidFill>
                  <a:srgbClr val="C00000"/>
                </a:solidFill>
              </a:rPr>
              <a:t> к лицензированию специалиста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для обсуждения с УЗ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08997"/>
              </p:ext>
            </p:extLst>
          </p:nvPr>
        </p:nvGraphicFramePr>
        <p:xfrm>
          <a:off x="107504" y="764704"/>
          <a:ext cx="8856984" cy="4981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472"/>
                <a:gridCol w="2285832"/>
                <a:gridCol w="864096"/>
                <a:gridCol w="2016224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Задача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Сроки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Исполнители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Примечание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Переходная резидентура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2019; 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Организации образования и науки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</a:rPr>
                        <a:t>по действующему перечню, (+ Семейная медицина и Неврология; -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суд.медицина</a:t>
                      </a:r>
                      <a:r>
                        <a:rPr lang="ru-RU" sz="1400" u="none" strike="noStrike" dirty="0" smtClean="0">
                          <a:effectLst/>
                        </a:rPr>
                        <a:t>), аккредитация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клин.баз</a:t>
                      </a:r>
                      <a:r>
                        <a:rPr lang="ru-RU" sz="1400" u="none" strike="noStrike" dirty="0" smtClean="0">
                          <a:effectLst/>
                        </a:rPr>
                        <a:t> (Положение </a:t>
                      </a:r>
                      <a:r>
                        <a:rPr lang="ru-RU" sz="1400" u="none" strike="noStrike" dirty="0">
                          <a:effectLst/>
                        </a:rPr>
                        <a:t>о рез-ре </a:t>
                      </a:r>
                      <a:r>
                        <a:rPr lang="ru-RU" sz="1400" u="none" strike="noStrike" dirty="0" smtClean="0">
                          <a:effectLst/>
                        </a:rPr>
                        <a:t>2019)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Интернатура (</a:t>
                      </a:r>
                      <a:r>
                        <a:rPr lang="ru-RU" sz="1400" u="none" strike="noStrike" dirty="0" err="1">
                          <a:effectLst/>
                        </a:rPr>
                        <a:t>доучивание</a:t>
                      </a:r>
                      <a:r>
                        <a:rPr lang="ru-RU" sz="1400" u="none" strike="noStrike" dirty="0">
                          <a:effectLst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2018-2019уч.г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ВУЗы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ГОСО 2017,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ТУПлы</a:t>
                      </a:r>
                      <a:r>
                        <a:rPr lang="ru-RU" sz="1400" u="none" strike="noStrike" dirty="0" smtClean="0">
                          <a:effectLst/>
                        </a:rPr>
                        <a:t> по 5 направлениям: ВОП, Педиатрия, Терапия,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АиГ</a:t>
                      </a:r>
                      <a:r>
                        <a:rPr lang="ru-RU" sz="1400" u="none" strike="noStrike" dirty="0" smtClean="0">
                          <a:effectLst/>
                        </a:rPr>
                        <a:t>, Хирургия, аккредитация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клин.баз</a:t>
                      </a:r>
                      <a:r>
                        <a:rPr lang="ru-RU" sz="1400" u="none" strike="noStrike" dirty="0" smtClean="0">
                          <a:effectLst/>
                        </a:rPr>
                        <a:t> (Положение об интернатуре 2019)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Переходная интернатура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Общая врачебная практика, педиатрия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ВУЗы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ГОСО 2017,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ТУПлы</a:t>
                      </a:r>
                      <a:r>
                        <a:rPr lang="ru-RU" sz="1400" u="none" strike="noStrike" dirty="0" smtClean="0">
                          <a:effectLst/>
                        </a:rPr>
                        <a:t> по 2 направлениям: ВОП, Педиатрия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11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Меры </a:t>
                      </a:r>
                      <a:r>
                        <a:rPr lang="ru-RU" sz="1400" dirty="0" err="1" smtClean="0"/>
                        <a:t>соц.поддержки</a:t>
                      </a:r>
                      <a:r>
                        <a:rPr lang="ru-RU" sz="1400" dirty="0" smtClean="0"/>
                        <a:t> молодых специалистов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***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МИО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Кодекс РК «О здоровье народа и системе здравоохранения», Закон РК от 8 июля 2005 года № 66 «О </a:t>
                      </a:r>
                      <a:r>
                        <a:rPr lang="ru-RU" sz="1000" dirty="0" err="1" smtClean="0"/>
                        <a:t>гос.регулировании</a:t>
                      </a:r>
                      <a:r>
                        <a:rPr lang="ru-RU" sz="1000" dirty="0" smtClean="0"/>
                        <a:t> развития агропромышленного комплекса и сельских территорий»,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ПП РК от 18 февраля 2009 года №183 «Об определении размеров мер соц. поддержки специалистам  здравоохранения, образования, социального обеспечения, культуры, спорта и агропромышленного комплекса, прибывшим  в сельские населенные пункты» </a:t>
                      </a:r>
                      <a:endParaRPr lang="ru-RU" sz="1400" dirty="0"/>
                    </a:p>
                  </a:txBody>
                  <a:tcPr marL="7667" marR="7667" marT="7667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12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Распределение выпускников интернатуры и резидентуры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****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7" marR="7667" marT="766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ВУЗы; Комиссия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ПП РК 390, Положение о распределении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2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*** </a:t>
            </a:r>
            <a:r>
              <a:rPr lang="ru-RU" sz="2000" b="1" dirty="0" smtClean="0"/>
              <a:t>Информация </a:t>
            </a:r>
            <a:r>
              <a:rPr lang="ru-RU" sz="2000" b="1" dirty="0"/>
              <a:t>из регионов по оказанным мерам социальной </a:t>
            </a:r>
            <a:r>
              <a:rPr lang="ru-RU" sz="2000" b="1" dirty="0" smtClean="0"/>
              <a:t>поддержки молодым специалистам (период 2018)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578396"/>
              </p:ext>
            </p:extLst>
          </p:nvPr>
        </p:nvGraphicFramePr>
        <p:xfrm>
          <a:off x="117846" y="1052736"/>
          <a:ext cx="8928995" cy="5283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504056"/>
                <a:gridCol w="576065"/>
                <a:gridCol w="720080"/>
                <a:gridCol w="864096"/>
                <a:gridCol w="1224136"/>
                <a:gridCol w="576064"/>
                <a:gridCol w="576064"/>
                <a:gridCol w="936103"/>
                <a:gridCol w="864096"/>
                <a:gridCol w="720083"/>
              </a:tblGrid>
              <a:tr h="178007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Регион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Прибыло </a:t>
                      </a:r>
                    </a:p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специалистов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из них </a:t>
                      </a:r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err="1" smtClean="0">
                          <a:effectLst/>
                        </a:rPr>
                        <a:t>трудоустр-ны</a:t>
                      </a:r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в селе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Из них получили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доп.меры</a:t>
                      </a:r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соц. поддержки для молодых специалистов </a:t>
                      </a:r>
                      <a:r>
                        <a:rPr lang="ru-RU" sz="1400" u="none" strike="noStrike" dirty="0" smtClean="0">
                          <a:effectLst/>
                        </a:rPr>
                        <a:t>(село)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доплата к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должн</a:t>
                      </a:r>
                      <a:r>
                        <a:rPr lang="ru-RU" sz="1400" u="none" strike="noStrike" dirty="0" smtClean="0">
                          <a:effectLst/>
                        </a:rPr>
                        <a:t>. окладу </a:t>
                      </a:r>
                      <a:r>
                        <a:rPr lang="ru-RU" sz="1400" u="none" strike="noStrike" dirty="0">
                          <a:effectLst/>
                        </a:rPr>
                        <a:t>не менее 25%, </a:t>
                      </a:r>
                      <a:r>
                        <a:rPr lang="ru-RU" sz="1400" u="none" strike="noStrike" dirty="0" err="1">
                          <a:effectLst/>
                        </a:rPr>
                        <a:t>тыс.тенге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выделение жил</a:t>
                      </a:r>
                      <a:r>
                        <a:rPr lang="ru-RU" sz="1400" u="none" strike="noStrike" dirty="0" smtClean="0">
                          <a:effectLst/>
                        </a:rPr>
                        <a:t>. площади моногорода/</a:t>
                      </a:r>
                    </a:p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село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 подъемное пособие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бюджетный кредит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иные меры соц</a:t>
                      </a:r>
                      <a:r>
                        <a:rPr lang="ru-RU" sz="1400" u="none" strike="noStrike" dirty="0" smtClean="0">
                          <a:effectLst/>
                        </a:rPr>
                        <a:t>. поддержки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выделено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79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возмещение расходов </a:t>
                      </a:r>
                      <a:r>
                        <a:rPr lang="ru-RU" sz="1400" u="none" strike="noStrike" dirty="0" smtClean="0">
                          <a:effectLst/>
                        </a:rPr>
                        <a:t>коммун. </a:t>
                      </a:r>
                      <a:r>
                        <a:rPr lang="ru-RU" sz="1400" u="none" strike="noStrike" dirty="0">
                          <a:effectLst/>
                        </a:rPr>
                        <a:t>расходов, </a:t>
                      </a:r>
                      <a:r>
                        <a:rPr lang="ru-RU" sz="1400" u="none" strike="noStrike" dirty="0" err="1">
                          <a:effectLst/>
                        </a:rPr>
                        <a:t>тыс.тенге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возмещение расходов за топливо, </a:t>
                      </a:r>
                      <a:r>
                        <a:rPr lang="ru-RU" sz="1400" u="none" strike="noStrike" dirty="0" err="1">
                          <a:effectLst/>
                        </a:rPr>
                        <a:t>тыс.тенге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корма, </a:t>
                      </a:r>
                      <a:r>
                        <a:rPr lang="ru-RU" sz="1400" u="none" strike="noStrike" dirty="0" err="1" smtClean="0">
                          <a:effectLst/>
                        </a:rPr>
                        <a:t>земел</a:t>
                      </a:r>
                      <a:r>
                        <a:rPr lang="ru-RU" sz="1400" u="none" strike="noStrike" dirty="0" smtClean="0">
                          <a:effectLst/>
                        </a:rPr>
                        <a:t>. участки, </a:t>
                      </a:r>
                      <a:r>
                        <a:rPr lang="ru-RU" sz="1400" u="none" strike="noStrike" dirty="0" err="1">
                          <a:effectLst/>
                        </a:rPr>
                        <a:t>тыс.тенге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vert="vert270">
                    <a:solidFill>
                      <a:schemeClr val="bg1"/>
                    </a:solidFill>
                  </a:tcPr>
                </a:tc>
              </a:tr>
              <a:tr h="17122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Актюбинская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ЗКО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Кызылординская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225763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Костанайская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122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Павлодарская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Акмолинская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ВКО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Мангистауская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36988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Алматинская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Атырауская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err="1">
                          <a:effectLst/>
                        </a:rPr>
                        <a:t>Жамбылская</a:t>
                      </a:r>
                      <a:r>
                        <a:rPr lang="ru-RU" sz="1400" u="none" strike="noStrike" dirty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Карагандинская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31/17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</a:rPr>
                        <a:t>51/18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24/0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122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СКО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30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Туркестанская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  <a:tr h="17800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г. Астана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171226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г. Алматы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275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89004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г. Шымкент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1906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669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313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116/102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 smtClean="0">
                          <a:effectLst/>
                        </a:rPr>
                        <a:t>323/290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134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227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49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99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effectLst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95" marR="5895" marT="589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C:\Users\onerbekova_a\Desktop\НСЗ круглый стол\ст56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259" y="1282227"/>
            <a:ext cx="822302" cy="814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652099" y="703216"/>
            <a:ext cx="1559407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25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Комиссия по </a:t>
            </a: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персональному распределению на работу выпускников </a:t>
            </a:r>
            <a:r>
              <a:rPr lang="ru-RU" altLang="ru-RU" sz="825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МЗ РК </a:t>
            </a:r>
            <a:endParaRPr lang="ru-RU" altLang="ru-RU" sz="8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5" descr="C:\Users\sultanov_m\Desktop\0619\graduate-student-avat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01" y="919181"/>
            <a:ext cx="486259" cy="40428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24443" y="752427"/>
            <a:ext cx="10652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ВУЗ, </a:t>
            </a:r>
            <a:r>
              <a:rPr lang="ru-RU" sz="900" b="1" dirty="0"/>
              <a:t>НИИ, НЦ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8811" y="4241299"/>
            <a:ext cx="6606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АКИМАТ</a:t>
            </a:r>
            <a:endParaRPr lang="ru-RU" sz="9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387435" y="1473926"/>
            <a:ext cx="164542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выпускнике:</a:t>
            </a:r>
            <a:endParaRPr lang="ru-RU" altLang="ru-RU" sz="75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выпускника, </a:t>
            </a:r>
            <a:endParaRPr lang="ru-RU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ИИН,</a:t>
            </a:r>
            <a:endParaRPr lang="ru-RU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и место рождения, специальность, номер диплома/ свидетельства, </a:t>
            </a:r>
            <a:endParaRPr lang="ru-RU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сельская квота или гос.заказ, платно</a:t>
            </a:r>
            <a:endParaRPr lang="kk-KZ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балл по результатам обучения (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GPA), 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</a:t>
            </a:r>
            <a:r>
              <a:rPr lang="en-US" altLang="ru-RU" sz="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en-US" altLang="ru-RU" sz="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супруге</a:t>
            </a:r>
            <a:r>
              <a:rPr lang="en-US" altLang="ru-RU" sz="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ФИО, 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ИИН,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свидетельство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браке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справка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прохождения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службы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</a:t>
            </a:r>
            <a:r>
              <a:rPr lang="en-US" altLang="ru-RU" sz="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en-US" altLang="ru-RU" sz="75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родителях</a:t>
            </a:r>
            <a:r>
              <a:rPr lang="en-US" altLang="ru-RU" sz="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ФИО,</a:t>
            </a:r>
            <a:r>
              <a:rPr lang="en-US" altLang="ru-RU" sz="7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ИИН, </a:t>
            </a:r>
            <a:endParaRPr lang="en-US" alt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573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жительство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родителей</a:t>
            </a:r>
            <a:r>
              <a:rPr lang="en-US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31553" y="4332611"/>
            <a:ext cx="143057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7866" eaLnBrk="0" fontAlgn="base" hangingPunct="0">
              <a:spcBef>
                <a:spcPct val="0"/>
              </a:spcBef>
              <a:spcAft>
                <a:spcPct val="0"/>
              </a:spcAft>
              <a:tabLst>
                <a:tab pos="202406" algn="l"/>
              </a:tabLst>
            </a:pP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Регионы (работодатели)</a:t>
            </a:r>
            <a:endParaRPr lang="ru-RU" altLang="ru-RU" sz="750" dirty="0">
              <a:solidFill>
                <a:schemeClr val="accent1">
                  <a:lumMod val="50000"/>
                </a:schemeClr>
              </a:solidFill>
            </a:endParaRPr>
          </a:p>
          <a:p>
            <a:pPr indent="67866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2406" algn="l"/>
              </a:tabLst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наименование государственной </a:t>
            </a:r>
            <a:r>
              <a:rPr lang="ru-RU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мед.организации</a:t>
            </a: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altLang="ru-RU" sz="750" dirty="0"/>
          </a:p>
          <a:p>
            <a:pPr indent="67866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2406" algn="l"/>
              </a:tabLst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расположения организации; город/село</a:t>
            </a:r>
            <a:endParaRPr lang="ru-RU" altLang="ru-RU" sz="750" dirty="0"/>
          </a:p>
          <a:p>
            <a:pPr indent="67866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2406" algn="l"/>
              </a:tabLst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Должность (</a:t>
            </a:r>
            <a:r>
              <a:rPr lang="ru-RU" altLang="ru-RU" sz="7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шт.ед</a:t>
            </a: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ru-RU" altLang="ru-RU" sz="750" dirty="0"/>
          </a:p>
          <a:p>
            <a:pPr indent="67866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2406" algn="l"/>
              </a:tabLst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заработной платы;</a:t>
            </a:r>
            <a:endParaRPr lang="ru-RU" altLang="ru-RU" sz="750" dirty="0"/>
          </a:p>
          <a:p>
            <a:pPr indent="67866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2406" algn="l"/>
              </a:tabLst>
            </a:pPr>
            <a:r>
              <a:rPr lang="ru-RU" altLang="ru-RU" sz="7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предоставляемые меры социальной поддержки (наименование, сумма)</a:t>
            </a:r>
            <a:endParaRPr lang="ru-RU" altLang="ru-RU" sz="750" dirty="0">
              <a:latin typeface="Arial" panose="020B0604020202020204" pitchFamily="34" charset="0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2933983" y="1800072"/>
            <a:ext cx="432295" cy="4086673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 b="1" dirty="0"/>
          </a:p>
        </p:txBody>
      </p:sp>
      <p:sp>
        <p:nvSpPr>
          <p:cNvPr id="24" name="Двойная стрелка вверх/вниз 23"/>
          <p:cNvSpPr/>
          <p:nvPr/>
        </p:nvSpPr>
        <p:spPr>
          <a:xfrm>
            <a:off x="435843" y="2504721"/>
            <a:ext cx="330301" cy="13140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" name="Блок-схема: несколько документов 24"/>
          <p:cNvSpPr/>
          <p:nvPr/>
        </p:nvSpPr>
        <p:spPr>
          <a:xfrm>
            <a:off x="94420" y="1794209"/>
            <a:ext cx="1284161" cy="320624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</a:rPr>
              <a:t>Информация о выпускниках</a:t>
            </a:r>
          </a:p>
        </p:txBody>
      </p:sp>
      <p:sp>
        <p:nvSpPr>
          <p:cNvPr id="26" name="Блок-схема: несколько документов 25"/>
          <p:cNvSpPr/>
          <p:nvPr/>
        </p:nvSpPr>
        <p:spPr>
          <a:xfrm>
            <a:off x="117732" y="5261430"/>
            <a:ext cx="1300630" cy="351411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</a:rPr>
              <a:t>Информацию о потребности в кадрах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1315691" y="4094720"/>
            <a:ext cx="1727973" cy="6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15643" y="2119797"/>
            <a:ext cx="1029236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ВУЗы, </a:t>
            </a:r>
            <a:endParaRPr lang="en-US" sz="8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НИИ, </a:t>
            </a:r>
            <a:endParaRPr lang="en-US" sz="8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</a:t>
            </a:r>
            <a:r>
              <a:rPr lang="kk-KZ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ru-RU" sz="825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Акиматы</a:t>
            </a:r>
            <a:r>
              <a:rPr lang="ru-RU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kk-KZ" sz="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</a:t>
            </a:r>
            <a:endParaRPr lang="ru-RU" sz="825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227095" y="4601627"/>
            <a:ext cx="203851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AutoNum type="arabicParenR"/>
            </a:pPr>
            <a:r>
              <a:rPr lang="kk-KZ" sz="825" b="1" dirty="0">
                <a:solidFill>
                  <a:srgbClr val="FF0000"/>
                </a:solidFill>
              </a:rPr>
              <a:t>Проверка и мониторинг данных </a:t>
            </a:r>
          </a:p>
          <a:p>
            <a:pPr marL="171450" indent="-171450">
              <a:buAutoNum type="arabicParenR"/>
            </a:pPr>
            <a:r>
              <a:rPr lang="kk-KZ" sz="825" b="1" dirty="0">
                <a:solidFill>
                  <a:srgbClr val="FF0000"/>
                </a:solidFill>
              </a:rPr>
              <a:t>Обратная связь с регионами</a:t>
            </a:r>
            <a:endParaRPr lang="ru-RU" sz="825" b="1" dirty="0">
              <a:solidFill>
                <a:srgbClr val="FF0000"/>
              </a:solidFill>
            </a:endParaRPr>
          </a:p>
        </p:txBody>
      </p:sp>
      <p:sp>
        <p:nvSpPr>
          <p:cNvPr id="32" name="Блок-схема: несколько документов 31"/>
          <p:cNvSpPr/>
          <p:nvPr/>
        </p:nvSpPr>
        <p:spPr>
          <a:xfrm>
            <a:off x="4695560" y="2919099"/>
            <a:ext cx="1074255" cy="651046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Персональное распределение на работу </a:t>
            </a:r>
            <a:endParaRPr lang="ru-RU" sz="675" b="1" dirty="0">
              <a:solidFill>
                <a:schemeClr val="tx1"/>
              </a:solidFill>
            </a:endParaRPr>
          </a:p>
        </p:txBody>
      </p:sp>
      <p:pic>
        <p:nvPicPr>
          <p:cNvPr id="33" name="Picture 10" descr="https://www.bankofwalterboro.com/wp-content/uploads/2015/03/Bank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15288" y="3937773"/>
            <a:ext cx="905454" cy="61446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TextBox 33"/>
          <p:cNvSpPr txBox="1"/>
          <p:nvPr/>
        </p:nvSpPr>
        <p:spPr>
          <a:xfrm>
            <a:off x="3573961" y="3764379"/>
            <a:ext cx="1295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solidFill>
                  <a:srgbClr val="FF0000"/>
                </a:solidFill>
              </a:rPr>
              <a:t>РЦРЗ (обсерватория)</a:t>
            </a:r>
            <a:endParaRPr lang="ru-RU" sz="900" b="1" dirty="0">
              <a:solidFill>
                <a:srgbClr val="FF0000"/>
              </a:solidFill>
            </a:endParaRPr>
          </a:p>
        </p:txBody>
      </p:sp>
      <p:sp>
        <p:nvSpPr>
          <p:cNvPr id="35" name="Блок-схема: несколько документов 34"/>
          <p:cNvSpPr/>
          <p:nvPr/>
        </p:nvSpPr>
        <p:spPr>
          <a:xfrm>
            <a:off x="7144984" y="2915972"/>
            <a:ext cx="1074255" cy="357935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на работу</a:t>
            </a:r>
            <a:endParaRPr lang="ru-RU" sz="675" b="1" dirty="0">
              <a:solidFill>
                <a:schemeClr val="tx1"/>
              </a:solidFill>
            </a:endParaRPr>
          </a:p>
        </p:txBody>
      </p:sp>
      <p:sp>
        <p:nvSpPr>
          <p:cNvPr id="36" name="Правая фигурная скобка 35"/>
          <p:cNvSpPr/>
          <p:nvPr/>
        </p:nvSpPr>
        <p:spPr>
          <a:xfrm>
            <a:off x="5693344" y="1858334"/>
            <a:ext cx="384368" cy="4086673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 b="1" dirty="0"/>
          </a:p>
        </p:txBody>
      </p:sp>
      <p:sp>
        <p:nvSpPr>
          <p:cNvPr id="38" name="Блок-схема: несколько документов 37"/>
          <p:cNvSpPr/>
          <p:nvPr/>
        </p:nvSpPr>
        <p:spPr>
          <a:xfrm>
            <a:off x="6916467" y="2102614"/>
            <a:ext cx="1074255" cy="290954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</a:t>
            </a:r>
            <a:endParaRPr lang="ru-RU" sz="675" b="1" dirty="0">
              <a:solidFill>
                <a:schemeClr val="tx1"/>
              </a:solidFill>
            </a:endParaRPr>
          </a:p>
        </p:txBody>
      </p:sp>
      <p:sp>
        <p:nvSpPr>
          <p:cNvPr id="39" name="Выноска со стрелкой вниз 38"/>
          <p:cNvSpPr/>
          <p:nvPr/>
        </p:nvSpPr>
        <p:spPr>
          <a:xfrm>
            <a:off x="6509646" y="2504721"/>
            <a:ext cx="1573350" cy="252671"/>
          </a:xfrm>
          <a:prstGeom prst="down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45" name="Group 4"/>
          <p:cNvGrpSpPr>
            <a:grpSpLocks/>
          </p:cNvGrpSpPr>
          <p:nvPr/>
        </p:nvGrpSpPr>
        <p:grpSpPr bwMode="auto">
          <a:xfrm>
            <a:off x="308919" y="5912886"/>
            <a:ext cx="8594096" cy="808394"/>
            <a:chOff x="864" y="2912"/>
            <a:chExt cx="4079" cy="622"/>
          </a:xfrm>
        </p:grpSpPr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911" y="3115"/>
              <a:ext cx="4032" cy="194"/>
            </a:xfrm>
            <a:prstGeom prst="rightArrow">
              <a:avLst>
                <a:gd name="adj1" fmla="val 36602"/>
                <a:gd name="adj2" fmla="val 54170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750">
                <a:latin typeface="Times New Roman" pitchFamily="18" charset="0"/>
              </a:endParaRPr>
            </a:p>
          </p:txBody>
        </p: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864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155" y="3339"/>
              <a:ext cx="3687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ru-RU" altLang="ru-RU" sz="1050" b="1" dirty="0"/>
                <a:t>январь-февраль                                                    </a:t>
              </a:r>
              <a:r>
                <a:rPr kumimoji="1" lang="kk-KZ" altLang="ru-RU" sz="1050" b="1" dirty="0"/>
                <a:t>март-апрель                                                       июль </a:t>
              </a:r>
              <a:endParaRPr kumimoji="1" lang="ru-RU" altLang="ru-RU" sz="1050" b="1" noProof="1"/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1533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en-US" altLang="ru-RU" sz="1050" b="1"/>
            </a:p>
          </p:txBody>
        </p:sp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1872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51" name="Text Box 10"/>
            <p:cNvSpPr txBox="1">
              <a:spLocks noChangeArrowheads="1"/>
            </p:cNvSpPr>
            <p:nvPr/>
          </p:nvSpPr>
          <p:spPr bwMode="auto">
            <a:xfrm>
              <a:off x="2208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en-US" altLang="ru-RU" sz="1050" b="1"/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2544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2880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55" name="Text Box 14"/>
            <p:cNvSpPr txBox="1">
              <a:spLocks noChangeArrowheads="1"/>
            </p:cNvSpPr>
            <p:nvPr/>
          </p:nvSpPr>
          <p:spPr bwMode="auto">
            <a:xfrm>
              <a:off x="3552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3840" y="2912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ru-RU" altLang="ru-RU" sz="1050" b="1" noProof="1"/>
            </a:p>
          </p:txBody>
        </p:sp>
        <p:sp>
          <p:nvSpPr>
            <p:cNvPr id="57" name="Text Box 20"/>
            <p:cNvSpPr txBox="1">
              <a:spLocks noChangeArrowheads="1"/>
            </p:cNvSpPr>
            <p:nvPr/>
          </p:nvSpPr>
          <p:spPr bwMode="auto">
            <a:xfrm>
              <a:off x="4416" y="2913"/>
              <a:ext cx="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en-US" altLang="ru-RU" sz="1050" b="1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770" y="2968994"/>
            <a:ext cx="602699" cy="60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право 1"/>
          <p:cNvSpPr/>
          <p:nvPr/>
        </p:nvSpPr>
        <p:spPr>
          <a:xfrm>
            <a:off x="4123918" y="3123167"/>
            <a:ext cx="532663" cy="244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" name="Стрелка вверх 2"/>
          <p:cNvSpPr/>
          <p:nvPr/>
        </p:nvSpPr>
        <p:spPr>
          <a:xfrm>
            <a:off x="3673342" y="3598968"/>
            <a:ext cx="201554" cy="2127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" name="Прямоугольник 14"/>
          <p:cNvSpPr/>
          <p:nvPr/>
        </p:nvSpPr>
        <p:spPr>
          <a:xfrm>
            <a:off x="3253474" y="1858334"/>
            <a:ext cx="242919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данных в ИС СУР 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3663756" y="2778344"/>
            <a:ext cx="204029" cy="198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1029" name="Picture 5" descr="ÐÐ°ÑÑÐ¸Ð½ÐºÐ¸ Ð¿Ð¾ Ð·Ð°Ð¿ÑÐ¾ÑÑ Ð·Ð½Ð°ÑÐ¾Ðº Ð¸ÐºÐ¾Ð½ÐºÐ¸ Ð·Ð´Ð°Ð½Ð¸Ñ Ð³Ð¾Ð²ÐµÐ¼ÐµÐ½Ñ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4" t="3449" r="8916" b="14254"/>
          <a:stretch/>
        </p:blipFill>
        <p:spPr bwMode="auto">
          <a:xfrm>
            <a:off x="238882" y="4472131"/>
            <a:ext cx="667266" cy="67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6937503" y="3406473"/>
            <a:ext cx="21447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проблемы 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kk-KZ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защиты медработников;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дисбаланс город : село;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Межрегиональный кадровый дисбаланс;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дисбаланс между врачами ПМСП к узкими специалистами;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kk-KZ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текучести кадров, отток кадров из отрасли, миграция;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потенциал кадровых служб  в МО, недостаточное использование </a:t>
            </a:r>
            <a:r>
              <a:rPr lang="en-US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HR-</a:t>
            </a:r>
            <a:r>
              <a:rPr lang="kk-KZ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технологи;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60" name="Стрелка вниз 59"/>
          <p:cNvSpPr/>
          <p:nvPr/>
        </p:nvSpPr>
        <p:spPr>
          <a:xfrm>
            <a:off x="6428885" y="3522993"/>
            <a:ext cx="235279" cy="94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61" name="Picture 5" descr="ÐÐ°ÑÑÐ¸Ð½ÐºÐ¸ Ð¿Ð¾ Ð·Ð°Ð¿ÑÐ¾ÑÑ Ð·Ð½Ð°ÑÐ¾Ðº Ð¸ÐºÐ¾Ð½ÐºÐ¸ Ð·Ð´Ð°Ð½Ð¸Ñ Ð³Ð¾Ð²ÐµÐ¼ÐµÐ½Ñ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4" t="3449" r="8916" b="14254"/>
          <a:stretch/>
        </p:blipFill>
        <p:spPr bwMode="auto">
          <a:xfrm>
            <a:off x="6204448" y="4785737"/>
            <a:ext cx="667266" cy="67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205121" y="4578020"/>
            <a:ext cx="780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АКИМАТ</a:t>
            </a:r>
            <a:endParaRPr lang="ru-RU" sz="900" b="1" dirty="0"/>
          </a:p>
        </p:txBody>
      </p:sp>
      <p:sp>
        <p:nvSpPr>
          <p:cNvPr id="63" name="Заголовок 1"/>
          <p:cNvSpPr txBox="1">
            <a:spLocks/>
          </p:cNvSpPr>
          <p:nvPr/>
        </p:nvSpPr>
        <p:spPr>
          <a:xfrm>
            <a:off x="1217445" y="145234"/>
            <a:ext cx="6834247" cy="31002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rgbClr val="C00000"/>
                </a:solidFill>
              </a:rPr>
              <a:t>**** </a:t>
            </a:r>
            <a:r>
              <a:rPr lang="ru-RU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выпускников интернатуры и резидентуры с 2019 года</a:t>
            </a:r>
            <a:endParaRPr lang="ru-RU" sz="15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8919" y="1035541"/>
            <a:ext cx="676275" cy="647700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40952" y="2739729"/>
            <a:ext cx="67627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3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546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Индикаторы стратегии развития кадров здравоохранения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641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организаций образования: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заработной платы врачей к средней заработной плате к экономике региона 1:1.5.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целевых грантов в общей объеме грантов на подготовку резидентов в ВУЗе</a:t>
            </a:r>
            <a:endParaRPr lang="en-US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молодых специалистов  в  сельской местности, которым оказаны меры социальной поддержки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лицензированных врачей  </a:t>
            </a:r>
            <a:endParaRPr lang="en-US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врачей ПМСП в общем числе врачей </a:t>
            </a:r>
            <a:endParaRPr lang="en-US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ПМСП, оказываемой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мультидисциплинарными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командами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инвестиций медицинских организаций  в повышение потенциала медицинских работников </a:t>
            </a:r>
            <a:endParaRPr lang="en-US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выявленных медицинских инцидентов,  по которым произведены выплаты за вред нанесенный жизни и здоровью пациента</a:t>
            </a:r>
          </a:p>
          <a:p>
            <a:pPr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медицинских сестер расширенной практики (подготовленных по программам прикладного и академического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бакалавриата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общем количестве сестринских кадров в системе здравоохранения РК</a:t>
            </a:r>
          </a:p>
          <a:p>
            <a:pPr marL="0" indent="0" fontAlgn="ctr">
              <a:buNone/>
            </a:pP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организаций образования:</a:t>
            </a:r>
          </a:p>
          <a:p>
            <a:pPr fontAlgn="ctr"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ицинских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ВУЗов, вошедших в рейтинг лучших университетов мира QS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Rankings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(1000 лучших университетов мира) или  QS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Rankings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предметной области «Науки о жизни и медицина» (500 лучших университетов мира)</a:t>
            </a:r>
          </a:p>
          <a:p>
            <a:pPr fontAlgn="ctr">
              <a:buFont typeface="+mj-lt"/>
              <a:buAutoNum type="arabicPeriod"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</a:t>
            </a: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доходов от научной деятельности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общем бюджете медицинских ВУЗов и НИИ,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НЦ.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10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1473"/>
            <a:ext cx="8229600" cy="787323"/>
          </a:xfrm>
        </p:spPr>
        <p:txBody>
          <a:bodyPr>
            <a:normAutofit/>
          </a:bodyPr>
          <a:lstStyle/>
          <a:p>
            <a:pPr algn="l"/>
            <a:r>
              <a:rPr lang="kk-KZ" sz="3200" b="1" dirty="0" smtClean="0">
                <a:solidFill>
                  <a:srgbClr val="002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решения</a:t>
            </a:r>
            <a:endParaRPr lang="ru-RU" sz="3200" b="1" dirty="0">
              <a:solidFill>
                <a:srgbClr val="002D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1196752"/>
            <a:ext cx="8229600" cy="4525963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Вынести на обсуждение с Управлениями здравоохранений РК проект Стратегии развития человеческих ресурсов кадров здравоохранения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2020-2025гг, ответственный – исполнительный директор УМО, срок исполнения 10 января 2019г.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692696"/>
            <a:ext cx="8208912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62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1344</Words>
  <Application>Microsoft Office PowerPoint</Application>
  <PresentationFormat>Экран (4:3)</PresentationFormat>
  <Paragraphs>520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Предложения в проект  Стратегии развития человеческих ресурсов кадров здравоохранения Республики Казахстан на 2020-2025 годы </vt:lpstr>
      <vt:lpstr>Предложения ВУЗов при обсуждении Концепции развития мед.образования РК</vt:lpstr>
      <vt:lpstr>Этапы реализации Стратегии</vt:lpstr>
      <vt:lpstr>Вопросы для обсуждения с УЗ</vt:lpstr>
      <vt:lpstr>Вопросы для обсуждения с УЗ</vt:lpstr>
      <vt:lpstr>*** Информация из регионов по оказанным мерам социальной поддержки молодым специалистам (период 2018)</vt:lpstr>
      <vt:lpstr>Презентация PowerPoint</vt:lpstr>
      <vt:lpstr>Индикаторы стратегии развития кадров здравоохранения</vt:lpstr>
      <vt:lpstr>Проект решения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обсуждения с УЗ</dc:title>
  <dc:creator>Home</dc:creator>
  <cp:lastModifiedBy>Home</cp:lastModifiedBy>
  <cp:revision>10</cp:revision>
  <dcterms:created xsi:type="dcterms:W3CDTF">2019-01-03T14:39:37Z</dcterms:created>
  <dcterms:modified xsi:type="dcterms:W3CDTF">2019-01-03T16:12:29Z</dcterms:modified>
</cp:coreProperties>
</file>