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1" r:id="rId3"/>
    <p:sldId id="279" r:id="rId4"/>
    <p:sldId id="280" r:id="rId5"/>
    <p:sldId id="282" r:id="rId6"/>
    <p:sldId id="277" r:id="rId7"/>
  </p:sldIdLst>
  <p:sldSz cx="12192000" cy="6858000"/>
  <p:notesSz cx="7023100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577" autoAdjust="0"/>
  </p:normalViewPr>
  <p:slideViewPr>
    <p:cSldViewPr snapToGrid="0">
      <p:cViewPr>
        <p:scale>
          <a:sx n="40" d="100"/>
          <a:sy n="40" d="100"/>
        </p:scale>
        <p:origin x="-1878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378922507738589"/>
          <c:y val="4.2980145449488638E-2"/>
          <c:w val="0.36610114684813977"/>
          <c:h val="0.9075286982424551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государственном языке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Учебники</c:v>
                </c:pt>
                <c:pt idx="1">
                  <c:v>Учебные пособия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</c:v>
                </c:pt>
                <c:pt idx="1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русском языке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Учебники</c:v>
                </c:pt>
                <c:pt idx="1">
                  <c:v>Учебные пособия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 английском языке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Учебники</c:v>
                </c:pt>
                <c:pt idx="1">
                  <c:v>Учебные пособия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966144"/>
        <c:axId val="36614528"/>
      </c:barChart>
      <c:catAx>
        <c:axId val="34966144"/>
        <c:scaling>
          <c:orientation val="minMax"/>
        </c:scaling>
        <c:delete val="0"/>
        <c:axPos val="l"/>
        <c:majorTickMark val="out"/>
        <c:minorTickMark val="none"/>
        <c:tickLblPos val="nextTo"/>
        <c:crossAx val="36614528"/>
        <c:crosses val="autoZero"/>
        <c:auto val="1"/>
        <c:lblAlgn val="ctr"/>
        <c:lblOffset val="100"/>
        <c:noMultiLvlLbl val="0"/>
      </c:catAx>
      <c:valAx>
        <c:axId val="366145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966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693824655371101"/>
          <c:y val="8.9346539427855406E-2"/>
          <c:w val="0.36090489058463976"/>
          <c:h val="0.86986839095393242"/>
        </c:manualLayout>
      </c:layout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400"/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62BFD-DA47-470B-8836-A91616023669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2311" y="4480004"/>
            <a:ext cx="5618480" cy="366545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70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DC0F3-D44C-4366-B655-A3912F725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59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DC0F3-D44C-4366-B655-A3912F72522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423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3D779-5F1C-435E-BCBA-CB71BD567AA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954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13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64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93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36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8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0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14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06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67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74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29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3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1391680" y="1420659"/>
            <a:ext cx="9687446" cy="2579761"/>
          </a:xfrm>
        </p:spPr>
        <p:txBody>
          <a:bodyPr>
            <a:noAutofit/>
          </a:bodyPr>
          <a:lstStyle/>
          <a:p>
            <a:pPr>
              <a:spcAft>
                <a:spcPts val="141"/>
              </a:spcAft>
            </a:pPr>
            <a:r>
              <a:rPr lang="ru-RU" sz="32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Отчет об утверждении учебников и учебных пособий по специальностям высшего и послевузовского образования для присвоения грифов РУМС МОН РК по результатам экспертизы РЦРЗ</a:t>
            </a: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391680" y="6026331"/>
            <a:ext cx="9144000" cy="831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ct val="0"/>
              </a:spcBef>
            </a:pPr>
            <a:r>
              <a:rPr lang="ru-RU" sz="1800" b="1" dirty="0" smtClean="0">
                <a:solidFill>
                  <a:srgbClr val="002060"/>
                </a:solidFill>
                <a:cs typeface="Arial" pitchFamily="34" charset="0"/>
              </a:rPr>
              <a:t>2019 </a:t>
            </a:r>
            <a:r>
              <a:rPr lang="ru-RU" sz="1800" b="1" dirty="0">
                <a:solidFill>
                  <a:srgbClr val="002060"/>
                </a:solidFill>
                <a:cs typeface="Arial" pitchFamily="34" charset="0"/>
              </a:rPr>
              <a:t>г</a:t>
            </a:r>
          </a:p>
        </p:txBody>
      </p:sp>
      <p:sp>
        <p:nvSpPr>
          <p:cNvPr id="8" name="Прямоугольник 5"/>
          <p:cNvSpPr>
            <a:spLocks noChangeArrowheads="1"/>
          </p:cNvSpPr>
          <p:nvPr/>
        </p:nvSpPr>
        <p:spPr bwMode="auto">
          <a:xfrm>
            <a:off x="6465093" y="4698116"/>
            <a:ext cx="53578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b="1" i="1" dirty="0">
                <a:solidFill>
                  <a:srgbClr val="002060"/>
                </a:solidFill>
                <a:cs typeface="Arial" pitchFamily="34" charset="0"/>
              </a:rPr>
              <a:t>Руководитель Центра развития образования и науки РЦРЗ </a:t>
            </a:r>
            <a:r>
              <a:rPr lang="ru-RU" b="1" i="1" dirty="0" err="1">
                <a:solidFill>
                  <a:srgbClr val="002060"/>
                </a:solidFill>
                <a:cs typeface="Arial" pitchFamily="34" charset="0"/>
              </a:rPr>
              <a:t>Койков</a:t>
            </a:r>
            <a:r>
              <a:rPr lang="ru-RU" b="1" i="1" dirty="0">
                <a:solidFill>
                  <a:srgbClr val="002060"/>
                </a:solidFill>
                <a:cs typeface="Arial" pitchFamily="34" charset="0"/>
              </a:rPr>
              <a:t> В.В</a:t>
            </a:r>
            <a:r>
              <a:rPr lang="ru-RU" b="1" i="1" dirty="0" smtClean="0">
                <a:solidFill>
                  <a:srgbClr val="002060"/>
                </a:solidFill>
                <a:cs typeface="Arial" pitchFamily="34" charset="0"/>
              </a:rPr>
              <a:t>.</a:t>
            </a:r>
            <a:endParaRPr lang="ru-RU" b="1" i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882702" y="400050"/>
            <a:ext cx="77041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000066"/>
                </a:solidFill>
                <a:cs typeface="Arial" pitchFamily="34" charset="0"/>
              </a:rPr>
              <a:t>Республиканский центр развития здравоохранения МЗ РК</a:t>
            </a:r>
          </a:p>
        </p:txBody>
      </p:sp>
    </p:spTree>
    <p:extLst>
      <p:ext uri="{BB962C8B-B14F-4D97-AF65-F5344CB8AC3E}">
        <p14:creationId xmlns:p14="http://schemas.microsoft.com/office/powerpoint/2010/main" val="371414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0" y="5047860"/>
            <a:ext cx="7108163" cy="747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4138656"/>
            <a:ext cx="12192000" cy="9120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1391159"/>
            <a:ext cx="12192000" cy="27474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227156" y="744206"/>
            <a:ext cx="4881007" cy="5190768"/>
          </a:xfrm>
          <a:prstGeom prst="roundRect">
            <a:avLst>
              <a:gd name="adj" fmla="val 6730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296402" y="767647"/>
            <a:ext cx="4817918" cy="4536737"/>
          </a:xfrm>
          <a:prstGeom prst="roundRect">
            <a:avLst>
              <a:gd name="adj" fmla="val 6730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60" y="1"/>
            <a:ext cx="12028140" cy="76764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Процедура рассмотрения и утверждения </a:t>
            </a:r>
            <a:r>
              <a:rPr lang="ru-RU" sz="2800" b="1" dirty="0" smtClean="0">
                <a:solidFill>
                  <a:srgbClr val="002060"/>
                </a:solidFill>
              </a:rPr>
              <a:t>учебно- и научно-методических разработок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06721" y="1658070"/>
            <a:ext cx="9198591" cy="6546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Разработка УМР и НМР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06721" y="4297499"/>
            <a:ext cx="4376383" cy="6269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Н</a:t>
            </a:r>
            <a:r>
              <a:rPr lang="ru-RU" dirty="0" smtClean="0">
                <a:solidFill>
                  <a:srgbClr val="002060"/>
                </a:solidFill>
              </a:rPr>
              <a:t>аучно-медицинская экспертиза с привлечением независимых экспертов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86515" y="1965886"/>
            <a:ext cx="23195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Организация разработчик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159" y="4297499"/>
            <a:ext cx="20247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Рабочий орган по НМЭ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159" y="5304384"/>
            <a:ext cx="22129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РУМС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606721" y="2486206"/>
            <a:ext cx="9198591" cy="4899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Рецензирование </a:t>
            </a:r>
            <a:r>
              <a:rPr lang="ru-RU" b="1" dirty="0">
                <a:solidFill>
                  <a:srgbClr val="002060"/>
                </a:solidFill>
              </a:rPr>
              <a:t>НМР не менее чем двумя независимыми </a:t>
            </a:r>
            <a:r>
              <a:rPr lang="ru-RU" b="1" dirty="0" smtClean="0">
                <a:solidFill>
                  <a:srgbClr val="002060"/>
                </a:solidFill>
              </a:rPr>
              <a:t>рецензентами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06721" y="3113085"/>
            <a:ext cx="9198591" cy="8471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Рассмотрение </a:t>
            </a:r>
            <a:r>
              <a:rPr lang="ru-RU" dirty="0">
                <a:solidFill>
                  <a:srgbClr val="002060"/>
                </a:solidFill>
              </a:rPr>
              <a:t>НМР на заседании консультативно-совещательного органа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</a:p>
          <a:p>
            <a:pPr algn="ctr"/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73413" y="3478627"/>
            <a:ext cx="4209691" cy="4267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Учебно-методический совет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202284" y="744205"/>
            <a:ext cx="50838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Методические рекомендации, руководства, аналитические обзоры, статистические сборники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78104" y="879036"/>
            <a:ext cx="26908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Учебники, учебные пособия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487728" y="3478626"/>
            <a:ext cx="4209691" cy="4267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Ученый совет, научно-клинический совет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487728" y="4229236"/>
            <a:ext cx="4317584" cy="7145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dirty="0">
                <a:solidFill>
                  <a:srgbClr val="002060"/>
                </a:solidFill>
              </a:rPr>
              <a:t>Н</a:t>
            </a:r>
            <a:r>
              <a:rPr lang="ru-RU" dirty="0" smtClean="0">
                <a:solidFill>
                  <a:srgbClr val="002060"/>
                </a:solidFill>
              </a:rPr>
              <a:t>аучно-медицинская экспертиза с привлечением независимых экспертов, одобрение к применению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15947" y="5136451"/>
            <a:ext cx="4376383" cy="5261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Одобрение к применению на заседании РУМС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4572000" y="5723668"/>
            <a:ext cx="431321" cy="3320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63860" y="6148705"/>
            <a:ext cx="11950460" cy="6788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Практическое применение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4571999" y="4861910"/>
            <a:ext cx="431321" cy="2498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4571998" y="3960204"/>
            <a:ext cx="431321" cy="3320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4571997" y="2891287"/>
            <a:ext cx="431321" cy="3320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Стрелка вниз 29"/>
          <p:cNvSpPr/>
          <p:nvPr/>
        </p:nvSpPr>
        <p:spPr>
          <a:xfrm>
            <a:off x="4588477" y="2218638"/>
            <a:ext cx="431321" cy="3320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9646520" y="2218638"/>
            <a:ext cx="431321" cy="3320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9646519" y="2942509"/>
            <a:ext cx="431321" cy="3320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9646518" y="3938814"/>
            <a:ext cx="431321" cy="3320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9665957" y="5165774"/>
            <a:ext cx="431321" cy="3320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86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2333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Количество утвержденных учебников и учебных пособий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kk-KZ" sz="3200" b="1" dirty="0" smtClean="0">
                <a:solidFill>
                  <a:srgbClr val="0070C0"/>
                </a:solidFill>
              </a:rPr>
              <a:t>в </a:t>
            </a:r>
            <a:r>
              <a:rPr lang="ru-RU" sz="3200" b="1" dirty="0" smtClean="0">
                <a:solidFill>
                  <a:srgbClr val="0070C0"/>
                </a:solidFill>
              </a:rPr>
              <a:t>2019 году</a:t>
            </a:r>
            <a:endParaRPr lang="ru-RU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289351"/>
              </p:ext>
            </p:extLst>
          </p:nvPr>
        </p:nvGraphicFramePr>
        <p:xfrm>
          <a:off x="249381" y="886690"/>
          <a:ext cx="11776363" cy="1801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103860"/>
              </p:ext>
            </p:extLst>
          </p:nvPr>
        </p:nvGraphicFramePr>
        <p:xfrm>
          <a:off x="135398" y="2721795"/>
          <a:ext cx="4436603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660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Учебники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kk-KZ" sz="1800" b="0" dirty="0" smtClean="0">
                          <a:solidFill>
                            <a:schemeClr val="tx1"/>
                          </a:solidFill>
                        </a:rPr>
                        <a:t>Бала  ауруларының пропедевтикасы</a:t>
                      </a:r>
                      <a:r>
                        <a:rPr lang="kk-KZ" sz="1800" b="0" baseline="0" dirty="0" smtClean="0">
                          <a:solidFill>
                            <a:schemeClr val="tx1"/>
                          </a:solidFill>
                        </a:rPr>
                        <a:t> (ЮКМА)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Балалар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ауруларының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пропедевтикасы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(ЗКМУ)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Клиникалық токсикология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(МКТУ)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Медицинская генетика (КРМУ)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Пропедевтика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детских болезней (ЗКМУ)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Urology (КРМУ)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69272"/>
              </p:ext>
            </p:extLst>
          </p:nvPr>
        </p:nvGraphicFramePr>
        <p:xfrm>
          <a:off x="4844955" y="2736224"/>
          <a:ext cx="7233314" cy="4087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3314"/>
              </a:tblGrid>
              <a:tr h="16921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Учебные пособия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21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Омыртқа-жұлын жарақаты бар науқастарға арнайы көмекті ұйымдастыру (КазМУНО)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921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Жетіліп және шала туылған нәрестелердегі туа біткен даму ақаулар (ЮКМА)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921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Балалардың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жасына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қарай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аурушаңдық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көрсеткішінің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қалыптасуы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қатерлі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себептері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және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оларға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амбулаторлық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емханалық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көмекті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ұйымдастыруды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жетілдіру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(МКТУ)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14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Іш қуысының  анатомиясы және хирургиялық операция әдістер (КГМУ)</a:t>
                      </a:r>
                      <a:endParaRPr lang="ru-RU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14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Ситуационные задачи по неврологии (НЦНХ)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1425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Геморрагические диатезы у детей (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КазНМУ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1425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Evidence based medicine in questions and answers (МУА)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314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Dangerous behavior of patients with schizophrenia (КазНМУ)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342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028"/>
            <a:ext cx="12192000" cy="140369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Всего в 2019 году заявлено 18 учебников и учебных пособий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Направлено на доработку  15  (83,3%) работ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00B050"/>
                </a:solidFill>
              </a:rPr>
              <a:t>Вынесено на утверждение 14 (77,8%) работ</a:t>
            </a:r>
            <a:endParaRPr lang="ru-RU" sz="28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98888"/>
              </p:ext>
            </p:extLst>
          </p:nvPr>
        </p:nvGraphicFramePr>
        <p:xfrm>
          <a:off x="445648" y="1527210"/>
          <a:ext cx="11253716" cy="505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6110"/>
                <a:gridCol w="1487606"/>
              </a:tblGrid>
              <a:tr h="217635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Замечания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Частота,%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763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Отсутствие ссылок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на использованные источники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66,7% (12)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504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Замечания по содержанию (использование торговых названий, несоответствие протоколам, неполная информация)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38,8% (7)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63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Список использованных источников  содержит устаревшие источники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33,3% (6)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63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Список использованных источников слишком мал  и/или не содержит источники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из которых фактически были использованы данные в самой работе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33,3% (6)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63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Грамматические</a:t>
                      </a:r>
                      <a:r>
                        <a:rPr lang="kk-KZ" sz="2000" baseline="0" dirty="0" smtClean="0">
                          <a:solidFill>
                            <a:schemeClr val="tx1"/>
                          </a:solidFill>
                        </a:rPr>
                        <a:t> и  орфографические ошибки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27,8% (5)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63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Наличие плагиата менее 20%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27,8% (5)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63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Прямой перевод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16,7% (3)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63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Не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полный перевод текста (в работах на казахском и английском языках)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16,7% (3)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63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Низкая</a:t>
                      </a:r>
                      <a:r>
                        <a:rPr lang="kk-KZ" sz="2000" baseline="0" dirty="0" smtClean="0">
                          <a:solidFill>
                            <a:schemeClr val="tx1"/>
                          </a:solidFill>
                        </a:rPr>
                        <a:t> наглядность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16,7% (3)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63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Нарушение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этики научных публикаций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16,7% (3)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63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На утверждение заявляется работа не соответствующая формату учебника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11,1% (2)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63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Отсутствие контрольно-измерительных средств в УП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11,1% (2)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944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074" y="0"/>
            <a:ext cx="10515600" cy="842211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Рекомендации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2821" y="866274"/>
            <a:ext cx="11478126" cy="5310689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Обеспечить строгое соблюдение политики академической честности в организациях в </a:t>
            </a:r>
            <a:r>
              <a:rPr lang="ru-RU" dirty="0" err="1" smtClean="0">
                <a:solidFill>
                  <a:srgbClr val="002060"/>
                </a:solidFill>
              </a:rPr>
              <a:t>т.ч</a:t>
            </a:r>
            <a:r>
              <a:rPr lang="ru-RU" dirty="0" smtClean="0">
                <a:solidFill>
                  <a:srgbClr val="002060"/>
                </a:solidFill>
              </a:rPr>
              <a:t>. в части проверки всех учебно- и научно-методических разработок на уникальность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Повысить ответственность авторов и рецензентов за допущенные факты нарушения академической честности (плагиат и т.д.)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Включить/усилить вопросы «надлежащей практики написания учебно-методических разработок» в программах повышения квалификации ППС</a:t>
            </a:r>
          </a:p>
          <a:p>
            <a:r>
              <a:rPr lang="kk-KZ" dirty="0" smtClean="0">
                <a:solidFill>
                  <a:srgbClr val="002060"/>
                </a:solidFill>
              </a:rPr>
              <a:t>Обеспечить координацию работ между ВУЗами по разработке учебников и переводу базовых учебников ведущих зарубежных университетов </a:t>
            </a:r>
            <a:r>
              <a:rPr lang="ru-RU" dirty="0" smtClean="0">
                <a:solidFill>
                  <a:srgbClr val="002060"/>
                </a:solidFill>
              </a:rPr>
              <a:t>(на уровне Альянса </a:t>
            </a:r>
            <a:r>
              <a:rPr lang="ru-RU" smtClean="0">
                <a:solidFill>
                  <a:srgbClr val="002060"/>
                </a:solidFill>
              </a:rPr>
              <a:t>медицинских университетов «Казахстанский </a:t>
            </a:r>
            <a:r>
              <a:rPr lang="ru-RU" dirty="0" smtClean="0">
                <a:solidFill>
                  <a:srgbClr val="002060"/>
                </a:solidFill>
              </a:rPr>
              <a:t>медицинский совет»)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93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2891" y="2377440"/>
            <a:ext cx="9352579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0070C0"/>
                </a:solidFill>
                <a:latin typeface="Arial Narrow" pitchFamily="34" charset="0"/>
                <a:cs typeface="Arial" panose="020B0604020202020204" pitchFamily="34" charset="0"/>
              </a:rPr>
              <a:t>Благодарю </a:t>
            </a:r>
            <a:r>
              <a:rPr lang="ru-RU" sz="5400" b="1" dirty="0">
                <a:solidFill>
                  <a:srgbClr val="0070C0"/>
                </a:solidFill>
                <a:latin typeface="Arial Narrow" pitchFamily="34" charset="0"/>
                <a:cs typeface="Arial" panose="020B0604020202020204" pitchFamily="34" charset="0"/>
              </a:rPr>
              <a:t>за </a:t>
            </a:r>
            <a:endParaRPr lang="ru-RU" sz="5400" b="1" dirty="0" smtClean="0">
              <a:solidFill>
                <a:srgbClr val="0070C0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70C0"/>
                </a:solidFill>
                <a:latin typeface="Arial Narrow" pitchFamily="34" charset="0"/>
                <a:cs typeface="Arial" panose="020B0604020202020204" pitchFamily="34" charset="0"/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92667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6751</TotalTime>
  <Words>491</Words>
  <Application>Microsoft Office PowerPoint</Application>
  <PresentationFormat>Произвольный</PresentationFormat>
  <Paragraphs>72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Отчет об утверждении учебников и учебных пособий по специальностям высшего и послевузовского образования для присвоения грифов РУМС МОН РК по результатам экспертизы РЦРЗ</vt:lpstr>
      <vt:lpstr>Процедура рассмотрения и утверждения учебно- и научно-методических разработок</vt:lpstr>
      <vt:lpstr>Количество утвержденных учебников и учебных пособий в 2019 году</vt:lpstr>
      <vt:lpstr>Всего в 2019 году заявлено 18 учебников и учебных пособий Направлено на доработку  15  (83,3%) работ Вынесено на утверждение 14 (77,8%) работ</vt:lpstr>
      <vt:lpstr>Рекомендации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Ruslan M. Makezhanov</dc:creator>
  <cp:lastModifiedBy>Админ</cp:lastModifiedBy>
  <cp:revision>244</cp:revision>
  <cp:lastPrinted>2019-05-30T03:43:28Z</cp:lastPrinted>
  <dcterms:created xsi:type="dcterms:W3CDTF">2019-05-08T10:15:53Z</dcterms:created>
  <dcterms:modified xsi:type="dcterms:W3CDTF">2019-12-03T11:25:09Z</dcterms:modified>
</cp:coreProperties>
</file>