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2" r:id="rId2"/>
    <p:sldId id="263" r:id="rId3"/>
    <p:sldId id="257" r:id="rId4"/>
    <p:sldId id="266" r:id="rId5"/>
    <p:sldId id="267" r:id="rId6"/>
    <p:sldId id="273" r:id="rId7"/>
    <p:sldId id="271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33487-8DDD-44AE-8D92-5C24DE204305}" type="datetimeFigureOut">
              <a:rPr lang="ru-RU" smtClean="0"/>
              <a:t>19.06.2019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37CAEF-2D77-4F80-BFF4-783F09D649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681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770-70F7-4121-AFA3-B512836E7B12}" type="datetimeFigureOut">
              <a:rPr lang="ru-RU" smtClean="0"/>
              <a:t>19.06.2019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AA28-74C1-4DDC-91AA-8B25F5F89F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7858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770-70F7-4121-AFA3-B512836E7B12}" type="datetimeFigureOut">
              <a:rPr lang="ru-RU" smtClean="0"/>
              <a:t>19.06.2019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AA28-74C1-4DDC-91AA-8B25F5F89F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6708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770-70F7-4121-AFA3-B512836E7B12}" type="datetimeFigureOut">
              <a:rPr lang="ru-RU" smtClean="0"/>
              <a:t>19.06.2019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AA28-74C1-4DDC-91AA-8B25F5F89F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4241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770-70F7-4121-AFA3-B512836E7B12}" type="datetimeFigureOut">
              <a:rPr lang="ru-RU" smtClean="0"/>
              <a:t>19.06.2019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AA28-74C1-4DDC-91AA-8B25F5F89F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1473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770-70F7-4121-AFA3-B512836E7B12}" type="datetimeFigureOut">
              <a:rPr lang="ru-RU" smtClean="0"/>
              <a:t>19.06.2019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AA28-74C1-4DDC-91AA-8B25F5F89F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6007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770-70F7-4121-AFA3-B512836E7B12}" type="datetimeFigureOut">
              <a:rPr lang="ru-RU" smtClean="0"/>
              <a:t>19.06.2019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AA28-74C1-4DDC-91AA-8B25F5F89F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7809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770-70F7-4121-AFA3-B512836E7B12}" type="datetimeFigureOut">
              <a:rPr lang="ru-RU" smtClean="0"/>
              <a:t>19.06.2019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AA28-74C1-4DDC-91AA-8B25F5F89F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3306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770-70F7-4121-AFA3-B512836E7B12}" type="datetimeFigureOut">
              <a:rPr lang="ru-RU" smtClean="0"/>
              <a:t>19.06.2019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AA28-74C1-4DDC-91AA-8B25F5F89F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2115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770-70F7-4121-AFA3-B512836E7B12}" type="datetimeFigureOut">
              <a:rPr lang="ru-RU" smtClean="0"/>
              <a:t>19.06.2019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AA28-74C1-4DDC-91AA-8B25F5F89F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268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770-70F7-4121-AFA3-B512836E7B12}" type="datetimeFigureOut">
              <a:rPr lang="ru-RU" smtClean="0"/>
              <a:t>19.06.2019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AA28-74C1-4DDC-91AA-8B25F5F89F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525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770-70F7-4121-AFA3-B512836E7B12}" type="datetimeFigureOut">
              <a:rPr lang="ru-RU" smtClean="0"/>
              <a:t>19.06.2019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AA28-74C1-4DDC-91AA-8B25F5F89F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9976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3D770-70F7-4121-AFA3-B512836E7B12}" type="datetimeFigureOut">
              <a:rPr lang="ru-RU" smtClean="0"/>
              <a:t>19.06.2019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4AA28-74C1-4DDC-91AA-8B25F5F89F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0501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47372" y="2292824"/>
            <a:ext cx="7976074" cy="2954231"/>
          </a:xfrm>
        </p:spPr>
        <p:txBody>
          <a:bodyPr>
            <a:normAutofit fontScale="90000"/>
          </a:bodyPr>
          <a:lstStyle/>
          <a:p>
            <a:pPr algn="r"/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Обсуждени</a:t>
            </a:r>
            <a:r>
              <a:rPr lang="kk-K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GPA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критерия перевода обучающегося с курса на курс</a:t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Байльдинова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К.Ж.</a:t>
            </a:r>
            <a:b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проректор по академической </a:t>
            </a:r>
            <a:b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КазНМУ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им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Асфендиярова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03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3266" y="1682804"/>
            <a:ext cx="1132569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fontAlgn="base">
              <a:spcAft>
                <a:spcPts val="0"/>
              </a:spcAft>
            </a:pPr>
            <a:r>
              <a:rPr lang="kk-KZ" sz="2400" b="1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Оставлен перевод с курса на курс по </a:t>
            </a: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GPA</a:t>
            </a:r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(от 2,33 и выше)</a:t>
            </a: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pPr marL="342900" indent="-342900" algn="just" fontAlgn="base">
              <a:spcAft>
                <a:spcPts val="0"/>
              </a:spcAft>
              <a:buFontTx/>
              <a:buChar char="-"/>
            </a:pPr>
            <a:r>
              <a:rPr lang="ru-RU" sz="24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КазНМУ</a:t>
            </a:r>
            <a:r>
              <a:rPr lang="ru-RU" sz="2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им. </a:t>
            </a:r>
            <a:r>
              <a:rPr lang="ru-RU" sz="24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Асфендиярова</a:t>
            </a:r>
            <a:endParaRPr lang="ru-RU" sz="24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 algn="just" fontAlgn="base">
              <a:spcAft>
                <a:spcPts val="0"/>
              </a:spcAft>
              <a:buFontTx/>
              <a:buChar char="-"/>
            </a:pPr>
            <a:r>
              <a:rPr lang="ru-RU" sz="24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ЗКМУ им. </a:t>
            </a:r>
            <a:r>
              <a:rPr lang="ru-RU" sz="2400" b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Оспанова</a:t>
            </a:r>
            <a:endParaRPr lang="ru-RU" sz="2400" b="1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 algn="just" fontAlgn="base">
              <a:spcAft>
                <a:spcPts val="0"/>
              </a:spcAft>
              <a:buFontTx/>
              <a:buChar char="-"/>
            </a:pPr>
            <a:r>
              <a:rPr lang="ru-RU" sz="24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ЮКМА</a:t>
            </a:r>
          </a:p>
          <a:p>
            <a:pPr marL="342900" indent="-342900" algn="just" fontAlgn="base">
              <a:spcAft>
                <a:spcPts val="0"/>
              </a:spcAft>
              <a:buFontTx/>
              <a:buChar char="-"/>
            </a:pPr>
            <a:r>
              <a:rPr lang="ru-RU" sz="24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КРМУ</a:t>
            </a:r>
          </a:p>
          <a:p>
            <a:pPr algn="just" fontAlgn="base">
              <a:spcAft>
                <a:spcPts val="0"/>
              </a:spcAft>
            </a:pP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 fontAlgn="base">
              <a:spcAft>
                <a:spcPts val="0"/>
              </a:spcAft>
            </a:pPr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Введён другой критерий:</a:t>
            </a:r>
          </a:p>
          <a:p>
            <a:pPr marL="342900" indent="-342900" algn="just" fontAlgn="base">
              <a:buFontTx/>
              <a:buChar char="-"/>
            </a:pP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НАО «Медицинский университет Караганда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pPr algn="just" fontAlgn="base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Установлен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пороговый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процент для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всех курсов – 75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</a:p>
          <a:p>
            <a:pPr algn="just" fontAlgn="base"/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Отменен:</a:t>
            </a:r>
          </a:p>
          <a:p>
            <a:pPr algn="just" fontAlgn="base"/>
            <a:r>
              <a:rPr lang="ru-RU" sz="2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Медицинский университет Семей </a:t>
            </a:r>
            <a:endParaRPr lang="ru-RU" sz="24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449580" algn="just" fontAlgn="base"/>
            <a:endParaRPr lang="ru-RU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93266" y="346965"/>
            <a:ext cx="111482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В действующих НПА не отражена процедура перевода обучающихся </a:t>
            </a:r>
          </a:p>
          <a:p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с курса на курс</a:t>
            </a:r>
          </a:p>
        </p:txBody>
      </p:sp>
    </p:spTree>
    <p:extLst>
      <p:ext uri="{BB962C8B-B14F-4D97-AF65-F5344CB8AC3E}">
        <p14:creationId xmlns:p14="http://schemas.microsoft.com/office/powerpoint/2010/main" val="244966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22048" y="270725"/>
            <a:ext cx="10058400" cy="862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565"/>
              </a:spcAft>
            </a:pPr>
            <a:r>
              <a:rPr lang="ru-RU" sz="2400" b="1" dirty="0" smtClean="0">
                <a:solidFill>
                  <a:srgbClr val="00000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Критерии оценки результатов обучения студентов на основе общих принципов </a:t>
            </a:r>
            <a:r>
              <a:rPr lang="ru-RU" sz="2400" b="1" dirty="0" smtClean="0">
                <a:solidFill>
                  <a:srgbClr val="00000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Лиги </a:t>
            </a:r>
            <a:r>
              <a:rPr lang="ru-RU" sz="2400" b="1" dirty="0" smtClean="0">
                <a:solidFill>
                  <a:srgbClr val="00000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Академической Честности**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3081" y="1721283"/>
            <a:ext cx="11300345" cy="3616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lnSpc>
                <a:spcPct val="107000"/>
              </a:lnSpc>
              <a:spcAft>
                <a:spcPts val="565"/>
              </a:spcAft>
            </a:pPr>
            <a:r>
              <a:rPr lang="ru-RU" sz="2000" b="1" dirty="0" smtClean="0">
                <a:solidFill>
                  <a:srgbClr val="00000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Шкала оценивания -  </a:t>
            </a:r>
            <a:r>
              <a:rPr lang="ru-RU" sz="2000" dirty="0" smtClean="0">
                <a:solidFill>
                  <a:srgbClr val="00000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широта использования преподавателями вуза всего диапазона оценок.</a:t>
            </a:r>
            <a:endParaRPr lang="ru-RU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 fontAlgn="base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00000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Частота </a:t>
            </a:r>
            <a:r>
              <a:rPr lang="ru-RU" sz="2000" dirty="0" smtClean="0">
                <a:solidFill>
                  <a:srgbClr val="00000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использования вузом всего диапазона имеющихся оценок от А до </a:t>
            </a:r>
            <a:r>
              <a:rPr lang="ru-RU" sz="2000" dirty="0" smtClean="0">
                <a:solidFill>
                  <a:srgbClr val="00000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</a:t>
            </a: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ru-RU" sz="20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algn="just" fontAlgn="base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</a:t>
            </a:r>
            <a:r>
              <a:rPr lang="ru-RU" sz="2000" dirty="0" smtClean="0">
                <a:solidFill>
                  <a:srgbClr val="00000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Задокументированные </a:t>
            </a:r>
            <a:r>
              <a:rPr lang="ru-RU" sz="2000" dirty="0" smtClean="0">
                <a:solidFill>
                  <a:srgbClr val="00000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процедуры анализа выставленных </a:t>
            </a:r>
            <a:r>
              <a:rPr lang="ru-RU" sz="2000" dirty="0" err="1" smtClean="0">
                <a:solidFill>
                  <a:srgbClr val="00000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узкораспределенных</a:t>
            </a:r>
            <a:r>
              <a:rPr lang="ru-RU" sz="2000" dirty="0" smtClean="0">
                <a:solidFill>
                  <a:srgbClr val="00000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оценок</a:t>
            </a:r>
            <a:endParaRPr lang="ru-RU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 fontAlgn="base">
              <a:lnSpc>
                <a:spcPct val="107000"/>
              </a:lnSpc>
              <a:spcAft>
                <a:spcPts val="565"/>
              </a:spcAft>
            </a:pPr>
            <a:r>
              <a:rPr lang="ru-RU" sz="2000" dirty="0" smtClean="0">
                <a:solidFill>
                  <a:srgbClr val="00000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Шаги</a:t>
            </a:r>
            <a:r>
              <a:rPr lang="ru-RU" sz="2000" dirty="0" smtClean="0">
                <a:solidFill>
                  <a:srgbClr val="00000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предпринимаемые вузом для отказа от анализа оценок по методу максимального средне-арифметического балла или максимального значения % успеваемости студентов в пользу анализа по распределению оценок, анализа медианы и стандартного отклонения.</a:t>
            </a:r>
          </a:p>
          <a:p>
            <a:pPr lvl="0" algn="just" fontAlgn="base">
              <a:lnSpc>
                <a:spcPct val="107000"/>
              </a:lnSpc>
              <a:spcAft>
                <a:spcPts val="565"/>
              </a:spcAft>
            </a:pPr>
            <a:endParaRPr lang="ru-RU" sz="2000" dirty="0">
              <a:solidFill>
                <a:srgbClr val="00000A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 fontAlgn="base">
              <a:lnSpc>
                <a:spcPct val="107000"/>
              </a:lnSpc>
              <a:spcAft>
                <a:spcPts val="565"/>
              </a:spcAft>
            </a:pPr>
            <a:r>
              <a:rPr lang="ru-RU" sz="20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** Критерии были разработаны Рабочей группой Лиги академической честности на основании опыта организаций высшего образования и авторитетных университетов. </a:t>
            </a:r>
            <a:endParaRPr lang="ru-RU" sz="2000" i="1" dirty="0">
              <a:solidFill>
                <a:srgbClr val="C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86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43485" y="606752"/>
            <a:ext cx="10750608" cy="5603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lnSpc>
                <a:spcPct val="107000"/>
              </a:lnSpc>
              <a:spcAft>
                <a:spcPts val="565"/>
              </a:spcAft>
            </a:pPr>
            <a:r>
              <a:rPr lang="ru-RU" b="1" dirty="0" smtClean="0">
                <a:solidFill>
                  <a:srgbClr val="00000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Исключительность отличного оценивания –</a:t>
            </a:r>
            <a:r>
              <a:rPr lang="ru-RU" dirty="0" smtClean="0">
                <a:solidFill>
                  <a:srgbClr val="00000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четное описание в руководстве и правилах исключительных параметров для выставления отличных оценок А и А-.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 fontAlgn="base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Отражение </a:t>
            </a:r>
            <a:r>
              <a:rPr lang="ru-RU" dirty="0" smtClean="0">
                <a:solidFill>
                  <a:srgbClr val="00000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правилах обучения четких и исключительных характеристик для выставления отличной оценки А и А-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 fontAlgn="base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 Статистика </a:t>
            </a:r>
            <a:r>
              <a:rPr lang="ru-RU" dirty="0" smtClean="0">
                <a:solidFill>
                  <a:srgbClr val="00000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выставления отличных оценок А и А- и ее критический анализ в случае превышения 15% случаев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 fontAlgn="base">
              <a:lnSpc>
                <a:spcPct val="107000"/>
              </a:lnSpc>
              <a:spcAft>
                <a:spcPts val="565"/>
              </a:spcAft>
            </a:pPr>
            <a:endParaRPr lang="ru-RU" sz="1600" dirty="0">
              <a:solidFill>
                <a:srgbClr val="00000A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 fontAlgn="base">
              <a:lnSpc>
                <a:spcPct val="107000"/>
              </a:lnSpc>
              <a:spcAft>
                <a:spcPts val="565"/>
              </a:spcAft>
            </a:pPr>
            <a:r>
              <a:rPr lang="ru-RU" b="1" dirty="0" smtClean="0">
                <a:solidFill>
                  <a:srgbClr val="00000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Семестровая аккумуляция оценок -  </a:t>
            </a:r>
            <a:r>
              <a:rPr lang="ru-RU" dirty="0" smtClean="0">
                <a:solidFill>
                  <a:srgbClr val="00000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процедурные правила для накопления студентом баллов по дисциплине в течение всего семестра </a:t>
            </a:r>
            <a:endParaRPr lang="ru-RU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fontAlgn="base">
              <a:lnSpc>
                <a:spcPct val="107000"/>
              </a:lnSpc>
              <a:spcAft>
                <a:spcPts val="565"/>
              </a:spcAft>
            </a:pPr>
            <a:r>
              <a:rPr lang="ru-RU" dirty="0" smtClean="0">
                <a:solidFill>
                  <a:srgbClr val="00000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 smtClean="0">
                <a:solidFill>
                  <a:srgbClr val="00000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Силлабусы</a:t>
            </a:r>
            <a:r>
              <a:rPr lang="ru-RU" dirty="0" smtClean="0">
                <a:solidFill>
                  <a:srgbClr val="00000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дисциплин с указанием конкретных максимальных значений баллов для накопления в разделе заданий и аттестаций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 fontAlgn="base">
              <a:lnSpc>
                <a:spcPct val="107000"/>
              </a:lnSpc>
              <a:spcAft>
                <a:spcPts val="565"/>
              </a:spcAft>
            </a:pPr>
            <a:r>
              <a:rPr lang="ru-RU" dirty="0" smtClean="0">
                <a:solidFill>
                  <a:srgbClr val="00000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Прописанный </a:t>
            </a:r>
            <a:r>
              <a:rPr lang="ru-RU" dirty="0" smtClean="0">
                <a:solidFill>
                  <a:srgbClr val="00000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правилах обучения механизм накопления студентом баллов оценок в течение всего времени обучения по дисциплине.</a:t>
            </a:r>
          </a:p>
          <a:p>
            <a:pPr lvl="0" algn="just" fontAlgn="base">
              <a:lnSpc>
                <a:spcPct val="107000"/>
              </a:lnSpc>
              <a:spcAft>
                <a:spcPts val="565"/>
              </a:spcAft>
            </a:pPr>
            <a:endParaRPr lang="ru-RU" dirty="0" smtClean="0">
              <a:solidFill>
                <a:srgbClr val="00000A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07000"/>
              </a:lnSpc>
              <a:spcAft>
                <a:spcPts val="565"/>
              </a:spcAft>
            </a:pPr>
            <a:r>
              <a:rPr lang="ru-RU" i="1" dirty="0" smtClean="0">
                <a:solidFill>
                  <a:srgbClr val="C00000"/>
                </a:solidFill>
              </a:rPr>
              <a:t>** </a:t>
            </a:r>
            <a:r>
              <a:rPr lang="ru-RU" i="1" dirty="0" smtClean="0">
                <a:solidFill>
                  <a:srgbClr val="C00000"/>
                </a:solidFill>
              </a:rPr>
              <a:t>Критерии были разработаны Рабочей группой Лиги академической честности на основании опыта организаций высшего образования и авторитетных университетов. 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 fontAlgn="base">
              <a:lnSpc>
                <a:spcPct val="107000"/>
              </a:lnSpc>
              <a:spcAft>
                <a:spcPts val="565"/>
              </a:spcAft>
            </a:pP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636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99858" y="473443"/>
            <a:ext cx="10383140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Кривая распределения оценок (</a:t>
            </a:r>
            <a:r>
              <a:rPr lang="ru-RU" b="1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Bell</a:t>
            </a:r>
            <a:r>
              <a:rPr lang="ru-RU" b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Curve</a:t>
            </a:r>
            <a:r>
              <a:rPr lang="ru-RU" b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 – </a:t>
            </a:r>
          </a:p>
          <a:p>
            <a:pPr algn="ctr"/>
            <a:endParaRPr lang="ru-RU" sz="1000" b="1" dirty="0" smtClean="0">
              <a:solidFill>
                <a:srgbClr val="C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ru-RU" dirty="0" smtClean="0">
                <a:solidFill>
                  <a:srgbClr val="00000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основной элемент статистического анализа качества преподавания и выставления оценок, принятых в Лиге. Для анализа распределения оценок по вузу и большим академическим подразделениям вуза строится диаграмма нормального распределения - количество выставленных оценок как функция цифровой оценки.</a:t>
            </a:r>
          </a:p>
          <a:p>
            <a:pPr algn="ctr"/>
            <a:endParaRPr lang="ru-RU" dirty="0">
              <a:solidFill>
                <a:srgbClr val="00000A"/>
              </a:solidFill>
              <a:latin typeface="Arial" panose="020B0604020202020204" pitchFamily="34" charset="0"/>
            </a:endParaRPr>
          </a:p>
        </p:txBody>
      </p:sp>
      <p:pic>
        <p:nvPicPr>
          <p:cNvPr id="6" name="Рисунок 5" descr="https://lh4.googleusercontent.com/Av2THMs7eJwyCbnSv-5TYThjN1zWkSPZeBofa0G3r7azuibeIHx0oB7Ni8IxsX2N5sZd5mXgcp9Ew6IMur-uOS3I_UUB_iEJ-WJtLjYF2eUK2vJDM7Wezwz8cBWihUThHz_tfJS-9X8DR9X8uw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2633" y="2238998"/>
            <a:ext cx="7714672" cy="44039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7923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6187" y="0"/>
            <a:ext cx="11362899" cy="682388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Критерии освоения образовательной программы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9307" y="682388"/>
            <a:ext cx="11805313" cy="6175611"/>
          </a:xfrm>
        </p:spPr>
        <p:txBody>
          <a:bodyPr>
            <a:normAutofit fontScale="40000" lnSpcReduction="20000"/>
          </a:bodyPr>
          <a:lstStyle/>
          <a:p>
            <a:r>
              <a:rPr lang="ru-RU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Освоение обучающимся установленного вузом количества кредитов в год </a:t>
            </a:r>
          </a:p>
          <a:p>
            <a:r>
              <a:rPr lang="ru-RU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Отсутствие академической задолженности</a:t>
            </a:r>
          </a:p>
          <a:p>
            <a:pPr algn="just"/>
            <a:r>
              <a:rPr lang="ru-RU" sz="5000" dirty="0">
                <a:latin typeface="Arial" panose="020B0604020202020204" pitchFamily="34" charset="0"/>
                <a:cs typeface="Arial" panose="020B0604020202020204" pitchFamily="34" charset="0"/>
              </a:rPr>
              <a:t>Предусмотрена процедура отчисления студентов при неуспешной сдаче экзамена по дисциплине после двух пересдач. </a:t>
            </a:r>
            <a:endParaRPr lang="ru-RU" sz="5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   При </a:t>
            </a:r>
            <a:r>
              <a:rPr lang="ru-RU" sz="5000" dirty="0">
                <a:latin typeface="Arial" panose="020B0604020202020204" pitchFamily="34" charset="0"/>
                <a:cs typeface="Arial" panose="020B0604020202020204" pitchFamily="34" charset="0"/>
              </a:rPr>
              <a:t>этом, обучающийся не имеет права повторного прохождения этой дисциплины в </a:t>
            </a:r>
            <a:r>
              <a:rPr lang="ru-RU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ОВПО и не может продолжить обучение по специальности, где имеется данная дисциплина (кроме ООД)</a:t>
            </a:r>
            <a:endParaRPr lang="ru-RU" sz="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sz="5000" dirty="0">
                <a:latin typeface="Arial" panose="020B0604020202020204" pitchFamily="34" charset="0"/>
                <a:cs typeface="Arial" panose="020B0604020202020204" pitchFamily="34" charset="0"/>
              </a:rPr>
              <a:t>наличии академической задолженности по дисциплинам-</a:t>
            </a:r>
            <a:r>
              <a:rPr lang="ru-RU" sz="5000" b="1" dirty="0" err="1">
                <a:latin typeface="Arial" panose="020B0604020202020204" pitchFamily="34" charset="0"/>
                <a:cs typeface="Arial" panose="020B0604020202020204" pitchFamily="34" charset="0"/>
              </a:rPr>
              <a:t>пререквизитам</a:t>
            </a:r>
            <a:r>
              <a:rPr lang="ru-RU" sz="5000" dirty="0">
                <a:latin typeface="Arial" panose="020B0604020202020204" pitchFamily="34" charset="0"/>
                <a:cs typeface="Arial" panose="020B0604020202020204" pitchFamily="34" charset="0"/>
              </a:rPr>
              <a:t>, обучающийся не может проходить обучение </a:t>
            </a:r>
            <a:r>
              <a:rPr lang="ru-RU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постпреквизитным</a:t>
            </a:r>
            <a:r>
              <a:rPr lang="ru-RU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 дисциплинам</a:t>
            </a:r>
          </a:p>
          <a:p>
            <a:r>
              <a:rPr lang="ru-RU" sz="5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ВУЗ имеет право установить дополнительные требования и процедуры</a:t>
            </a:r>
          </a:p>
          <a:p>
            <a:pPr marL="0" indent="0">
              <a:buNone/>
            </a:pPr>
            <a:r>
              <a:rPr lang="ru-RU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 -  оставить переводной  </a:t>
            </a:r>
            <a:r>
              <a:rPr lang="en-US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GPA</a:t>
            </a:r>
            <a:r>
              <a:rPr lang="ru-RU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FontTx/>
              <a:buChar char="-"/>
            </a:pPr>
            <a:r>
              <a:rPr lang="ru-RU" sz="500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пределить на каждом курсе основную дисциплину, по которым студенты обязаны получить балл, не ниже установленного вузом</a:t>
            </a:r>
          </a:p>
          <a:p>
            <a:pPr>
              <a:buFontTx/>
              <a:buChar char="-"/>
            </a:pPr>
            <a:r>
              <a:rPr lang="ru-RU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проводить периодическую </a:t>
            </a:r>
            <a:r>
              <a:rPr lang="ru-RU" sz="5000" dirty="0">
                <a:latin typeface="Arial" panose="020B0604020202020204" pitchFamily="34" charset="0"/>
                <a:cs typeface="Arial" panose="020B0604020202020204" pitchFamily="34" charset="0"/>
              </a:rPr>
              <a:t>оценку компетенций с помощью независимой оценки или прогрессивного </a:t>
            </a:r>
            <a:r>
              <a:rPr lang="ru-RU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тестирования</a:t>
            </a:r>
            <a:r>
              <a:rPr lang="ru-RU" sz="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тд</a:t>
            </a:r>
            <a:endParaRPr lang="ru-RU" sz="5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5000" b="1" dirty="0">
                <a:latin typeface="Arial" panose="020B0604020202020204" pitchFamily="34" charset="0"/>
                <a:cs typeface="Arial" panose="020B0604020202020204" pitchFamily="34" charset="0"/>
              </a:rPr>
              <a:t>Необходимо обеспечить полную реализацию принципов кредитной технологии обучения, предусматривающей чёткие критерии оценивания и свободный выбор образовательной траектории с учётом пройденных </a:t>
            </a:r>
            <a:r>
              <a:rPr lang="ru-RU" sz="5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пререквизитов</a:t>
            </a:r>
            <a:endParaRPr lang="ru-RU" sz="5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471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38200" y="2211017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/>
              <a:t>Спасибо за внимание!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735714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963</TotalTime>
  <Words>340</Words>
  <Application>Microsoft Office PowerPoint</Application>
  <PresentationFormat>Широкоэкранный</PresentationFormat>
  <Paragraphs>47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Обсуждение GPA как критерия перевода обучающегося с курса на курс   Байльдинова К.Ж. проректор по академической  деятельности КазНМУ им Асфендиярова</vt:lpstr>
      <vt:lpstr>Презентация PowerPoint</vt:lpstr>
      <vt:lpstr>Презентация PowerPoint</vt:lpstr>
      <vt:lpstr>Презентация PowerPoint</vt:lpstr>
      <vt:lpstr>Презентация PowerPoint</vt:lpstr>
      <vt:lpstr>Критерии освоения образовательной программы</vt:lpstr>
      <vt:lpstr>Спасибо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Admin</cp:lastModifiedBy>
  <cp:revision>50</cp:revision>
  <dcterms:created xsi:type="dcterms:W3CDTF">2019-06-18T01:28:45Z</dcterms:created>
  <dcterms:modified xsi:type="dcterms:W3CDTF">2019-06-18T21:32:54Z</dcterms:modified>
</cp:coreProperties>
</file>