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57" r:id="rId4"/>
    <p:sldId id="266" r:id="rId5"/>
    <p:sldId id="267" r:id="rId6"/>
    <p:sldId id="273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33487-8DDD-44AE-8D92-5C24DE204305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7CAEF-2D77-4F80-BFF4-783F09D64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5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70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4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7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0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0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1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6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2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D770-70F7-4121-AFA3-B512836E7B12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AA28-74C1-4DDC-91AA-8B25F5F89F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0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7372" y="2292824"/>
            <a:ext cx="7976074" cy="2954231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GPA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критерия перевода обучающегося с курса на курс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Байльдинова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К.Ж.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академической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Асфендиярова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266" y="1682804"/>
            <a:ext cx="113256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fontAlgn="base">
              <a:spcAft>
                <a:spcPts val="0"/>
              </a:spcAft>
            </a:pPr>
            <a:r>
              <a:rPr lang="kk-KZ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Оставлен перевод с курса на курс по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GPA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(от 2,33 и выше)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fontAlgn="base">
              <a:spcAft>
                <a:spcPts val="0"/>
              </a:spcAft>
              <a:buFontTx/>
              <a:buChar char="-"/>
            </a:pPr>
            <a:r>
              <a:rPr lang="ru-RU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КазНМУ</a:t>
            </a:r>
            <a:r>
              <a:rPr lang="ru-RU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им. </a:t>
            </a:r>
            <a:r>
              <a:rPr lang="ru-RU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Асфендиярова</a:t>
            </a:r>
            <a:endParaRPr lang="ru-RU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ЗКМУ им. </a:t>
            </a:r>
            <a:r>
              <a:rPr lang="ru-RU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Оспанова</a:t>
            </a:r>
            <a:endParaRPr lang="ru-RU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ЮКМА</a:t>
            </a:r>
          </a:p>
          <a:p>
            <a:pPr marL="342900" indent="-342900" algn="just" fontAlgn="base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КРМУ</a:t>
            </a:r>
          </a:p>
          <a:p>
            <a:pPr algn="just" fontAlgn="base">
              <a:spcAft>
                <a:spcPts val="0"/>
              </a:spcAft>
            </a:pP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Введён другой критерий:</a:t>
            </a:r>
          </a:p>
          <a:p>
            <a:pPr marL="342900" indent="-342900" algn="just" fontAlgn="base">
              <a:buFontTx/>
              <a:buChar char="-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НАО «Медицинский университет Караганда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just"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пороговый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процент для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всех курсов – 75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 algn="just" fontAlgn="base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Отменен:</a:t>
            </a:r>
          </a:p>
          <a:p>
            <a:pPr algn="just" fontAlgn="base"/>
            <a:r>
              <a:rPr lang="ru-RU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Медицинский университет Семей </a:t>
            </a:r>
            <a:endParaRPr lang="ru-RU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 fontAlgn="base"/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266" y="346965"/>
            <a:ext cx="11148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действующих НПА не отражена процедура перевода обучающихся 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 курса на курс</a:t>
            </a:r>
          </a:p>
        </p:txBody>
      </p:sp>
    </p:spTree>
    <p:extLst>
      <p:ext uri="{BB962C8B-B14F-4D97-AF65-F5344CB8AC3E}">
        <p14:creationId xmlns:p14="http://schemas.microsoft.com/office/powerpoint/2010/main" val="2449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2048" y="270725"/>
            <a:ext cx="10058400" cy="86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565"/>
              </a:spcAft>
            </a:pPr>
            <a:r>
              <a:rPr lang="ru-RU" sz="2400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оценки результатов обучения студентов на основе общих принципов </a:t>
            </a:r>
            <a:r>
              <a:rPr lang="ru-RU" sz="2400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Лиги </a:t>
            </a:r>
            <a:r>
              <a:rPr lang="ru-RU" sz="2400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Академической Честности**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081" y="1721283"/>
            <a:ext cx="11300345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sz="2000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Шкала оценивания -  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широта использования преподавателями вуза всего диапазона оценок.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Частота 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использования вузом всего диапазона имеющихся оценок от А до 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Задокументированные 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процедуры анализа выставленных </a:t>
            </a:r>
            <a:r>
              <a:rPr lang="ru-RU" sz="2000" dirty="0" err="1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узкораспределенных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оценок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Шаги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предпринимаемые вузом для отказа от анализа оценок по методу максимального средне-арифметического балла или максимального значения % успеваемости студентов в пользу анализа по распределению оценок, анализа медианы и стандартного отклонения.</a:t>
            </a: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endParaRPr lang="ru-RU" sz="20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Критерии были разработаны Рабочей группой Лиги академической честности на основании опыта организаций высшего образования и авторитетных университетов. </a:t>
            </a:r>
            <a:endParaRPr lang="ru-RU" sz="2000" i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3485" y="606752"/>
            <a:ext cx="10750608" cy="5603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Исключительность отличного оценивания –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четное описание в руководстве и правилах исключительных параметров для выставления отличных оценок А и А-.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Отражение 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правилах обучения четких и исключительных характеристик для выставления отличной оценки А и А-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Статистика 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выставления отличных оценок А и А- и ее критический анализ в случае превышения 15% случаев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endParaRPr lang="ru-RU" sz="1600" dirty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b="1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Семестровая аккумуляция оценок -  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процедурные правила для накопления студентом баллов по дисциплине в течение всего семестра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dirty="0" smtClean="0">
                <a:solidFill>
                  <a:srgbClr val="00000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Силлабусы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дисциплин с указанием конкретных максимальных значений баллов для накопления в разделе заданий и аттестаций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Прописанный </a:t>
            </a:r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правилах обучения механизм накопления студентом баллов оценок в течение всего времени обучения по дисциплине.</a:t>
            </a: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endParaRPr lang="ru-RU" dirty="0" smtClean="0">
              <a:solidFill>
                <a:srgbClr val="00000A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565"/>
              </a:spcAft>
            </a:pPr>
            <a:r>
              <a:rPr lang="ru-RU" i="1" dirty="0" smtClean="0">
                <a:solidFill>
                  <a:srgbClr val="C00000"/>
                </a:solidFill>
              </a:rPr>
              <a:t>** </a:t>
            </a:r>
            <a:r>
              <a:rPr lang="ru-RU" i="1" dirty="0" smtClean="0">
                <a:solidFill>
                  <a:srgbClr val="C00000"/>
                </a:solidFill>
              </a:rPr>
              <a:t>Критерии были разработаны Рабочей группой Лиги академической честности на основании опыта организаций высшего образования и авторитетных университетов.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565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9858" y="473443"/>
            <a:ext cx="1038314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Кривая распределения оценок (</a:t>
            </a:r>
            <a:r>
              <a:rPr lang="ru-RU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Bell</a:t>
            </a:r>
            <a:r>
              <a:rPr lang="ru-RU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Curve</a:t>
            </a:r>
            <a:r>
              <a:rPr lang="ru-RU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– </a:t>
            </a:r>
          </a:p>
          <a:p>
            <a:pPr algn="ctr"/>
            <a:endParaRPr lang="ru-RU" sz="10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основной элемент статистического анализа качества преподавания и выставления оценок, принятых в Лиге. Для анализа распределения оценок по вузу и большим академическим подразделениям вуза строится диаграмма нормального распределения - количество выставленных оценок как функция цифровой оценки.</a:t>
            </a:r>
          </a:p>
          <a:p>
            <a:pPr algn="ctr"/>
            <a:endParaRPr lang="ru-RU" dirty="0">
              <a:solidFill>
                <a:srgbClr val="00000A"/>
              </a:solidFill>
              <a:latin typeface="Arial" panose="020B0604020202020204" pitchFamily="34" charset="0"/>
            </a:endParaRPr>
          </a:p>
        </p:txBody>
      </p:sp>
      <p:pic>
        <p:nvPicPr>
          <p:cNvPr id="6" name="Рисунок 5" descr="https://lh4.googleusercontent.com/Av2THMs7eJwyCbnSv-5TYThjN1zWkSPZeBofa0G3r7azuibeIHx0oB7Ni8IxsX2N5sZd5mXgcp9Ew6IMur-uOS3I_UUB_iEJ-WJtLjYF2eUK2vJDM7Wezwz8cBWihUThHz_tfJS-9X8DR9X8u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33" y="2238998"/>
            <a:ext cx="7714672" cy="4403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2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187" y="0"/>
            <a:ext cx="11362899" cy="6823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освоения образовательной программы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682388"/>
            <a:ext cx="11805313" cy="6175611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обучающимся установленного вузом количества кредитов в год </a:t>
            </a:r>
          </a:p>
          <a:p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академической задолженности</a:t>
            </a:r>
          </a:p>
          <a:p>
            <a:pPr algn="just"/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Предусмотрена процедура отчисления студентов при неуспешной сдаче экзамена по дисциплине после двух пересдач. </a:t>
            </a:r>
            <a:endParaRPr lang="ru-RU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  При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этом, обучающийся не имеет права повторного прохождения этой дисциплины в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ОВПО и не может продолжить обучение по специальности, где имеется данная дисциплина (кроме ООД)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наличии академической задолженности по дисциплинам-</a:t>
            </a:r>
            <a:r>
              <a:rPr lang="ru-RU" sz="5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пререквизитам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, обучающийся не может проходить обучение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постпреквизитным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дисциплинам</a:t>
            </a:r>
          </a:p>
          <a:p>
            <a:r>
              <a:rPr lang="ru-RU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ВУЗ имеет право установить дополнительные требования и процедуры</a:t>
            </a:r>
          </a:p>
          <a:p>
            <a:pPr marL="0" indent="0">
              <a:buNone/>
            </a:pP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-  оставить переводной  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GPA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пределить на каждом курсе основную дисциплину, по которым студенты обязаны получить балл, не ниже установленного вузом</a:t>
            </a:r>
          </a:p>
          <a:p>
            <a:pPr>
              <a:buFontTx/>
              <a:buChar char="-"/>
            </a:pP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 периодическую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оценку компетенций с помощью независимой оценки или прогрессивного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тестирования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тд</a:t>
            </a:r>
            <a:endParaRPr lang="ru-RU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000" b="1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обеспечить полную реализацию принципов кредитной технологии обучения, предусматривающей чёткие критерии оценивания и свободный выбор образовательной траектории с учётом пройденных </a:t>
            </a:r>
            <a:r>
              <a:rPr lang="ru-RU" sz="5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пререквизитов</a:t>
            </a:r>
            <a:endParaRPr lang="ru-RU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7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221101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57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340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Обсуждение GPA как критерия перевода обучающегося с курса на курс   Байльдинова К.Ж. проректор по академической  деятельности КазНМУ им Асфендиярова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освоения образовательной программы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50</cp:revision>
  <dcterms:created xsi:type="dcterms:W3CDTF">2019-06-18T01:28:45Z</dcterms:created>
  <dcterms:modified xsi:type="dcterms:W3CDTF">2019-06-18T21:32:54Z</dcterms:modified>
</cp:coreProperties>
</file>