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9" r:id="rId2"/>
    <p:sldId id="281" r:id="rId3"/>
    <p:sldId id="283" r:id="rId4"/>
    <p:sldId id="285" r:id="rId5"/>
    <p:sldId id="286" r:id="rId6"/>
    <p:sldId id="265" r:id="rId7"/>
    <p:sldId id="27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2" autoAdjust="0"/>
    <p:restoredTop sz="94660"/>
  </p:normalViewPr>
  <p:slideViewPr>
    <p:cSldViewPr>
      <p:cViewPr>
        <p:scale>
          <a:sx n="110" d="100"/>
          <a:sy n="110" d="100"/>
        </p:scale>
        <p:origin x="-264" y="-1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ED0EB-5019-4A2C-B80B-9392DEF0AA3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B40EE-A6EC-4B73-88E0-5866E1FD1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0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7448" y="764704"/>
            <a:ext cx="10363200" cy="283575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Подготовка к приему-2020 на обучение </a:t>
            </a:r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по </a:t>
            </a:r>
            <a:r>
              <a:rPr lang="ru-RU" sz="3600" b="1" dirty="0">
                <a:solidFill>
                  <a:srgbClr val="002060"/>
                </a:solidFill>
              </a:rPr>
              <a:t>программам </a:t>
            </a:r>
            <a:r>
              <a:rPr lang="ru-RU" sz="3600" b="1" dirty="0" smtClean="0">
                <a:solidFill>
                  <a:srgbClr val="002060"/>
                </a:solidFill>
              </a:rPr>
              <a:t>высшего </a:t>
            </a:r>
            <a:r>
              <a:rPr lang="ru-RU" sz="3600" b="1" dirty="0">
                <a:solidFill>
                  <a:srgbClr val="002060"/>
                </a:solidFill>
              </a:rPr>
              <a:t>и послевузовского медицинского </a:t>
            </a:r>
            <a:r>
              <a:rPr lang="ru-RU" sz="3600" b="1" dirty="0" smtClean="0">
                <a:solidFill>
                  <a:srgbClr val="002060"/>
                </a:solidFill>
              </a:rPr>
              <a:t>образования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(</a:t>
            </a:r>
            <a:r>
              <a:rPr lang="ru-RU" sz="2000" i="1" dirty="0" smtClean="0">
                <a:solidFill>
                  <a:srgbClr val="002060"/>
                </a:solidFill>
              </a:rPr>
              <a:t>заседание УМО по направлению подготовки – Здравоохранение, 29.04.2020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32104" y="4869160"/>
            <a:ext cx="5760640" cy="175260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Докладчик</a:t>
            </a:r>
            <a:r>
              <a:rPr lang="ru-RU" sz="2000" dirty="0" smtClean="0">
                <a:solidFill>
                  <a:schemeClr val="tx1"/>
                </a:solidFill>
              </a:rPr>
              <a:t>: </a:t>
            </a:r>
            <a:r>
              <a:rPr lang="ru-RU" sz="2000" dirty="0" err="1" smtClean="0">
                <a:solidFill>
                  <a:schemeClr val="tx1"/>
                </a:solidFill>
              </a:rPr>
              <a:t>Искакова</a:t>
            </a:r>
            <a:r>
              <a:rPr lang="ru-RU" sz="2000" dirty="0" smtClean="0">
                <a:solidFill>
                  <a:schemeClr val="tx1"/>
                </a:solidFill>
              </a:rPr>
              <a:t> С.С., </a:t>
            </a:r>
          </a:p>
          <a:p>
            <a:pPr algn="l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р</a:t>
            </a:r>
            <a:r>
              <a:rPr lang="kk-KZ" sz="2000" dirty="0" smtClean="0">
                <a:solidFill>
                  <a:schemeClr val="tx1"/>
                </a:solidFill>
              </a:rPr>
              <a:t>уководитель управления </a:t>
            </a:r>
            <a:r>
              <a:rPr lang="kk-KZ" sz="2000" dirty="0">
                <a:solidFill>
                  <a:schemeClr val="tx1"/>
                </a:solidFill>
              </a:rPr>
              <a:t>по приему и </a:t>
            </a:r>
            <a:r>
              <a:rPr lang="kk-KZ" sz="2000" dirty="0" smtClean="0">
                <a:solidFill>
                  <a:schemeClr val="tx1"/>
                </a:solidFill>
              </a:rPr>
              <a:t>профориентации </a:t>
            </a:r>
          </a:p>
          <a:p>
            <a:pPr algn="l">
              <a:spcBef>
                <a:spcPts val="0"/>
              </a:spcBef>
            </a:pPr>
            <a:r>
              <a:rPr lang="kk-KZ" sz="2000" dirty="0" smtClean="0">
                <a:solidFill>
                  <a:schemeClr val="tx1"/>
                </a:solidFill>
              </a:rPr>
              <a:t>НАО </a:t>
            </a:r>
            <a:r>
              <a:rPr lang="kk-KZ" sz="2000" dirty="0">
                <a:solidFill>
                  <a:schemeClr val="tx1"/>
                </a:solidFill>
              </a:rPr>
              <a:t>«КазНМУ имени С.Д. Асфендиярова»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368" y="377280"/>
            <a:ext cx="11521280" cy="586003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</a:rPr>
              <a:t>Нормативная правовая </a:t>
            </a:r>
            <a:r>
              <a:rPr lang="kk-KZ" b="1" dirty="0" smtClean="0">
                <a:solidFill>
                  <a:schemeClr val="tx2">
                    <a:lumMod val="75000"/>
                  </a:schemeClr>
                </a:solidFill>
              </a:rPr>
              <a:t>база</a:t>
            </a:r>
          </a:p>
          <a:p>
            <a:pPr>
              <a:lnSpc>
                <a:spcPct val="115000"/>
              </a:lnSpc>
            </a:pPr>
            <a:r>
              <a:rPr lang="kk-KZ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k-KZ" b="1" dirty="0">
              <a:solidFill>
                <a:schemeClr val="tx2">
                  <a:lumMod val="75000"/>
                </a:schemeClr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Закон Республики Казахстан «Об образовании»;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Типовые </a:t>
            </a:r>
            <a:r>
              <a:rPr lang="ru-RU" sz="2400" dirty="0">
                <a:solidFill>
                  <a:srgbClr val="002060"/>
                </a:solidFill>
              </a:rPr>
              <a:t>правила приема на обучение в организации образования, реализующие образовательные программы высшего и послевузовского образования </a:t>
            </a:r>
            <a:r>
              <a:rPr lang="ru-RU" sz="2400" dirty="0" smtClean="0">
                <a:solidFill>
                  <a:srgbClr val="002060"/>
                </a:solidFill>
              </a:rPr>
              <a:t>- Приказ </a:t>
            </a:r>
            <a:r>
              <a:rPr lang="ru-RU" sz="2400" dirty="0">
                <a:solidFill>
                  <a:srgbClr val="002060"/>
                </a:solidFill>
              </a:rPr>
              <a:t>МОН РК от 31 октября 2018 года № 600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Правила </a:t>
            </a:r>
            <a:r>
              <a:rPr lang="ru-RU" sz="2400" dirty="0">
                <a:solidFill>
                  <a:srgbClr val="002060"/>
                </a:solidFill>
              </a:rPr>
              <a:t>присуждения образовательного гранта - ППРК</a:t>
            </a:r>
            <a:r>
              <a:rPr lang="kk-KZ" sz="2400" dirty="0">
                <a:solidFill>
                  <a:srgbClr val="002060"/>
                </a:solidFill>
              </a:rPr>
              <a:t> от </a:t>
            </a:r>
            <a:r>
              <a:rPr lang="ru-RU" sz="2400" dirty="0">
                <a:solidFill>
                  <a:srgbClr val="002060"/>
                </a:solidFill>
              </a:rPr>
              <a:t>23 января 2008 года </a:t>
            </a:r>
            <a:r>
              <a:rPr lang="en-US" sz="2400" dirty="0">
                <a:solidFill>
                  <a:srgbClr val="002060"/>
                </a:solidFill>
              </a:rPr>
              <a:t>N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58;</a:t>
            </a:r>
            <a:endParaRPr lang="ru-RU" sz="2400" dirty="0">
              <a:solidFill>
                <a:srgbClr val="00206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Правила </a:t>
            </a:r>
            <a:r>
              <a:rPr lang="ru-RU" sz="2400" dirty="0">
                <a:solidFill>
                  <a:srgbClr val="002060"/>
                </a:solidFill>
              </a:rPr>
              <a:t>проведения единого национального тестирования - Приказ МОН РК от 2 мая 2017 года № 204;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Правила </a:t>
            </a:r>
            <a:r>
              <a:rPr lang="ru-RU" sz="2400" dirty="0">
                <a:solidFill>
                  <a:srgbClr val="002060"/>
                </a:solidFill>
              </a:rPr>
              <a:t>проведения Комплексного </a:t>
            </a:r>
            <a:r>
              <a:rPr lang="ru-RU" sz="2400" dirty="0" smtClean="0">
                <a:solidFill>
                  <a:srgbClr val="002060"/>
                </a:solidFill>
              </a:rPr>
              <a:t>тестирования - </a:t>
            </a:r>
            <a:r>
              <a:rPr lang="ru-RU" sz="2400" dirty="0">
                <a:solidFill>
                  <a:srgbClr val="002060"/>
                </a:solidFill>
              </a:rPr>
              <a:t>Приказ МОН РК от </a:t>
            </a:r>
            <a:r>
              <a:rPr lang="ru-RU" sz="2400" dirty="0" smtClean="0">
                <a:solidFill>
                  <a:srgbClr val="002060"/>
                </a:solidFill>
              </a:rPr>
              <a:t>8 мая </a:t>
            </a:r>
            <a:r>
              <a:rPr lang="ru-RU" sz="2400" dirty="0">
                <a:solidFill>
                  <a:srgbClr val="002060"/>
                </a:solidFill>
              </a:rPr>
              <a:t>2019 года № </a:t>
            </a:r>
            <a:r>
              <a:rPr lang="ru-RU" sz="2400" dirty="0" smtClean="0">
                <a:solidFill>
                  <a:srgbClr val="002060"/>
                </a:solidFill>
              </a:rPr>
              <a:t>190.</a:t>
            </a:r>
          </a:p>
          <a:p>
            <a:pPr algn="just">
              <a:lnSpc>
                <a:spcPct val="115000"/>
              </a:lnSpc>
            </a:pPr>
            <a:endParaRPr lang="ru-RU" sz="2100" dirty="0">
              <a:solidFill>
                <a:srgbClr val="00206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endParaRPr lang="ru-RU" sz="2400" dirty="0">
              <a:solidFill>
                <a:srgbClr val="00206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0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368" y="377280"/>
            <a:ext cx="11521280" cy="648072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kk-KZ" b="1" dirty="0" smtClean="0">
                <a:solidFill>
                  <a:schemeClr val="tx2">
                    <a:lumMod val="75000"/>
                  </a:schemeClr>
                </a:solidFill>
              </a:rPr>
              <a:t>Во всех вузах: </a:t>
            </a:r>
            <a:endParaRPr lang="kk-KZ" b="1" dirty="0">
              <a:solidFill>
                <a:schemeClr val="tx2">
                  <a:lumMod val="75000"/>
                </a:schemeClr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ru-RU" sz="2100" dirty="0" smtClean="0">
                <a:solidFill>
                  <a:srgbClr val="002060"/>
                </a:solidFill>
              </a:rPr>
              <a:t>Утверждены составы приемных </a:t>
            </a:r>
            <a:r>
              <a:rPr lang="ru-RU" sz="2100" dirty="0" smtClean="0">
                <a:solidFill>
                  <a:srgbClr val="002060"/>
                </a:solidFill>
              </a:rPr>
              <a:t>комиссий и </a:t>
            </a:r>
            <a:r>
              <a:rPr lang="ru-RU" sz="2100" dirty="0" err="1" smtClean="0">
                <a:solidFill>
                  <a:srgbClr val="002060"/>
                </a:solidFill>
              </a:rPr>
              <a:t>техсекретариата</a:t>
            </a:r>
            <a:r>
              <a:rPr lang="ru-RU" sz="2100" dirty="0" smtClean="0">
                <a:solidFill>
                  <a:srgbClr val="002060"/>
                </a:solidFill>
              </a:rPr>
              <a:t>;</a:t>
            </a:r>
            <a:endParaRPr lang="ru-RU" sz="2100" dirty="0" smtClean="0">
              <a:solidFill>
                <a:srgbClr val="00206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ru-RU" sz="2100" dirty="0">
                <a:solidFill>
                  <a:srgbClr val="002060"/>
                </a:solidFill>
              </a:rPr>
              <a:t>П</a:t>
            </a:r>
            <a:r>
              <a:rPr lang="ru-RU" sz="2100" dirty="0" smtClean="0">
                <a:solidFill>
                  <a:srgbClr val="002060"/>
                </a:solidFill>
              </a:rPr>
              <a:t>роведен </a:t>
            </a:r>
            <a:r>
              <a:rPr lang="ru-RU" sz="2100" dirty="0" smtClean="0">
                <a:solidFill>
                  <a:srgbClr val="002060"/>
                </a:solidFill>
              </a:rPr>
              <a:t>обучающий семинар </a:t>
            </a:r>
            <a:r>
              <a:rPr lang="ru-RU" sz="2100" dirty="0" smtClean="0">
                <a:solidFill>
                  <a:srgbClr val="002060"/>
                </a:solidFill>
              </a:rPr>
              <a:t>д</a:t>
            </a:r>
            <a:r>
              <a:rPr lang="ru-RU" sz="2100" dirty="0" smtClean="0">
                <a:solidFill>
                  <a:srgbClr val="002060"/>
                </a:solidFill>
              </a:rPr>
              <a:t>ля </a:t>
            </a:r>
            <a:r>
              <a:rPr lang="ru-RU" sz="2100" dirty="0">
                <a:solidFill>
                  <a:srgbClr val="002060"/>
                </a:solidFill>
              </a:rPr>
              <a:t>ответственных секретарей Национальным центром тестирования МОН </a:t>
            </a:r>
            <a:r>
              <a:rPr lang="ru-RU" sz="2100" dirty="0" err="1">
                <a:solidFill>
                  <a:srgbClr val="002060"/>
                </a:solidFill>
              </a:rPr>
              <a:t>РКпо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smtClean="0">
                <a:solidFill>
                  <a:srgbClr val="002060"/>
                </a:solidFill>
              </a:rPr>
              <a:t>вопросам приема документов на ЕНТ в условиях режима чрезвычайного положения;</a:t>
            </a:r>
          </a:p>
          <a:p>
            <a:pPr marL="380990" indent="-38099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ru-RU" sz="2100" dirty="0">
                <a:solidFill>
                  <a:srgbClr val="002060"/>
                </a:solidFill>
              </a:rPr>
              <a:t>В</a:t>
            </a:r>
            <a:r>
              <a:rPr lang="ru-RU" sz="2100" dirty="0" smtClean="0">
                <a:solidFill>
                  <a:srgbClr val="002060"/>
                </a:solidFill>
              </a:rPr>
              <a:t>едется </a:t>
            </a:r>
            <a:r>
              <a:rPr lang="ru-RU" sz="2100" dirty="0" smtClean="0">
                <a:solidFill>
                  <a:srgbClr val="002060"/>
                </a:solidFill>
              </a:rPr>
              <a:t>прием документов от абитуриентов для участия в </a:t>
            </a:r>
            <a:r>
              <a:rPr lang="ru-RU" sz="2100" dirty="0">
                <a:solidFill>
                  <a:srgbClr val="002060"/>
                </a:solidFill>
              </a:rPr>
              <a:t>ЕНТВ дистанционном формате с 20 апреля ;</a:t>
            </a:r>
            <a:endParaRPr lang="ru-RU" sz="2100" dirty="0" smtClean="0">
              <a:solidFill>
                <a:srgbClr val="00206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ru-RU" sz="2100" dirty="0" smtClean="0">
                <a:solidFill>
                  <a:srgbClr val="002060"/>
                </a:solidFill>
              </a:rPr>
              <a:t>Проводится </a:t>
            </a:r>
            <a:r>
              <a:rPr lang="ru-RU" sz="2100" dirty="0" err="1" smtClean="0">
                <a:solidFill>
                  <a:srgbClr val="002060"/>
                </a:solidFill>
              </a:rPr>
              <a:t>профориентационная</a:t>
            </a:r>
            <a:r>
              <a:rPr lang="ru-RU" sz="2100" dirty="0" smtClean="0">
                <a:solidFill>
                  <a:srgbClr val="002060"/>
                </a:solidFill>
              </a:rPr>
              <a:t> и информационно-разъяснительная работа с выпускниками школ и колледжей, претендентов на послевузовское образование </a:t>
            </a:r>
            <a:r>
              <a:rPr lang="ru-RU" sz="2100" dirty="0" smtClean="0">
                <a:solidFill>
                  <a:srgbClr val="002060"/>
                </a:solidFill>
              </a:rPr>
              <a:t>(телефоны, </a:t>
            </a:r>
            <a:r>
              <a:rPr lang="ru-RU" sz="2100" dirty="0" err="1" smtClean="0">
                <a:solidFill>
                  <a:srgbClr val="002060"/>
                </a:solidFill>
              </a:rPr>
              <a:t>элект.почта</a:t>
            </a:r>
            <a:r>
              <a:rPr lang="ru-RU" sz="2100" dirty="0" smtClean="0">
                <a:solidFill>
                  <a:srgbClr val="002060"/>
                </a:solidFill>
              </a:rPr>
              <a:t>, социальные </a:t>
            </a:r>
            <a:r>
              <a:rPr lang="ru-RU" sz="2100" dirty="0" smtClean="0">
                <a:solidFill>
                  <a:srgbClr val="002060"/>
                </a:solidFill>
              </a:rPr>
              <a:t>сети, </a:t>
            </a:r>
            <a:r>
              <a:rPr lang="ru-RU" sz="2100" dirty="0" err="1" smtClean="0">
                <a:solidFill>
                  <a:srgbClr val="002060"/>
                </a:solidFill>
              </a:rPr>
              <a:t>мессенджеры</a:t>
            </a:r>
            <a:r>
              <a:rPr lang="ru-RU" sz="2100" dirty="0" smtClean="0">
                <a:solidFill>
                  <a:srgbClr val="002060"/>
                </a:solidFill>
              </a:rPr>
              <a:t>, платформы для онлайн-конференций и др.);</a:t>
            </a:r>
            <a:endParaRPr lang="ru-RU" sz="2100" dirty="0">
              <a:solidFill>
                <a:srgbClr val="00206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ru-RU" sz="2100" dirty="0" smtClean="0">
                <a:solidFill>
                  <a:srgbClr val="002060"/>
                </a:solidFill>
              </a:rPr>
              <a:t>Актуализируются образовательные программы и вносятся изменения в Реестр, ведется работа по включению новых образовательных программ в </a:t>
            </a:r>
            <a:r>
              <a:rPr lang="ru-RU" sz="2100" dirty="0" smtClean="0">
                <a:solidFill>
                  <a:srgbClr val="002060"/>
                </a:solidFill>
              </a:rPr>
              <a:t>Реестр.</a:t>
            </a:r>
            <a:endParaRPr lang="ru-RU" sz="2400" dirty="0"/>
          </a:p>
          <a:p>
            <a:pPr marL="380990" indent="-380990" algn="just">
              <a:lnSpc>
                <a:spcPct val="115000"/>
              </a:lnSpc>
              <a:buFont typeface="Wingdings" pitchFamily="2" charset="2"/>
              <a:buChar char="ü"/>
            </a:pPr>
            <a:endParaRPr lang="ru-RU" sz="2100" dirty="0">
              <a:solidFill>
                <a:srgbClr val="00206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endParaRPr lang="ru-RU" sz="2400" dirty="0">
              <a:solidFill>
                <a:srgbClr val="00206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8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34605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Типовые правила приема </a:t>
            </a:r>
            <a:r>
              <a:rPr lang="ru-RU" sz="2000" b="1" dirty="0" smtClean="0">
                <a:solidFill>
                  <a:srgbClr val="002060"/>
                </a:solidFill>
              </a:rPr>
              <a:t>(приказ МОН РК №600 от 31.10.2018) – </a:t>
            </a:r>
            <a:r>
              <a:rPr lang="ru-RU" sz="2200" b="1" dirty="0" smtClean="0">
                <a:solidFill>
                  <a:srgbClr val="C00000"/>
                </a:solidFill>
              </a:rPr>
              <a:t>Высшее образование  </a:t>
            </a:r>
            <a:endParaRPr lang="ru-RU" sz="22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812066"/>
              </p:ext>
            </p:extLst>
          </p:nvPr>
        </p:nvGraphicFramePr>
        <p:xfrm>
          <a:off x="263352" y="620688"/>
          <a:ext cx="11641294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88366"/>
              </a:tblGrid>
              <a:tr h="42748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Действия приемных комиссий   </a:t>
                      </a:r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Действующая редакция</a:t>
                      </a:r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Проект</a:t>
                      </a:r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2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</a:t>
                      </a:r>
                      <a:r>
                        <a:rPr lang="ru-RU" sz="15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Прием документов для</a:t>
                      </a:r>
                      <a:r>
                        <a:rPr lang="ru-RU" sz="1500" b="1" i="0" u="none" strike="noStrike" baseline="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участия в ЕНТ</a:t>
                      </a:r>
                      <a:r>
                        <a:rPr lang="ru-RU" sz="15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5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документов  - </a:t>
                      </a:r>
                      <a:r>
                        <a:rPr lang="ru-RU" sz="1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апреля</a:t>
                      </a:r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- 10 мая</a:t>
                      </a: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Сроки проведения ЕНТ –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20 июня – 5 июля</a:t>
                      </a:r>
                    </a:p>
                    <a:p>
                      <a:pPr algn="ctr" fontAlgn="ctr"/>
                      <a:endParaRPr lang="ru-RU" sz="15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9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</a:t>
                      </a:r>
                      <a:r>
                        <a:rPr lang="ru-RU" sz="15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</a:t>
                      </a:r>
                      <a:r>
                        <a:rPr lang="ru-RU" sz="1500" b="1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Специальный </a:t>
                      </a:r>
                      <a:r>
                        <a:rPr lang="ru-RU" sz="1500" b="1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экзамен</a:t>
                      </a:r>
                      <a:endParaRPr lang="ru-RU" sz="1500" b="1" i="0" u="none" strike="noStrike" kern="1200" dirty="0" smtClean="0">
                        <a:solidFill>
                          <a:srgbClr val="8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5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психометрический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экзамен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документов  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июня – 7 июля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Экзамен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  <a:p>
                      <a:pPr algn="ctr" fontAlgn="ctr"/>
                      <a:r>
                        <a:rPr lang="ru-RU" sz="1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8-13 июля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и проведение экзамена  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июня – 24 августа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719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 Дополнительный экзамен 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                И (ИЛИ)                                        </a:t>
                      </a:r>
                    </a:p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</a:t>
                      </a:r>
                      <a:r>
                        <a:rPr lang="ru-RU" sz="15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r>
                        <a:rPr lang="ru-RU" sz="1500" b="1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Утверждение порогового</a:t>
                      </a:r>
                      <a:r>
                        <a:rPr lang="ru-RU" sz="1500" b="1" i="0" u="none" strike="noStrike" kern="1200" baseline="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балла ЕНТ *</a:t>
                      </a:r>
                      <a:endParaRPr lang="ru-RU" sz="1500" b="1" i="0" u="none" strike="noStrike" kern="1200" dirty="0" smtClean="0">
                        <a:solidFill>
                          <a:srgbClr val="8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l" fontAlgn="ctr"/>
                      <a:endParaRPr lang="ru-RU" sz="15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отсутствует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и проведение экзамена</a:t>
                      </a: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– 20 августа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</a:tr>
              <a:tr h="702732">
                <a:tc vMerge="1">
                  <a:txBody>
                    <a:bodyPr/>
                    <a:lstStyle/>
                    <a:p>
                      <a:pPr algn="l" fontAlgn="ctr"/>
                      <a:endParaRPr lang="ru-RU" sz="15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Пороговый балл ЕНТ </a:t>
                      </a:r>
                      <a:r>
                        <a:rPr lang="ru-RU" sz="1400" kern="120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направляется </a:t>
                      </a:r>
                    </a:p>
                    <a:p>
                      <a:pPr algn="ctr" fontAlgn="ctr"/>
                      <a:r>
                        <a:rPr lang="ru-RU" sz="1400" b="1" u="none" kern="120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 </a:t>
                      </a:r>
                      <a:r>
                        <a:rPr lang="ru-RU" sz="1400" b="1" u="none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 мая </a:t>
                      </a:r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НЦТ МОН РК для опубликования на сайте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462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4. Прием иностранных граждан</a:t>
                      </a:r>
                      <a:r>
                        <a:rPr lang="ru-RU" sz="1500" b="1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результатам собеседования  в течение календарного года</a:t>
                      </a:r>
                      <a:r>
                        <a:rPr kumimoji="0" lang="ru-RU" sz="15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отсутствует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Требования для ОВПО: наличие госзаказа и (или) международной специализированной аккредитации зарубежных </a:t>
                      </a:r>
                      <a:r>
                        <a:rPr lang="ru-RU" sz="140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аккредитационных</a:t>
                      </a:r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органов государств – членов ОЭСР </a:t>
                      </a:r>
                    </a:p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области образования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90943">
                <a:tc gridSpan="3">
                  <a:txBody>
                    <a:bodyPr/>
                    <a:lstStyle/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5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 - </a:t>
                      </a:r>
                      <a:r>
                        <a:rPr lang="ru-RU" sz="1200" b="1" u="none" kern="120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поступления в ОВПО на обучение по образовательному гранту  или на платной основе. </a:t>
                      </a:r>
                      <a:r>
                        <a:rPr lang="ru-RU" sz="1200" b="1" i="1" kern="120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Исключение – </a:t>
                      </a:r>
                      <a:r>
                        <a:rPr lang="ru-RU" sz="1200" b="1" i="1" kern="1200" dirty="0" err="1" smtClean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грантники</a:t>
                      </a:r>
                      <a:r>
                        <a:rPr lang="ru-RU" sz="1200" b="1" i="1" kern="120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из льготной категории</a:t>
                      </a:r>
                      <a:r>
                        <a:rPr lang="ru-RU" sz="1200" b="1" i="1" kern="120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200" b="1" i="1" kern="1200" dirty="0" smtClean="0">
                        <a:solidFill>
                          <a:srgbClr val="8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55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44" y="116632"/>
            <a:ext cx="11881320" cy="34605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Типовые правила приема </a:t>
            </a:r>
            <a:r>
              <a:rPr lang="ru-RU" sz="2000" b="1" dirty="0" smtClean="0">
                <a:solidFill>
                  <a:srgbClr val="002060"/>
                </a:solidFill>
              </a:rPr>
              <a:t>(приказ МОН РК №600 от 31.10.2018) – </a:t>
            </a:r>
            <a:r>
              <a:rPr lang="ru-RU" sz="2200" b="1" dirty="0" smtClean="0">
                <a:solidFill>
                  <a:srgbClr val="C00000"/>
                </a:solidFill>
              </a:rPr>
              <a:t>Послевузовское  образование  </a:t>
            </a:r>
            <a:endParaRPr lang="ru-RU" sz="22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860570"/>
              </p:ext>
            </p:extLst>
          </p:nvPr>
        </p:nvGraphicFramePr>
        <p:xfrm>
          <a:off x="263352" y="601688"/>
          <a:ext cx="11737305" cy="6256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1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87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92489"/>
              </a:tblGrid>
              <a:tr h="42748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Действия приемных комиссий   </a:t>
                      </a:r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Действующая редакция</a:t>
                      </a:r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Проект</a:t>
                      </a:r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2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Прием в магистратуру </a:t>
                      </a:r>
                    </a:p>
                    <a:p>
                      <a:pPr marL="285750" indent="-285750" algn="l" fontAlgn="ctr">
                        <a:buFont typeface="Wingdings" pitchFamily="2" charset="2"/>
                        <a:buChar char="Ø"/>
                      </a:pPr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комплексное тестирование (по технологии НЦТ)</a:t>
                      </a: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2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документов  -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июля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Проведение КТ –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16 августа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документов  - 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июня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- 15 июля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Проведение КТ –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28 июля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9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</a:t>
                      </a:r>
                      <a:r>
                        <a:rPr lang="ru-RU" sz="1400" b="1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Прием резидентуру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вступительный экзамен (проводят ОВПО)</a:t>
                      </a: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документов  -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июля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Экзамен –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16 августа</a:t>
                      </a: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документов  -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июля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Экзамен –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16 августа</a:t>
                      </a: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418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 Прием в докторантуру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вступительный экзамен (проводят ОВПО)</a:t>
                      </a:r>
                    </a:p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                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документов 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июля – 22 августа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Экзамен –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27 августа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IELTS – </a:t>
                      </a: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документов 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июля – </a:t>
                      </a:r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августа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Экзамен –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августа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IELTS – </a:t>
                      </a: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5.5 *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</a:tr>
              <a:tr h="969983">
                <a:tc vMerge="1">
                  <a:txBody>
                    <a:bodyPr/>
                    <a:lstStyle/>
                    <a:p>
                      <a:pPr algn="l" fontAlgn="ctr"/>
                      <a:endParaRPr lang="ru-RU" sz="15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случае равенства баллов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преимущественное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право 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обучение по госзаказу имеют лица, имеющие публикации в международных рецензируемых научных журналах, входящих в 1, 2  квартиль по данным JCR  БД </a:t>
                      </a:r>
                      <a:r>
                        <a:rPr lang="ru-RU" sz="120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Web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of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</a:t>
                      </a:r>
                      <a:r>
                        <a:rPr lang="ru-RU" sz="120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cience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компании </a:t>
                      </a:r>
                      <a:r>
                        <a:rPr lang="ru-RU" sz="120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Clarivate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Analytics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за последние 3 календарных года.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462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4. Прием </a:t>
                      </a:r>
                      <a:r>
                        <a:rPr lang="ru-RU" sz="14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МВА (ЕМВА)</a:t>
                      </a:r>
                      <a:r>
                        <a:rPr lang="ru-RU" sz="1400" b="1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lang="ru-RU" sz="1400" b="1" i="0" u="none" strike="noStrike" kern="1200" dirty="0" smtClean="0">
                        <a:solidFill>
                          <a:srgbClr val="8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Обучение на платной основе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Сроки проведения экзаменов и зачисления определяются ОВПО самостоятельно </a:t>
                      </a:r>
                      <a:endParaRPr kumimoji="0" lang="ru-RU" sz="12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отсутствует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Требования для ОВПО: наличие 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специализированной 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аккредитации зарубежных </a:t>
                      </a:r>
                      <a:r>
                        <a:rPr lang="ru-RU" sz="120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аккредитационных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органов, включенных в реестры и (или) ассоциации </a:t>
                      </a:r>
                      <a:r>
                        <a:rPr lang="ru-RU" sz="120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аккредитационных</a:t>
                      </a:r>
                      <a:r>
                        <a:rPr lang="ru-RU" sz="1200" kern="1200" baseline="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органов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государств – членов </a:t>
                      </a:r>
                      <a:r>
                        <a:rPr lang="ru-RU" sz="120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ОЭСР.</a:t>
                      </a:r>
                      <a:endParaRPr lang="ru-RU" sz="1200" kern="1200" dirty="0" smtClean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9143">
                <a:tc gridSpan="3">
                  <a:txBody>
                    <a:bodyPr/>
                    <a:lstStyle/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lang="ru-RU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4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lang="ru-RU" sz="14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Лица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завершившие зарубежные ОВПО в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странах, государственным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или официальным языком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которых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является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английский,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имеющих специализированную аккредитацию зарубежных </a:t>
                      </a:r>
                      <a:r>
                        <a:rPr lang="ru-RU" sz="1000" b="1" kern="1200" dirty="0" err="1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аккредитационных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органов, включенных в реестры и (или) ассоциации </a:t>
                      </a:r>
                      <a:r>
                        <a:rPr lang="ru-RU" sz="1000" b="1" kern="1200" dirty="0" err="1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аккредитационных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органов государств – членов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ОЭСР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течение 5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лет,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предоставляют международные сертификаты, подтверждающие владение иностранным </a:t>
                      </a:r>
                      <a:r>
                        <a:rPr lang="ru-RU" sz="1000" b="1" kern="1200" dirty="0" smtClean="0"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языком.</a:t>
                      </a:r>
                      <a:endParaRPr lang="ru-RU" sz="1000" b="1" i="0" u="none" strike="noStrike" dirty="0">
                        <a:solidFill>
                          <a:srgbClr val="8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36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3392" y="476672"/>
            <a:ext cx="10801200" cy="6192688"/>
          </a:xfrm>
        </p:spPr>
        <p:txBody>
          <a:bodyPr>
            <a:noAutofit/>
          </a:bodyPr>
          <a:lstStyle/>
          <a:p>
            <a:pPr lvl="0" algn="l">
              <a:spcAft>
                <a:spcPts val="600"/>
              </a:spcAft>
            </a:pPr>
            <a:r>
              <a:rPr lang="kk-KZ" sz="2800" b="1" dirty="0" smtClean="0">
                <a:solidFill>
                  <a:schemeClr val="accent2">
                    <a:lumMod val="75000"/>
                  </a:schemeClr>
                </a:solidFill>
              </a:rPr>
              <a:t>Предложения вузов и возможные риски:</a:t>
            </a:r>
            <a:r>
              <a:rPr lang="kk-KZ" sz="1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kk-KZ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44" indent="-285744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Вузам необходимо определиться с процедурой проведения специального экзамена (возможно в дистанционном формате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44" indent="-285744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связи с закрытием центров сдачи </a:t>
            </a:r>
            <a:r>
              <a:rPr lang="en-GB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IELTS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возникают риски по приёму абитуриентов в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докторантуру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44" indent="-285744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Планируется выделение грантов на обучение в профильной магистратуре по эпидемиологии, но наличие требования о сдаче комплексного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тестирования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(включая английский язык) приводит к риску недобора требуемого количества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магистрантов</a:t>
            </a:r>
          </a:p>
          <a:p>
            <a:pPr algn="just">
              <a:lnSpc>
                <a:spcPct val="115000"/>
              </a:lnSpc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44" indent="-285744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Претенденты в резидентуру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нуждаются в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утвержденном госзаказе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республиканского и местного бюджетов до подачи 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документов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поступления в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резидентуру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9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Прямоугольник 6"/>
          <p:cNvSpPr>
            <a:spLocks noChangeArrowheads="1"/>
          </p:cNvSpPr>
          <p:nvPr/>
        </p:nvSpPr>
        <p:spPr bwMode="auto">
          <a:xfrm>
            <a:off x="623392" y="1556792"/>
            <a:ext cx="11017221" cy="758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449251" algn="ctr">
              <a:lnSpc>
                <a:spcPct val="115000"/>
              </a:lnSpc>
            </a:pPr>
            <a:r>
              <a:rPr lang="ru-RU" sz="4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Спасибо за внимание!</a:t>
            </a:r>
            <a:endParaRPr lang="en-US" sz="40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69" name="Прямоугольник 8"/>
          <p:cNvSpPr>
            <a:spLocks noChangeArrowheads="1"/>
          </p:cNvSpPr>
          <p:nvPr/>
        </p:nvSpPr>
        <p:spPr bwMode="auto">
          <a:xfrm>
            <a:off x="1676405" y="5619752"/>
            <a:ext cx="8323263" cy="41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49251" algn="just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00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771</Words>
  <Application>Microsoft Office PowerPoint</Application>
  <PresentationFormat>Произвольный</PresentationFormat>
  <Paragraphs>94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Подготовка к приему-2020 на обучение  по программам высшего и послевузовского медицинского образования (заседание УМО по направлению подготовки – Здравоохранение, 29.04.2020)</vt:lpstr>
      <vt:lpstr>Презентация PowerPoint</vt:lpstr>
      <vt:lpstr>Презентация PowerPoint</vt:lpstr>
      <vt:lpstr>Типовые правила приема (приказ МОН РК №600 от 31.10.2018) – Высшее образование  </vt:lpstr>
      <vt:lpstr>Типовые правила приема (приказ МОН РК №600 от 31.10.2018) – Послевузовское  образование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№ 1. «Қазақстанның ашық университеті»</dc:title>
  <dc:creator>Маликов Бахтияр Жайляуович</dc:creator>
  <cp:lastModifiedBy>User</cp:lastModifiedBy>
  <cp:revision>408</cp:revision>
  <cp:lastPrinted>2019-04-04T08:26:56Z</cp:lastPrinted>
  <dcterms:created xsi:type="dcterms:W3CDTF">2018-12-04T12:46:22Z</dcterms:created>
  <dcterms:modified xsi:type="dcterms:W3CDTF">2020-04-29T07:52:00Z</dcterms:modified>
</cp:coreProperties>
</file>