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9" r:id="rId3"/>
    <p:sldId id="261" r:id="rId4"/>
    <p:sldId id="273" r:id="rId5"/>
    <p:sldId id="274" r:id="rId6"/>
    <p:sldId id="266" r:id="rId7"/>
    <p:sldId id="267" r:id="rId8"/>
    <p:sldId id="269" r:id="rId9"/>
    <p:sldId id="270" r:id="rId10"/>
    <p:sldId id="271" r:id="rId11"/>
    <p:sldId id="272" r:id="rId12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3357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627" autoAdjust="0"/>
  </p:normalViewPr>
  <p:slideViewPr>
    <p:cSldViewPr>
      <p:cViewPr>
        <p:scale>
          <a:sx n="114" d="100"/>
          <a:sy n="114" d="100"/>
        </p:scale>
        <p:origin x="-1470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D00807-00A7-4EDC-B296-C1535D273984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EC3C1C9-F5A1-4FDA-9535-2233BB4C03A2}">
      <dgm:prSet custT="1"/>
      <dgm:spPr>
        <a:solidFill>
          <a:schemeClr val="bg1"/>
        </a:solidFill>
      </dgm:spPr>
      <dgm:t>
        <a:bodyPr/>
        <a:lstStyle/>
        <a:p>
          <a:pPr rtl="0"/>
          <a:r>
            <a:rPr lang="ru-RU" sz="2000" dirty="0" smtClean="0">
              <a:solidFill>
                <a:schemeClr val="tx1"/>
              </a:solidFill>
              <a:latin typeface="Arial Narrow" pitchFamily="34" charset="0"/>
            </a:rPr>
            <a:t>Ведение	Реестра	осуществляется  путём:</a:t>
          </a:r>
          <a:endParaRPr lang="ru-RU" sz="2000" dirty="0">
            <a:solidFill>
              <a:schemeClr val="tx1"/>
            </a:solidFill>
            <a:latin typeface="Arial Narrow" pitchFamily="34" charset="0"/>
          </a:endParaRPr>
        </a:p>
      </dgm:t>
    </dgm:pt>
    <dgm:pt modelId="{FFBA0C5E-98CA-465A-A7A1-C6FF93FF9E4F}" type="parTrans" cxnId="{0BEE9B22-0679-4E77-AC11-FFBBC4EC524F}">
      <dgm:prSet/>
      <dgm:spPr/>
      <dgm:t>
        <a:bodyPr/>
        <a:lstStyle/>
        <a:p>
          <a:endParaRPr lang="ru-RU"/>
        </a:p>
      </dgm:t>
    </dgm:pt>
    <dgm:pt modelId="{C0954F63-A2E1-4173-871B-F3FF8A8441C6}" type="sibTrans" cxnId="{0BEE9B22-0679-4E77-AC11-FFBBC4EC524F}">
      <dgm:prSet/>
      <dgm:spPr/>
      <dgm:t>
        <a:bodyPr/>
        <a:lstStyle/>
        <a:p>
          <a:endParaRPr lang="ru-RU"/>
        </a:p>
      </dgm:t>
    </dgm:pt>
    <dgm:pt modelId="{915723E3-2B74-4BEF-8D21-6561EEABEFE3}">
      <dgm:prSet custT="1"/>
      <dgm:spPr>
        <a:solidFill>
          <a:schemeClr val="bg1"/>
        </a:solidFill>
      </dgm:spPr>
      <dgm:t>
        <a:bodyPr/>
        <a:lstStyle/>
        <a:p>
          <a:pPr rtl="0"/>
          <a:r>
            <a:rPr lang="ru-RU" sz="2000" dirty="0" smtClean="0">
              <a:solidFill>
                <a:schemeClr val="tx1"/>
              </a:solidFill>
              <a:latin typeface="Arial Narrow" pitchFamily="34" charset="0"/>
            </a:rPr>
            <a:t>внесения необходимой информации и электронных копий документов в информационную систему Каталога;</a:t>
          </a:r>
          <a:endParaRPr lang="ru-RU" sz="2000" dirty="0">
            <a:solidFill>
              <a:schemeClr val="tx1"/>
            </a:solidFill>
            <a:latin typeface="Arial Narrow" pitchFamily="34" charset="0"/>
          </a:endParaRPr>
        </a:p>
      </dgm:t>
    </dgm:pt>
    <dgm:pt modelId="{1376537F-1E36-4230-BBD2-C9587CEE7194}" type="parTrans" cxnId="{F575819C-F7C9-41BC-B0C6-5E8234B1FBCB}">
      <dgm:prSet/>
      <dgm:spPr/>
      <dgm:t>
        <a:bodyPr/>
        <a:lstStyle/>
        <a:p>
          <a:endParaRPr lang="ru-RU"/>
        </a:p>
      </dgm:t>
    </dgm:pt>
    <dgm:pt modelId="{B056B719-883C-48D6-8D3E-C9964946B671}" type="sibTrans" cxnId="{F575819C-F7C9-41BC-B0C6-5E8234B1FBCB}">
      <dgm:prSet/>
      <dgm:spPr/>
      <dgm:t>
        <a:bodyPr/>
        <a:lstStyle/>
        <a:p>
          <a:endParaRPr lang="ru-RU"/>
        </a:p>
      </dgm:t>
    </dgm:pt>
    <dgm:pt modelId="{E7609FF2-E7BC-4912-BEC0-0A5CC66B0E6B}">
      <dgm:prSet custT="1"/>
      <dgm:spPr>
        <a:solidFill>
          <a:schemeClr val="bg1"/>
        </a:solidFill>
      </dgm:spPr>
      <dgm:t>
        <a:bodyPr/>
        <a:lstStyle/>
        <a:p>
          <a:pPr rtl="0"/>
          <a:r>
            <a:rPr lang="ru-RU" sz="2000" dirty="0" smtClean="0">
              <a:solidFill>
                <a:schemeClr val="tx1"/>
              </a:solidFill>
              <a:latin typeface="Arial Narrow" pitchFamily="34" charset="0"/>
            </a:rPr>
            <a:t>технического обеспечения функционирования Каталога;</a:t>
          </a:r>
          <a:endParaRPr lang="ru-RU" sz="2000" dirty="0">
            <a:solidFill>
              <a:schemeClr val="tx1"/>
            </a:solidFill>
            <a:latin typeface="Arial Narrow" pitchFamily="34" charset="0"/>
          </a:endParaRPr>
        </a:p>
      </dgm:t>
    </dgm:pt>
    <dgm:pt modelId="{2F674BE4-E0B4-4DE9-A28F-D4A531385776}" type="parTrans" cxnId="{1954782C-768B-41CF-B7C6-D3B603595F31}">
      <dgm:prSet/>
      <dgm:spPr/>
      <dgm:t>
        <a:bodyPr/>
        <a:lstStyle/>
        <a:p>
          <a:endParaRPr lang="ru-RU"/>
        </a:p>
      </dgm:t>
    </dgm:pt>
    <dgm:pt modelId="{BC2D554F-D504-4024-8AE6-F8B65A73A20C}" type="sibTrans" cxnId="{1954782C-768B-41CF-B7C6-D3B603595F31}">
      <dgm:prSet/>
      <dgm:spPr/>
      <dgm:t>
        <a:bodyPr/>
        <a:lstStyle/>
        <a:p>
          <a:endParaRPr lang="ru-RU"/>
        </a:p>
      </dgm:t>
    </dgm:pt>
    <dgm:pt modelId="{A56606FD-41A7-4E9B-8D78-9FF906197EE6}">
      <dgm:prSet custT="1"/>
      <dgm:spPr>
        <a:solidFill>
          <a:schemeClr val="bg1"/>
        </a:solidFill>
      </dgm:spPr>
      <dgm:t>
        <a:bodyPr/>
        <a:lstStyle/>
        <a:p>
          <a:pPr rtl="0"/>
          <a:r>
            <a:rPr lang="ru-RU" sz="2000" dirty="0" smtClean="0">
              <a:solidFill>
                <a:schemeClr val="tx1"/>
              </a:solidFill>
              <a:latin typeface="Arial Narrow" pitchFamily="34" charset="0"/>
            </a:rPr>
            <a:t>оказания технической и консультационной поддержки.</a:t>
          </a:r>
          <a:endParaRPr lang="ru-RU" sz="2000" dirty="0">
            <a:solidFill>
              <a:schemeClr val="tx1"/>
            </a:solidFill>
            <a:latin typeface="Arial Narrow" pitchFamily="34" charset="0"/>
          </a:endParaRPr>
        </a:p>
      </dgm:t>
    </dgm:pt>
    <dgm:pt modelId="{0EB84C77-BDE3-4EBB-AE7B-A0D466F96B1F}" type="parTrans" cxnId="{A202B2AB-9064-4D5F-B4D7-7A743B168A11}">
      <dgm:prSet/>
      <dgm:spPr/>
      <dgm:t>
        <a:bodyPr/>
        <a:lstStyle/>
        <a:p>
          <a:endParaRPr lang="ru-RU"/>
        </a:p>
      </dgm:t>
    </dgm:pt>
    <dgm:pt modelId="{7A2E66DE-0577-4592-8B36-ADC3E85BFCC9}" type="sibTrans" cxnId="{A202B2AB-9064-4D5F-B4D7-7A743B168A11}">
      <dgm:prSet/>
      <dgm:spPr/>
      <dgm:t>
        <a:bodyPr/>
        <a:lstStyle/>
        <a:p>
          <a:endParaRPr lang="ru-RU"/>
        </a:p>
      </dgm:t>
    </dgm:pt>
    <dgm:pt modelId="{8B8A06FD-7922-40C2-AF07-9CC969FDF38B}" type="pres">
      <dgm:prSet presAssocID="{A6D00807-00A7-4EDC-B296-C1535D27398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13269CA-2A85-4B13-B5E3-1F1B32C46B7A}" type="pres">
      <dgm:prSet presAssocID="{5EC3C1C9-F5A1-4FDA-9535-2233BB4C03A2}" presName="node" presStyleLbl="node1" presStyleIdx="0" presStyleCnt="1" custLinFactNeighborX="-49" custLinFactNeighborY="-70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BEE9B22-0679-4E77-AC11-FFBBC4EC524F}" srcId="{A6D00807-00A7-4EDC-B296-C1535D273984}" destId="{5EC3C1C9-F5A1-4FDA-9535-2233BB4C03A2}" srcOrd="0" destOrd="0" parTransId="{FFBA0C5E-98CA-465A-A7A1-C6FF93FF9E4F}" sibTransId="{C0954F63-A2E1-4173-871B-F3FF8A8441C6}"/>
    <dgm:cxn modelId="{FDED0A11-A3B9-4169-B8C2-08E2578BF779}" type="presOf" srcId="{E7609FF2-E7BC-4912-BEC0-0A5CC66B0E6B}" destId="{B13269CA-2A85-4B13-B5E3-1F1B32C46B7A}" srcOrd="0" destOrd="2" presId="urn:microsoft.com/office/officeart/2005/8/layout/process1"/>
    <dgm:cxn modelId="{E2200028-6869-4700-9E76-B281747EB7F9}" type="presOf" srcId="{915723E3-2B74-4BEF-8D21-6561EEABEFE3}" destId="{B13269CA-2A85-4B13-B5E3-1F1B32C46B7A}" srcOrd="0" destOrd="1" presId="urn:microsoft.com/office/officeart/2005/8/layout/process1"/>
    <dgm:cxn modelId="{82F887D0-0328-49A6-9B3B-FAE637E5EE51}" type="presOf" srcId="{5EC3C1C9-F5A1-4FDA-9535-2233BB4C03A2}" destId="{B13269CA-2A85-4B13-B5E3-1F1B32C46B7A}" srcOrd="0" destOrd="0" presId="urn:microsoft.com/office/officeart/2005/8/layout/process1"/>
    <dgm:cxn modelId="{F575819C-F7C9-41BC-B0C6-5E8234B1FBCB}" srcId="{5EC3C1C9-F5A1-4FDA-9535-2233BB4C03A2}" destId="{915723E3-2B74-4BEF-8D21-6561EEABEFE3}" srcOrd="0" destOrd="0" parTransId="{1376537F-1E36-4230-BBD2-C9587CEE7194}" sibTransId="{B056B719-883C-48D6-8D3E-C9964946B671}"/>
    <dgm:cxn modelId="{1954782C-768B-41CF-B7C6-D3B603595F31}" srcId="{5EC3C1C9-F5A1-4FDA-9535-2233BB4C03A2}" destId="{E7609FF2-E7BC-4912-BEC0-0A5CC66B0E6B}" srcOrd="1" destOrd="0" parTransId="{2F674BE4-E0B4-4DE9-A28F-D4A531385776}" sibTransId="{BC2D554F-D504-4024-8AE6-F8B65A73A20C}"/>
    <dgm:cxn modelId="{1589BBA4-D328-46FA-8118-4BC02872B2D8}" type="presOf" srcId="{A6D00807-00A7-4EDC-B296-C1535D273984}" destId="{8B8A06FD-7922-40C2-AF07-9CC969FDF38B}" srcOrd="0" destOrd="0" presId="urn:microsoft.com/office/officeart/2005/8/layout/process1"/>
    <dgm:cxn modelId="{E1E711C4-7B4A-4630-9FB6-97732090465B}" type="presOf" srcId="{A56606FD-41A7-4E9B-8D78-9FF906197EE6}" destId="{B13269CA-2A85-4B13-B5E3-1F1B32C46B7A}" srcOrd="0" destOrd="3" presId="urn:microsoft.com/office/officeart/2005/8/layout/process1"/>
    <dgm:cxn modelId="{A202B2AB-9064-4D5F-B4D7-7A743B168A11}" srcId="{5EC3C1C9-F5A1-4FDA-9535-2233BB4C03A2}" destId="{A56606FD-41A7-4E9B-8D78-9FF906197EE6}" srcOrd="2" destOrd="0" parTransId="{0EB84C77-BDE3-4EBB-AE7B-A0D466F96B1F}" sibTransId="{7A2E66DE-0577-4592-8B36-ADC3E85BFCC9}"/>
    <dgm:cxn modelId="{E6F7BE9C-107C-4A3E-92AB-CCC9F4CB5327}" type="presParOf" srcId="{8B8A06FD-7922-40C2-AF07-9CC969FDF38B}" destId="{B13269CA-2A85-4B13-B5E3-1F1B32C46B7A}" srcOrd="0" destOrd="0" presId="urn:microsoft.com/office/officeart/2005/8/layout/process1"/>
  </dgm:cxnLst>
  <dgm:bg>
    <a:solidFill>
      <a:schemeClr val="bg1"/>
    </a:solidFill>
  </dgm:bg>
  <dgm:whole>
    <a:ln>
      <a:solidFill>
        <a:schemeClr val="bg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3269CA-2A85-4B13-B5E3-1F1B32C46B7A}">
      <dsp:nvSpPr>
        <dsp:cNvPr id="0" name=""/>
        <dsp:cNvSpPr/>
      </dsp:nvSpPr>
      <dsp:spPr>
        <a:xfrm>
          <a:off x="0" y="0"/>
          <a:ext cx="6318423" cy="2513509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Arial Narrow" pitchFamily="34" charset="0"/>
            </a:rPr>
            <a:t>Ведение	Реестра	осуществляется  путём:</a:t>
          </a:r>
          <a:endParaRPr lang="ru-RU" sz="2000" kern="1200" dirty="0">
            <a:solidFill>
              <a:schemeClr val="tx1"/>
            </a:solidFill>
            <a:latin typeface="Arial Narrow" pitchFamily="34" charset="0"/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chemeClr val="tx1"/>
              </a:solidFill>
              <a:latin typeface="Arial Narrow" pitchFamily="34" charset="0"/>
            </a:rPr>
            <a:t>внесения необходимой информации и электронных копий документов в информационную систему Каталога;</a:t>
          </a:r>
          <a:endParaRPr lang="ru-RU" sz="2000" kern="1200" dirty="0">
            <a:solidFill>
              <a:schemeClr val="tx1"/>
            </a:solidFill>
            <a:latin typeface="Arial Narrow" pitchFamily="34" charset="0"/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chemeClr val="tx1"/>
              </a:solidFill>
              <a:latin typeface="Arial Narrow" pitchFamily="34" charset="0"/>
            </a:rPr>
            <a:t>технического обеспечения функционирования Каталога;</a:t>
          </a:r>
          <a:endParaRPr lang="ru-RU" sz="2000" kern="1200" dirty="0">
            <a:solidFill>
              <a:schemeClr val="tx1"/>
            </a:solidFill>
            <a:latin typeface="Arial Narrow" pitchFamily="34" charset="0"/>
          </a:endParaRP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solidFill>
                <a:schemeClr val="tx1"/>
              </a:solidFill>
              <a:latin typeface="Arial Narrow" pitchFamily="34" charset="0"/>
            </a:rPr>
            <a:t>оказания технической и консультационной поддержки.</a:t>
          </a:r>
          <a:endParaRPr lang="ru-RU" sz="2000" kern="1200" dirty="0">
            <a:solidFill>
              <a:schemeClr val="tx1"/>
            </a:solidFill>
            <a:latin typeface="Arial Narrow" pitchFamily="34" charset="0"/>
          </a:endParaRPr>
        </a:p>
      </dsp:txBody>
      <dsp:txXfrm>
        <a:off x="73618" y="73618"/>
        <a:ext cx="6171187" cy="23662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E985B7-5B50-47C9-B2C0-0A52B3C6D58D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F7313B-6191-4B7C-93C6-EA54AAEDCB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701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175" y="6400800"/>
            <a:ext cx="9140825" cy="457200"/>
          </a:xfrm>
          <a:custGeom>
            <a:avLst/>
            <a:gdLst/>
            <a:ahLst/>
            <a:cxnLst/>
            <a:rect l="l" t="t" r="r" b="b"/>
            <a:pathLst>
              <a:path w="9140825" h="457200">
                <a:moveTo>
                  <a:pt x="0" y="457200"/>
                </a:moveTo>
                <a:lnTo>
                  <a:pt x="9140825" y="457200"/>
                </a:lnTo>
                <a:lnTo>
                  <a:pt x="9140825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2683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334137"/>
            <a:ext cx="9142730" cy="63500"/>
          </a:xfrm>
          <a:custGeom>
            <a:avLst/>
            <a:gdLst/>
            <a:ahLst/>
            <a:cxnLst/>
            <a:rect l="l" t="t" r="r" b="b"/>
            <a:pathLst>
              <a:path w="9142730" h="63500">
                <a:moveTo>
                  <a:pt x="0" y="63487"/>
                </a:moveTo>
                <a:lnTo>
                  <a:pt x="9142412" y="63487"/>
                </a:lnTo>
                <a:lnTo>
                  <a:pt x="9142412" y="0"/>
                </a:lnTo>
                <a:lnTo>
                  <a:pt x="0" y="0"/>
                </a:lnTo>
                <a:lnTo>
                  <a:pt x="0" y="63487"/>
                </a:lnTo>
                <a:close/>
              </a:path>
            </a:pathLst>
          </a:custGeom>
          <a:solidFill>
            <a:srgbClr val="1CAD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906462" y="4343400"/>
            <a:ext cx="7406005" cy="0"/>
          </a:xfrm>
          <a:custGeom>
            <a:avLst/>
            <a:gdLst/>
            <a:ahLst/>
            <a:cxnLst/>
            <a:rect l="l" t="t" r="r" b="b"/>
            <a:pathLst>
              <a:path w="7406005">
                <a:moveTo>
                  <a:pt x="0" y="0"/>
                </a:moveTo>
                <a:lnTo>
                  <a:pt x="7405687" y="0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23748" y="2190232"/>
            <a:ext cx="8096503" cy="16344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400800"/>
            <a:ext cx="9144000" cy="457200"/>
          </a:xfrm>
          <a:custGeom>
            <a:avLst/>
            <a:gdLst/>
            <a:ahLst/>
            <a:cxnLst/>
            <a:rect l="l" t="t" r="r" b="b"/>
            <a:pathLst>
              <a:path w="9144000" h="457200">
                <a:moveTo>
                  <a:pt x="0" y="457200"/>
                </a:moveTo>
                <a:lnTo>
                  <a:pt x="9144000" y="457200"/>
                </a:lnTo>
                <a:lnTo>
                  <a:pt x="9144000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2683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334125"/>
            <a:ext cx="9144000" cy="66675"/>
          </a:xfrm>
          <a:custGeom>
            <a:avLst/>
            <a:gdLst/>
            <a:ahLst/>
            <a:cxnLst/>
            <a:rect l="l" t="t" r="r" b="b"/>
            <a:pathLst>
              <a:path w="9144000" h="66675">
                <a:moveTo>
                  <a:pt x="0" y="66675"/>
                </a:moveTo>
                <a:lnTo>
                  <a:pt x="9144000" y="66675"/>
                </a:lnTo>
                <a:lnTo>
                  <a:pt x="9144000" y="0"/>
                </a:lnTo>
                <a:lnTo>
                  <a:pt x="0" y="0"/>
                </a:lnTo>
                <a:lnTo>
                  <a:pt x="0" y="66675"/>
                </a:lnTo>
                <a:close/>
              </a:path>
            </a:pathLst>
          </a:custGeom>
          <a:solidFill>
            <a:srgbClr val="1CAD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3E3E3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175" y="6400800"/>
            <a:ext cx="9140825" cy="457200"/>
          </a:xfrm>
          <a:custGeom>
            <a:avLst/>
            <a:gdLst/>
            <a:ahLst/>
            <a:cxnLst/>
            <a:rect l="l" t="t" r="r" b="b"/>
            <a:pathLst>
              <a:path w="9140825" h="457200">
                <a:moveTo>
                  <a:pt x="0" y="457200"/>
                </a:moveTo>
                <a:lnTo>
                  <a:pt x="9140825" y="457200"/>
                </a:lnTo>
                <a:lnTo>
                  <a:pt x="9140825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2683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334137"/>
            <a:ext cx="9142730" cy="63500"/>
          </a:xfrm>
          <a:custGeom>
            <a:avLst/>
            <a:gdLst/>
            <a:ahLst/>
            <a:cxnLst/>
            <a:rect l="l" t="t" r="r" b="b"/>
            <a:pathLst>
              <a:path w="9142730" h="63500">
                <a:moveTo>
                  <a:pt x="0" y="63487"/>
                </a:moveTo>
                <a:lnTo>
                  <a:pt x="9142412" y="63487"/>
                </a:lnTo>
                <a:lnTo>
                  <a:pt x="9142412" y="0"/>
                </a:lnTo>
                <a:lnTo>
                  <a:pt x="0" y="0"/>
                </a:lnTo>
                <a:lnTo>
                  <a:pt x="0" y="63487"/>
                </a:lnTo>
                <a:close/>
              </a:path>
            </a:pathLst>
          </a:custGeom>
          <a:solidFill>
            <a:srgbClr val="1CAD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228600" y="1295400"/>
            <a:ext cx="3048000" cy="4114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810000" y="1676405"/>
            <a:ext cx="5105400" cy="3048000"/>
          </a:xfrm>
          <a:custGeom>
            <a:avLst/>
            <a:gdLst/>
            <a:ahLst/>
            <a:cxnLst/>
            <a:rect l="l" t="t" r="r" b="b"/>
            <a:pathLst>
              <a:path w="5105400" h="3048000">
                <a:moveTo>
                  <a:pt x="4827854" y="0"/>
                </a:moveTo>
                <a:lnTo>
                  <a:pt x="277545" y="0"/>
                </a:lnTo>
                <a:lnTo>
                  <a:pt x="227658" y="4471"/>
                </a:lnTo>
                <a:lnTo>
                  <a:pt x="180704" y="17363"/>
                </a:lnTo>
                <a:lnTo>
                  <a:pt x="137466" y="37892"/>
                </a:lnTo>
                <a:lnTo>
                  <a:pt x="98729" y="65273"/>
                </a:lnTo>
                <a:lnTo>
                  <a:pt x="65277" y="98724"/>
                </a:lnTo>
                <a:lnTo>
                  <a:pt x="37894" y="137461"/>
                </a:lnTo>
                <a:lnTo>
                  <a:pt x="17364" y="180699"/>
                </a:lnTo>
                <a:lnTo>
                  <a:pt x="4471" y="227655"/>
                </a:lnTo>
                <a:lnTo>
                  <a:pt x="0" y="277545"/>
                </a:lnTo>
                <a:lnTo>
                  <a:pt x="0" y="2770441"/>
                </a:lnTo>
                <a:lnTo>
                  <a:pt x="4471" y="2820332"/>
                </a:lnTo>
                <a:lnTo>
                  <a:pt x="17364" y="2867289"/>
                </a:lnTo>
                <a:lnTo>
                  <a:pt x="37894" y="2910529"/>
                </a:lnTo>
                <a:lnTo>
                  <a:pt x="65277" y="2949267"/>
                </a:lnTo>
                <a:lnTo>
                  <a:pt x="98729" y="2982720"/>
                </a:lnTo>
                <a:lnTo>
                  <a:pt x="137466" y="3010104"/>
                </a:lnTo>
                <a:lnTo>
                  <a:pt x="180704" y="3030634"/>
                </a:lnTo>
                <a:lnTo>
                  <a:pt x="227658" y="3043528"/>
                </a:lnTo>
                <a:lnTo>
                  <a:pt x="277545" y="3047999"/>
                </a:lnTo>
                <a:lnTo>
                  <a:pt x="4827854" y="3047999"/>
                </a:lnTo>
                <a:lnTo>
                  <a:pt x="4877741" y="3043528"/>
                </a:lnTo>
                <a:lnTo>
                  <a:pt x="4924695" y="3030634"/>
                </a:lnTo>
                <a:lnTo>
                  <a:pt x="4967933" y="3010104"/>
                </a:lnTo>
                <a:lnTo>
                  <a:pt x="5006670" y="2982720"/>
                </a:lnTo>
                <a:lnTo>
                  <a:pt x="5040122" y="2949267"/>
                </a:lnTo>
                <a:lnTo>
                  <a:pt x="5067505" y="2910529"/>
                </a:lnTo>
                <a:lnTo>
                  <a:pt x="5088035" y="2867289"/>
                </a:lnTo>
                <a:lnTo>
                  <a:pt x="5100928" y="2820332"/>
                </a:lnTo>
                <a:lnTo>
                  <a:pt x="5105400" y="2770441"/>
                </a:lnTo>
                <a:lnTo>
                  <a:pt x="5105400" y="277545"/>
                </a:lnTo>
                <a:lnTo>
                  <a:pt x="5100928" y="227655"/>
                </a:lnTo>
                <a:lnTo>
                  <a:pt x="5088035" y="180699"/>
                </a:lnTo>
                <a:lnTo>
                  <a:pt x="5067505" y="137461"/>
                </a:lnTo>
                <a:lnTo>
                  <a:pt x="5040122" y="98724"/>
                </a:lnTo>
                <a:lnTo>
                  <a:pt x="5006670" y="65273"/>
                </a:lnTo>
                <a:lnTo>
                  <a:pt x="4967933" y="37892"/>
                </a:lnTo>
                <a:lnTo>
                  <a:pt x="4924695" y="17363"/>
                </a:lnTo>
                <a:lnTo>
                  <a:pt x="4877741" y="4471"/>
                </a:lnTo>
                <a:lnTo>
                  <a:pt x="4827854" y="0"/>
                </a:lnTo>
                <a:close/>
              </a:path>
            </a:pathLst>
          </a:custGeom>
          <a:solidFill>
            <a:srgbClr val="A3CE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862FAC9-F09A-4FC7-95DA-D2990083F7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663304"/>
            <a:ext cx="6858000" cy="1846659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106B999A-7FB3-4624-905D-D34915A42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36933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E17DBDB-8BE5-43AD-A513-548A658A56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77940"/>
            <a:ext cx="2103120" cy="276999"/>
          </a:xfrm>
        </p:spPr>
        <p:txBody>
          <a:bodyPr/>
          <a:lstStyle/>
          <a:p>
            <a:fld id="{2F97A570-676D-4758-92B9-3A75CAFD8032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F629C8E-215A-4AD4-A7A6-9FD871770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08960" y="6377940"/>
            <a:ext cx="2926080" cy="276999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0B6F87E-45DD-4F84-A952-7D9182532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3680" y="6377940"/>
            <a:ext cx="2103120" cy="276999"/>
          </a:xfrm>
        </p:spPr>
        <p:txBody>
          <a:bodyPr/>
          <a:lstStyle/>
          <a:p>
            <a:fld id="{47C8147D-375E-4ED7-895C-BBF78258B3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179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4458" y="287527"/>
            <a:ext cx="7895082" cy="10013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8169" y="2152903"/>
            <a:ext cx="7947660" cy="29514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3E3E3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3748" y="2190232"/>
            <a:ext cx="8095615" cy="163724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10000"/>
              </a:lnSpc>
              <a:spcBef>
                <a:spcPts val="95"/>
              </a:spcBef>
              <a:tabLst>
                <a:tab pos="1767839" algn="l"/>
                <a:tab pos="2078989" algn="l"/>
                <a:tab pos="2296795" algn="l"/>
                <a:tab pos="5840095" algn="l"/>
                <a:tab pos="6248400" algn="l"/>
              </a:tabLst>
            </a:pPr>
            <a:r>
              <a:rPr sz="3200" b="1" spc="204" dirty="0">
                <a:solidFill>
                  <a:schemeClr val="tx2"/>
                </a:solidFill>
                <a:latin typeface="Arial Narrow" pitchFamily="34" charset="0"/>
                <a:cs typeface="Calibri"/>
              </a:rPr>
              <a:t>«</a:t>
            </a:r>
            <a:r>
              <a:rPr sz="3200" b="1" spc="200" dirty="0" smtClean="0">
                <a:solidFill>
                  <a:schemeClr val="tx2"/>
                </a:solidFill>
                <a:latin typeface="Arial Narrow" pitchFamily="34" charset="0"/>
                <a:cs typeface="Calibri"/>
              </a:rPr>
              <a:t>П</a:t>
            </a:r>
            <a:r>
              <a:rPr sz="3200" b="1" spc="210" dirty="0" smtClean="0">
                <a:solidFill>
                  <a:schemeClr val="tx2"/>
                </a:solidFill>
                <a:latin typeface="Arial Narrow" pitchFamily="34" charset="0"/>
                <a:cs typeface="Calibri"/>
              </a:rPr>
              <a:t>О</a:t>
            </a:r>
            <a:r>
              <a:rPr sz="3200" b="1" spc="175" dirty="0" smtClean="0">
                <a:solidFill>
                  <a:schemeClr val="tx2"/>
                </a:solidFill>
                <a:latin typeface="Arial Narrow" pitchFamily="34" charset="0"/>
                <a:cs typeface="Calibri"/>
              </a:rPr>
              <a:t>Р</a:t>
            </a:r>
            <a:r>
              <a:rPr sz="3200" b="1" spc="200" dirty="0" smtClean="0">
                <a:solidFill>
                  <a:schemeClr val="tx2"/>
                </a:solidFill>
                <a:latin typeface="Arial Narrow" pitchFamily="34" charset="0"/>
                <a:cs typeface="Calibri"/>
              </a:rPr>
              <a:t>Я</a:t>
            </a:r>
            <a:r>
              <a:rPr sz="3200" b="1" spc="135" dirty="0" smtClean="0">
                <a:solidFill>
                  <a:schemeClr val="tx2"/>
                </a:solidFill>
                <a:latin typeface="Arial Narrow" pitchFamily="34" charset="0"/>
                <a:cs typeface="Calibri"/>
              </a:rPr>
              <a:t>Д</a:t>
            </a:r>
            <a:r>
              <a:rPr sz="3200" b="1" spc="185" dirty="0" smtClean="0">
                <a:solidFill>
                  <a:schemeClr val="tx2"/>
                </a:solidFill>
                <a:latin typeface="Arial Narrow" pitchFamily="34" charset="0"/>
                <a:cs typeface="Calibri"/>
              </a:rPr>
              <a:t>О</a:t>
            </a:r>
            <a:r>
              <a:rPr sz="3200" b="1" dirty="0" smtClean="0">
                <a:solidFill>
                  <a:schemeClr val="tx2"/>
                </a:solidFill>
                <a:latin typeface="Arial Narrow" pitchFamily="34" charset="0"/>
                <a:cs typeface="Calibri"/>
              </a:rPr>
              <a:t>К</a:t>
            </a:r>
            <a:r>
              <a:rPr lang="ru-RU" sz="3200" b="1" dirty="0" smtClean="0">
                <a:solidFill>
                  <a:schemeClr val="tx2"/>
                </a:solidFill>
                <a:latin typeface="Arial Narrow" pitchFamily="34" charset="0"/>
                <a:cs typeface="Calibri"/>
              </a:rPr>
              <a:t> </a:t>
            </a:r>
            <a:r>
              <a:rPr sz="3200" b="1" spc="200" dirty="0" smtClean="0">
                <a:solidFill>
                  <a:schemeClr val="tx2"/>
                </a:solidFill>
                <a:latin typeface="Arial Narrow" pitchFamily="34" charset="0"/>
                <a:cs typeface="Calibri"/>
              </a:rPr>
              <a:t>Ф</a:t>
            </a:r>
            <a:r>
              <a:rPr sz="3200" b="1" spc="204" dirty="0" smtClean="0">
                <a:solidFill>
                  <a:schemeClr val="tx2"/>
                </a:solidFill>
                <a:latin typeface="Arial Narrow" pitchFamily="34" charset="0"/>
                <a:cs typeface="Calibri"/>
              </a:rPr>
              <a:t>О</a:t>
            </a:r>
            <a:r>
              <a:rPr sz="3200" b="1" spc="200" dirty="0" smtClean="0">
                <a:solidFill>
                  <a:schemeClr val="tx2"/>
                </a:solidFill>
                <a:latin typeface="Arial Narrow" pitchFamily="34" charset="0"/>
                <a:cs typeface="Calibri"/>
              </a:rPr>
              <a:t>Р</a:t>
            </a:r>
            <a:r>
              <a:rPr sz="3200" b="1" spc="195" dirty="0" smtClean="0">
                <a:solidFill>
                  <a:schemeClr val="tx2"/>
                </a:solidFill>
                <a:latin typeface="Arial Narrow" pitchFamily="34" charset="0"/>
                <a:cs typeface="Calibri"/>
              </a:rPr>
              <a:t>М</a:t>
            </a:r>
            <a:r>
              <a:rPr sz="3200" b="1" spc="200" dirty="0" smtClean="0">
                <a:solidFill>
                  <a:schemeClr val="tx2"/>
                </a:solidFill>
                <a:latin typeface="Arial Narrow" pitchFamily="34" charset="0"/>
                <a:cs typeface="Calibri"/>
              </a:rPr>
              <a:t>ИР</a:t>
            </a:r>
            <a:r>
              <a:rPr sz="3200" b="1" spc="195" dirty="0" smtClean="0">
                <a:solidFill>
                  <a:schemeClr val="tx2"/>
                </a:solidFill>
                <a:latin typeface="Arial Narrow" pitchFamily="34" charset="0"/>
                <a:cs typeface="Calibri"/>
              </a:rPr>
              <a:t>О</a:t>
            </a:r>
            <a:r>
              <a:rPr sz="3200" b="1" spc="160" dirty="0" smtClean="0">
                <a:solidFill>
                  <a:schemeClr val="tx2"/>
                </a:solidFill>
                <a:latin typeface="Arial Narrow" pitchFamily="34" charset="0"/>
                <a:cs typeface="Calibri"/>
              </a:rPr>
              <a:t>В</a:t>
            </a:r>
            <a:r>
              <a:rPr sz="3200" b="1" spc="190" dirty="0" smtClean="0">
                <a:solidFill>
                  <a:schemeClr val="tx2"/>
                </a:solidFill>
                <a:latin typeface="Arial Narrow" pitchFamily="34" charset="0"/>
                <a:cs typeface="Calibri"/>
              </a:rPr>
              <a:t>А</a:t>
            </a:r>
            <a:r>
              <a:rPr sz="3200" b="1" spc="195" dirty="0" smtClean="0">
                <a:solidFill>
                  <a:schemeClr val="tx2"/>
                </a:solidFill>
                <a:latin typeface="Arial Narrow" pitchFamily="34" charset="0"/>
                <a:cs typeface="Calibri"/>
              </a:rPr>
              <a:t>Н</a:t>
            </a:r>
            <a:r>
              <a:rPr sz="3200" b="1" spc="200" dirty="0" smtClean="0">
                <a:solidFill>
                  <a:schemeClr val="tx2"/>
                </a:solidFill>
                <a:latin typeface="Arial Narrow" pitchFamily="34" charset="0"/>
                <a:cs typeface="Calibri"/>
              </a:rPr>
              <a:t>И</a:t>
            </a:r>
            <a:r>
              <a:rPr sz="3200" b="1" dirty="0" smtClean="0">
                <a:solidFill>
                  <a:schemeClr val="tx2"/>
                </a:solidFill>
                <a:latin typeface="Arial Narrow" pitchFamily="34" charset="0"/>
                <a:cs typeface="Calibri"/>
              </a:rPr>
              <a:t>Я</a:t>
            </a:r>
            <a:r>
              <a:rPr lang="ru-RU" sz="3200" b="1" dirty="0">
                <a:solidFill>
                  <a:schemeClr val="tx2"/>
                </a:solidFill>
                <a:latin typeface="Arial Narrow" pitchFamily="34" charset="0"/>
                <a:cs typeface="Calibri"/>
              </a:rPr>
              <a:t> </a:t>
            </a:r>
            <a:r>
              <a:rPr sz="3200" b="1" dirty="0" smtClean="0">
                <a:solidFill>
                  <a:schemeClr val="tx2"/>
                </a:solidFill>
                <a:latin typeface="Arial Narrow" pitchFamily="34" charset="0"/>
                <a:cs typeface="Calibri"/>
              </a:rPr>
              <a:t>И</a:t>
            </a:r>
            <a:r>
              <a:rPr lang="ru-RU" sz="3200" b="1" dirty="0" smtClean="0">
                <a:solidFill>
                  <a:schemeClr val="tx2"/>
                </a:solidFill>
                <a:latin typeface="Arial Narrow" pitchFamily="34" charset="0"/>
                <a:cs typeface="Calibri"/>
              </a:rPr>
              <a:t> </a:t>
            </a:r>
            <a:r>
              <a:rPr sz="3200" b="1" spc="204" dirty="0" smtClean="0">
                <a:solidFill>
                  <a:schemeClr val="tx2"/>
                </a:solidFill>
                <a:latin typeface="Arial Narrow" pitchFamily="34" charset="0"/>
                <a:cs typeface="Calibri"/>
              </a:rPr>
              <a:t>В</a:t>
            </a:r>
            <a:r>
              <a:rPr sz="3200" b="1" spc="185" dirty="0" smtClean="0">
                <a:solidFill>
                  <a:schemeClr val="tx2"/>
                </a:solidFill>
                <a:latin typeface="Arial Narrow" pitchFamily="34" charset="0"/>
                <a:cs typeface="Calibri"/>
              </a:rPr>
              <a:t>Е</a:t>
            </a:r>
            <a:r>
              <a:rPr sz="3200" b="1" spc="204" dirty="0" smtClean="0">
                <a:solidFill>
                  <a:schemeClr val="tx2"/>
                </a:solidFill>
                <a:latin typeface="Arial Narrow" pitchFamily="34" charset="0"/>
                <a:cs typeface="Calibri"/>
              </a:rPr>
              <a:t>Д</a:t>
            </a:r>
            <a:r>
              <a:rPr sz="3200" b="1" spc="200" dirty="0" smtClean="0">
                <a:solidFill>
                  <a:schemeClr val="tx2"/>
                </a:solidFill>
                <a:latin typeface="Arial Narrow" pitchFamily="34" charset="0"/>
                <a:cs typeface="Calibri"/>
              </a:rPr>
              <a:t>Е</a:t>
            </a:r>
            <a:r>
              <a:rPr sz="3200" b="1" spc="195" dirty="0" smtClean="0">
                <a:solidFill>
                  <a:schemeClr val="tx2"/>
                </a:solidFill>
                <a:latin typeface="Arial Narrow" pitchFamily="34" charset="0"/>
                <a:cs typeface="Calibri"/>
              </a:rPr>
              <a:t>Н</a:t>
            </a:r>
            <a:r>
              <a:rPr sz="3200" b="1" spc="200" dirty="0" smtClean="0">
                <a:solidFill>
                  <a:schemeClr val="tx2"/>
                </a:solidFill>
                <a:latin typeface="Arial Narrow" pitchFamily="34" charset="0"/>
                <a:cs typeface="Calibri"/>
              </a:rPr>
              <a:t>ИЯ  </a:t>
            </a:r>
            <a:r>
              <a:rPr lang="ru-RU" sz="3200" b="1" spc="135" dirty="0" smtClean="0">
                <a:solidFill>
                  <a:schemeClr val="tx2"/>
                </a:solidFill>
                <a:latin typeface="Arial Narrow" pitchFamily="34" charset="0"/>
                <a:cs typeface="Calibri"/>
              </a:rPr>
              <a:t>КАТАЛОГА</a:t>
            </a:r>
            <a:r>
              <a:rPr lang="ru-RU" sz="3200" b="1" spc="135" dirty="0">
                <a:solidFill>
                  <a:schemeClr val="tx2"/>
                </a:solidFill>
                <a:latin typeface="Arial Narrow" pitchFamily="34" charset="0"/>
                <a:cs typeface="Calibri"/>
              </a:rPr>
              <a:t> </a:t>
            </a:r>
            <a:r>
              <a:rPr sz="3200" b="1" spc="155" dirty="0" smtClean="0">
                <a:solidFill>
                  <a:schemeClr val="tx2"/>
                </a:solidFill>
                <a:latin typeface="Arial Narrow" pitchFamily="34" charset="0"/>
                <a:cs typeface="Calibri"/>
              </a:rPr>
              <a:t>ПРОГРАММ  </a:t>
            </a:r>
            <a:r>
              <a:rPr lang="ru-RU" sz="3200" b="1" spc="155" dirty="0" smtClean="0">
                <a:solidFill>
                  <a:schemeClr val="tx2"/>
                </a:solidFill>
                <a:latin typeface="Arial Narrow" pitchFamily="34" charset="0"/>
                <a:cs typeface="Calibri"/>
              </a:rPr>
              <a:t>ДОПОЛНИТЕЛЬНОГО </a:t>
            </a:r>
            <a:r>
              <a:rPr sz="3200" b="1" spc="165" dirty="0" smtClean="0">
                <a:solidFill>
                  <a:schemeClr val="tx2"/>
                </a:solidFill>
                <a:latin typeface="Arial Narrow" pitchFamily="34" charset="0"/>
                <a:cs typeface="Calibri"/>
              </a:rPr>
              <a:t>ОБРАЗОВАНИЯ</a:t>
            </a:r>
            <a:r>
              <a:rPr sz="3200" b="1" spc="165" dirty="0">
                <a:solidFill>
                  <a:schemeClr val="tx2"/>
                </a:solidFill>
                <a:latin typeface="Arial Narrow" pitchFamily="34" charset="0"/>
                <a:cs typeface="Calibri"/>
              </a:rPr>
              <a:t>»</a:t>
            </a:r>
            <a:endParaRPr sz="3200" dirty="0">
              <a:solidFill>
                <a:schemeClr val="tx2"/>
              </a:solidFill>
              <a:latin typeface="Arial Narrow" pitchFamily="34" charset="0"/>
              <a:cs typeface="Calibri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200" y="381000"/>
            <a:ext cx="533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b="1" dirty="0">
                <a:latin typeface="Arial Narrow" panose="020B0606020202030204" pitchFamily="34" charset="0"/>
              </a:rPr>
              <a:t>Приложение </a:t>
            </a:r>
            <a:r>
              <a:rPr lang="kk-KZ" sz="1400" b="1" dirty="0" smtClean="0">
                <a:latin typeface="Arial Narrow" panose="020B0606020202030204" pitchFamily="34" charset="0"/>
              </a:rPr>
              <a:t>2 </a:t>
            </a:r>
            <a:r>
              <a:rPr lang="kk-KZ" sz="1400" b="1" dirty="0">
                <a:latin typeface="Arial Narrow" panose="020B0606020202030204" pitchFamily="34" charset="0"/>
              </a:rPr>
              <a:t>к протоколу заседания УМО №4 от 12 мая 2020г.</a:t>
            </a:r>
            <a:endParaRPr lang="ru-RU" sz="1400" dirty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312"/>
            <a:ext cx="7475855" cy="0"/>
          </a:xfrm>
          <a:custGeom>
            <a:avLst/>
            <a:gdLst/>
            <a:ahLst/>
            <a:cxnLst/>
            <a:rect l="l" t="t" r="r" b="b"/>
            <a:pathLst>
              <a:path w="7475855">
                <a:moveTo>
                  <a:pt x="0" y="0"/>
                </a:moveTo>
                <a:lnTo>
                  <a:pt x="7475537" y="0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62483" y="444817"/>
            <a:ext cx="8023225" cy="1074012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R="5080" algn="ctr"/>
            <a:r>
              <a:rPr spc="-10" dirty="0">
                <a:latin typeface="Arial Narrow" pitchFamily="34" charset="0"/>
              </a:rPr>
              <a:t>Информационная </a:t>
            </a:r>
            <a:r>
              <a:rPr spc="-10" dirty="0" err="1">
                <a:latin typeface="Arial Narrow" pitchFamily="34" charset="0"/>
              </a:rPr>
              <a:t>система</a:t>
            </a:r>
            <a:r>
              <a:rPr spc="-10" dirty="0">
                <a:latin typeface="Arial Narrow" pitchFamily="34" charset="0"/>
              </a:rPr>
              <a:t> </a:t>
            </a:r>
            <a:r>
              <a:rPr lang="ru-RU" spc="-10" dirty="0" smtClean="0">
                <a:latin typeface="Arial Narrow" pitchFamily="34" charset="0"/>
              </a:rPr>
              <a:t>Каталога</a:t>
            </a:r>
            <a:br>
              <a:rPr lang="ru-RU" spc="-10" dirty="0" smtClean="0">
                <a:latin typeface="Arial Narrow" pitchFamily="34" charset="0"/>
              </a:rPr>
            </a:br>
            <a:r>
              <a:rPr spc="-10" dirty="0" smtClean="0">
                <a:latin typeface="Arial Narrow" pitchFamily="34" charset="0"/>
              </a:rPr>
              <a:t> </a:t>
            </a:r>
            <a:r>
              <a:rPr spc="-10" dirty="0" err="1" smtClean="0">
                <a:latin typeface="Arial Narrow" pitchFamily="34" charset="0"/>
              </a:rPr>
              <a:t>обеспечива</a:t>
            </a:r>
            <a:r>
              <a:rPr lang="ru-RU" spc="-10" dirty="0" err="1" smtClean="0">
                <a:latin typeface="Arial Narrow" pitchFamily="34" charset="0"/>
              </a:rPr>
              <a:t>ет</a:t>
            </a:r>
            <a:r>
              <a:rPr spc="-10" dirty="0" smtClean="0">
                <a:latin typeface="Arial Narrow" pitchFamily="34" charset="0"/>
              </a:rPr>
              <a:t>:</a:t>
            </a:r>
            <a:endParaRPr spc="-10" dirty="0">
              <a:latin typeface="Arial Narrow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5800" y="1981200"/>
            <a:ext cx="7848600" cy="2514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indent="266700">
              <a:buFont typeface="Wingdings" pitchFamily="2" charset="2"/>
              <a:buChar char="Ø"/>
            </a:pPr>
            <a:r>
              <a:rPr lang="ru-RU" sz="2000" dirty="0">
                <a:solidFill>
                  <a:schemeClr val="tx1"/>
                </a:solidFill>
                <a:latin typeface="Arial Narrow" pitchFamily="34" charset="0"/>
              </a:rPr>
              <a:t>Автоматизированную обработку информации,  содержащейся в </a:t>
            </a:r>
            <a:r>
              <a:rPr lang="ru-RU" sz="2000" dirty="0" smtClean="0">
                <a:solidFill>
                  <a:schemeClr val="tx1"/>
                </a:solidFill>
                <a:latin typeface="Arial Narrow" pitchFamily="34" charset="0"/>
              </a:rPr>
              <a:t>Каталоге</a:t>
            </a:r>
          </a:p>
          <a:p>
            <a:pPr indent="266700">
              <a:buFont typeface="Wingdings" pitchFamily="2" charset="2"/>
              <a:buChar char="Ø"/>
            </a:pPr>
            <a:r>
              <a:rPr lang="ru-RU" sz="2000" dirty="0">
                <a:solidFill>
                  <a:schemeClr val="tx1"/>
                </a:solidFill>
                <a:latin typeface="Arial Narrow" pitchFamily="34" charset="0"/>
              </a:rPr>
              <a:t>Поиск информации о программах дополнительного образования </a:t>
            </a:r>
            <a:endParaRPr lang="ru-RU" sz="2000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lvl="0" indent="266700">
              <a:buFont typeface="Wingdings" pitchFamily="2" charset="2"/>
              <a:buChar char="Ø"/>
            </a:pPr>
            <a:r>
              <a:rPr lang="ru-RU" sz="2000" dirty="0">
                <a:solidFill>
                  <a:schemeClr val="tx1"/>
                </a:solidFill>
                <a:latin typeface="Arial Narrow" pitchFamily="34" charset="0"/>
              </a:rPr>
              <a:t>Размещение документов, регламентирующих  деятельность экспертной </a:t>
            </a:r>
            <a:r>
              <a:rPr lang="ru-RU" sz="2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</a:p>
          <a:p>
            <a:pPr lvl="0" indent="266700"/>
            <a:r>
              <a:rPr lang="ru-RU" sz="2000" dirty="0" smtClean="0">
                <a:solidFill>
                  <a:schemeClr val="tx1"/>
                </a:solidFill>
                <a:latin typeface="Arial Narrow" pitchFamily="34" charset="0"/>
              </a:rPr>
              <a:t>организации </a:t>
            </a:r>
            <a:r>
              <a:rPr lang="ru-RU" sz="2000" dirty="0">
                <a:solidFill>
                  <a:schemeClr val="tx1"/>
                </a:solidFill>
                <a:latin typeface="Arial Narrow" pitchFamily="34" charset="0"/>
              </a:rPr>
              <a:t>и ведение </a:t>
            </a:r>
            <a:r>
              <a:rPr lang="ru-RU" sz="2000" dirty="0" smtClean="0">
                <a:solidFill>
                  <a:schemeClr val="tx1"/>
                </a:solidFill>
                <a:latin typeface="Arial Narrow" pitchFamily="34" charset="0"/>
              </a:rPr>
              <a:t>Каталога</a:t>
            </a:r>
          </a:p>
          <a:p>
            <a:pPr indent="266700">
              <a:buFont typeface="Wingdings" pitchFamily="2" charset="2"/>
              <a:buChar char="Ø"/>
            </a:pPr>
            <a:r>
              <a:rPr lang="ru-RU" sz="2000" dirty="0">
                <a:solidFill>
                  <a:schemeClr val="tx1"/>
                </a:solidFill>
                <a:latin typeface="Arial Narrow" pitchFamily="34" charset="0"/>
              </a:rPr>
              <a:t>Ведение электронных журналов учёта </a:t>
            </a:r>
            <a:r>
              <a:rPr lang="ru-RU" sz="2000" dirty="0" smtClean="0">
                <a:solidFill>
                  <a:schemeClr val="tx1"/>
                </a:solidFill>
                <a:latin typeface="Arial Narrow" pitchFamily="34" charset="0"/>
              </a:rPr>
              <a:t>операций</a:t>
            </a:r>
          </a:p>
          <a:p>
            <a:pPr lvl="0" indent="266700">
              <a:buFont typeface="Wingdings" pitchFamily="2" charset="2"/>
              <a:buChar char="Ø"/>
            </a:pPr>
            <a:r>
              <a:rPr lang="ru-RU" sz="2000" dirty="0">
                <a:solidFill>
                  <a:schemeClr val="tx1"/>
                </a:solidFill>
                <a:latin typeface="Arial Narrow" pitchFamily="34" charset="0"/>
              </a:rPr>
              <a:t>Сохранность информации, содержащейся в </a:t>
            </a:r>
            <a:r>
              <a:rPr lang="ru-RU" sz="2000" dirty="0" smtClean="0">
                <a:solidFill>
                  <a:schemeClr val="tx1"/>
                </a:solidFill>
                <a:latin typeface="Arial Narrow" pitchFamily="34" charset="0"/>
              </a:rPr>
              <a:t>Каталоге</a:t>
            </a:r>
          </a:p>
          <a:p>
            <a:pPr indent="266700">
              <a:buFont typeface="Wingdings" pitchFamily="2" charset="2"/>
              <a:buChar char="Ø"/>
            </a:pPr>
            <a:r>
              <a:rPr lang="ru-RU" sz="2000" dirty="0">
                <a:solidFill>
                  <a:schemeClr val="tx1"/>
                </a:solidFill>
                <a:latin typeface="Arial Narrow" pitchFamily="34" charset="0"/>
              </a:rPr>
              <a:t>Защиту информации, содержащейся в Каталоге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6091" y="2847721"/>
            <a:ext cx="6678295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-RU" sz="4800" spc="-45" dirty="0" smtClean="0">
                <a:solidFill>
                  <a:schemeClr val="tx2"/>
                </a:solidFill>
                <a:latin typeface="Arial Narrow" pitchFamily="34" charset="0"/>
              </a:rPr>
              <a:t>Благодарим</a:t>
            </a:r>
            <a:r>
              <a:rPr sz="4800" spc="-45" dirty="0" smtClean="0">
                <a:solidFill>
                  <a:schemeClr val="tx2"/>
                </a:solidFill>
                <a:latin typeface="Arial Narrow" pitchFamily="34" charset="0"/>
              </a:rPr>
              <a:t> </a:t>
            </a:r>
            <a:r>
              <a:rPr sz="4800" spc="-55" dirty="0" err="1">
                <a:solidFill>
                  <a:schemeClr val="tx2"/>
                </a:solidFill>
                <a:latin typeface="Arial Narrow" pitchFamily="34" charset="0"/>
              </a:rPr>
              <a:t>за</a:t>
            </a:r>
            <a:r>
              <a:rPr sz="4800" spc="-204" dirty="0">
                <a:solidFill>
                  <a:schemeClr val="tx2"/>
                </a:solidFill>
                <a:latin typeface="Arial Narrow" pitchFamily="34" charset="0"/>
              </a:rPr>
              <a:t> </a:t>
            </a:r>
            <a:r>
              <a:rPr lang="ru-RU" sz="4800" spc="-204" dirty="0" smtClean="0">
                <a:solidFill>
                  <a:schemeClr val="tx2"/>
                </a:solidFill>
                <a:latin typeface="Arial Narrow" pitchFamily="34" charset="0"/>
              </a:rPr>
              <a:t> </a:t>
            </a:r>
            <a:r>
              <a:rPr sz="4800" spc="-55" dirty="0" err="1" smtClean="0">
                <a:solidFill>
                  <a:schemeClr val="tx2"/>
                </a:solidFill>
                <a:latin typeface="Arial Narrow" pitchFamily="34" charset="0"/>
              </a:rPr>
              <a:t>внимание</a:t>
            </a:r>
            <a:r>
              <a:rPr sz="4800" spc="-55" dirty="0">
                <a:solidFill>
                  <a:schemeClr val="tx2"/>
                </a:solidFill>
                <a:latin typeface="Arial Narrow" pitchFamily="34" charset="0"/>
              </a:rPr>
              <a:t>!</a:t>
            </a:r>
            <a:endParaRPr sz="4800" dirty="0">
              <a:solidFill>
                <a:schemeClr val="tx2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39711" y="1056131"/>
            <a:ext cx="720851" cy="10119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9304" y="152400"/>
            <a:ext cx="75012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  <a:tabLst>
                <a:tab pos="977900" algn="l"/>
                <a:tab pos="7487920" algn="l"/>
              </a:tabLst>
            </a:pPr>
            <a:r>
              <a:rPr sz="3600" spc="-70" dirty="0" err="1" smtClean="0">
                <a:solidFill>
                  <a:srgbClr val="3E3E3E"/>
                </a:solidFill>
                <a:latin typeface="Arial Narrow" pitchFamily="34" charset="0"/>
              </a:rPr>
              <a:t>Используемые</a:t>
            </a:r>
            <a:r>
              <a:rPr sz="3600" spc="-70" dirty="0" smtClean="0">
                <a:solidFill>
                  <a:srgbClr val="3E3E3E"/>
                </a:solidFill>
                <a:latin typeface="Arial Narrow" pitchFamily="34" charset="0"/>
              </a:rPr>
              <a:t> </a:t>
            </a:r>
            <a:r>
              <a:rPr sz="3600" spc="-70" dirty="0" err="1" smtClean="0">
                <a:solidFill>
                  <a:srgbClr val="3E3E3E"/>
                </a:solidFill>
                <a:latin typeface="Arial Narrow" pitchFamily="34" charset="0"/>
              </a:rPr>
              <a:t>понятия</a:t>
            </a:r>
            <a:endParaRPr sz="3600" spc="-70" dirty="0">
              <a:solidFill>
                <a:srgbClr val="3E3E3E"/>
              </a:solidFill>
              <a:latin typeface="Arial Narrow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7200" y="1469738"/>
            <a:ext cx="8153400" cy="4778661"/>
          </a:xfrm>
          <a:custGeom>
            <a:avLst/>
            <a:gdLst/>
            <a:ahLst/>
            <a:cxnLst/>
            <a:rect l="l" t="t" r="r" b="b"/>
            <a:pathLst>
              <a:path w="7708265" h="3244850">
                <a:moveTo>
                  <a:pt x="7167257" y="0"/>
                </a:moveTo>
                <a:lnTo>
                  <a:pt x="540715" y="0"/>
                </a:lnTo>
                <a:lnTo>
                  <a:pt x="491499" y="2209"/>
                </a:lnTo>
                <a:lnTo>
                  <a:pt x="443521" y="8711"/>
                </a:lnTo>
                <a:lnTo>
                  <a:pt x="396972" y="19314"/>
                </a:lnTo>
                <a:lnTo>
                  <a:pt x="352042" y="33828"/>
                </a:lnTo>
                <a:lnTo>
                  <a:pt x="308923" y="52061"/>
                </a:lnTo>
                <a:lnTo>
                  <a:pt x="267806" y="73823"/>
                </a:lnTo>
                <a:lnTo>
                  <a:pt x="228881" y="98923"/>
                </a:lnTo>
                <a:lnTo>
                  <a:pt x="192339" y="127169"/>
                </a:lnTo>
                <a:lnTo>
                  <a:pt x="158372" y="158372"/>
                </a:lnTo>
                <a:lnTo>
                  <a:pt x="127169" y="192339"/>
                </a:lnTo>
                <a:lnTo>
                  <a:pt x="98923" y="228881"/>
                </a:lnTo>
                <a:lnTo>
                  <a:pt x="73823" y="267806"/>
                </a:lnTo>
                <a:lnTo>
                  <a:pt x="52061" y="308923"/>
                </a:lnTo>
                <a:lnTo>
                  <a:pt x="33828" y="352042"/>
                </a:lnTo>
                <a:lnTo>
                  <a:pt x="19314" y="396972"/>
                </a:lnTo>
                <a:lnTo>
                  <a:pt x="8711" y="443521"/>
                </a:lnTo>
                <a:lnTo>
                  <a:pt x="2209" y="491499"/>
                </a:lnTo>
                <a:lnTo>
                  <a:pt x="0" y="540715"/>
                </a:lnTo>
                <a:lnTo>
                  <a:pt x="0" y="2703537"/>
                </a:lnTo>
                <a:lnTo>
                  <a:pt x="2209" y="2752753"/>
                </a:lnTo>
                <a:lnTo>
                  <a:pt x="8711" y="2800731"/>
                </a:lnTo>
                <a:lnTo>
                  <a:pt x="19314" y="2847281"/>
                </a:lnTo>
                <a:lnTo>
                  <a:pt x="33828" y="2892210"/>
                </a:lnTo>
                <a:lnTo>
                  <a:pt x="52061" y="2935329"/>
                </a:lnTo>
                <a:lnTo>
                  <a:pt x="73823" y="2976446"/>
                </a:lnTo>
                <a:lnTo>
                  <a:pt x="98923" y="3015371"/>
                </a:lnTo>
                <a:lnTo>
                  <a:pt x="127169" y="3051913"/>
                </a:lnTo>
                <a:lnTo>
                  <a:pt x="158372" y="3085880"/>
                </a:lnTo>
                <a:lnTo>
                  <a:pt x="192339" y="3117083"/>
                </a:lnTo>
                <a:lnTo>
                  <a:pt x="228881" y="3145329"/>
                </a:lnTo>
                <a:lnTo>
                  <a:pt x="267806" y="3170429"/>
                </a:lnTo>
                <a:lnTo>
                  <a:pt x="308923" y="3192191"/>
                </a:lnTo>
                <a:lnTo>
                  <a:pt x="352042" y="3210424"/>
                </a:lnTo>
                <a:lnTo>
                  <a:pt x="396972" y="3224938"/>
                </a:lnTo>
                <a:lnTo>
                  <a:pt x="443521" y="3235541"/>
                </a:lnTo>
                <a:lnTo>
                  <a:pt x="491499" y="3242043"/>
                </a:lnTo>
                <a:lnTo>
                  <a:pt x="540715" y="3244253"/>
                </a:lnTo>
                <a:lnTo>
                  <a:pt x="7167257" y="3244253"/>
                </a:lnTo>
                <a:lnTo>
                  <a:pt x="7216473" y="3242043"/>
                </a:lnTo>
                <a:lnTo>
                  <a:pt x="7264451" y="3235541"/>
                </a:lnTo>
                <a:lnTo>
                  <a:pt x="7311000" y="3224938"/>
                </a:lnTo>
                <a:lnTo>
                  <a:pt x="7355930" y="3210424"/>
                </a:lnTo>
                <a:lnTo>
                  <a:pt x="7399049" y="3192191"/>
                </a:lnTo>
                <a:lnTo>
                  <a:pt x="7440166" y="3170429"/>
                </a:lnTo>
                <a:lnTo>
                  <a:pt x="7479091" y="3145329"/>
                </a:lnTo>
                <a:lnTo>
                  <a:pt x="7515633" y="3117083"/>
                </a:lnTo>
                <a:lnTo>
                  <a:pt x="7549600" y="3085880"/>
                </a:lnTo>
                <a:lnTo>
                  <a:pt x="7580803" y="3051913"/>
                </a:lnTo>
                <a:lnTo>
                  <a:pt x="7609049" y="3015371"/>
                </a:lnTo>
                <a:lnTo>
                  <a:pt x="7634149" y="2976446"/>
                </a:lnTo>
                <a:lnTo>
                  <a:pt x="7655911" y="2935329"/>
                </a:lnTo>
                <a:lnTo>
                  <a:pt x="7674144" y="2892210"/>
                </a:lnTo>
                <a:lnTo>
                  <a:pt x="7688657" y="2847281"/>
                </a:lnTo>
                <a:lnTo>
                  <a:pt x="7699261" y="2800731"/>
                </a:lnTo>
                <a:lnTo>
                  <a:pt x="7705763" y="2752753"/>
                </a:lnTo>
                <a:lnTo>
                  <a:pt x="7707972" y="2703537"/>
                </a:lnTo>
                <a:lnTo>
                  <a:pt x="7707972" y="540715"/>
                </a:lnTo>
                <a:lnTo>
                  <a:pt x="7705763" y="491499"/>
                </a:lnTo>
                <a:lnTo>
                  <a:pt x="7699261" y="443521"/>
                </a:lnTo>
                <a:lnTo>
                  <a:pt x="7688657" y="396972"/>
                </a:lnTo>
                <a:lnTo>
                  <a:pt x="7674144" y="352042"/>
                </a:lnTo>
                <a:lnTo>
                  <a:pt x="7655911" y="308923"/>
                </a:lnTo>
                <a:lnTo>
                  <a:pt x="7634149" y="267806"/>
                </a:lnTo>
                <a:lnTo>
                  <a:pt x="7609049" y="228881"/>
                </a:lnTo>
                <a:lnTo>
                  <a:pt x="7580803" y="192339"/>
                </a:lnTo>
                <a:lnTo>
                  <a:pt x="7549600" y="158372"/>
                </a:lnTo>
                <a:lnTo>
                  <a:pt x="7515633" y="127169"/>
                </a:lnTo>
                <a:lnTo>
                  <a:pt x="7479091" y="98923"/>
                </a:lnTo>
                <a:lnTo>
                  <a:pt x="7440166" y="73823"/>
                </a:lnTo>
                <a:lnTo>
                  <a:pt x="7399049" y="52061"/>
                </a:lnTo>
                <a:lnTo>
                  <a:pt x="7355930" y="33828"/>
                </a:lnTo>
                <a:lnTo>
                  <a:pt x="7311000" y="19314"/>
                </a:lnTo>
                <a:lnTo>
                  <a:pt x="7264451" y="8711"/>
                </a:lnTo>
                <a:lnTo>
                  <a:pt x="7216473" y="2209"/>
                </a:lnTo>
                <a:lnTo>
                  <a:pt x="7167257" y="0"/>
                </a:lnTo>
                <a:close/>
              </a:path>
            </a:pathLst>
          </a:custGeom>
          <a:solidFill>
            <a:srgbClr val="33CCFF"/>
          </a:solidFill>
        </p:spPr>
        <p:txBody>
          <a:bodyPr wrap="square" lIns="0" tIns="0" rIns="0" bIns="0" rtlCol="0"/>
          <a:lstStyle/>
          <a:p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endParaRPr lang="ru-RU" sz="1400" dirty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endParaRPr sz="1400" dirty="0"/>
          </a:p>
        </p:txBody>
      </p:sp>
      <p:sp>
        <p:nvSpPr>
          <p:cNvPr id="9" name="object 9"/>
          <p:cNvSpPr/>
          <p:nvPr/>
        </p:nvSpPr>
        <p:spPr>
          <a:xfrm>
            <a:off x="3310852" y="975317"/>
            <a:ext cx="2285555" cy="7201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990600" y="2971800"/>
            <a:ext cx="70866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575560" algn="l"/>
                <a:tab pos="3537585" algn="l"/>
                <a:tab pos="3875404" algn="l"/>
                <a:tab pos="5130165" algn="l"/>
                <a:tab pos="7030084" algn="l"/>
              </a:tabLst>
            </a:pPr>
            <a:r>
              <a:rPr lang="en-US" sz="2400" dirty="0" smtClean="0">
                <a:latin typeface="Times New Roman"/>
                <a:cs typeface="Times New Roman"/>
              </a:rPr>
              <a:t>  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419600" y="2209800"/>
            <a:ext cx="81280" cy="224790"/>
          </a:xfrm>
          <a:custGeom>
            <a:avLst/>
            <a:gdLst/>
            <a:ahLst/>
            <a:cxnLst/>
            <a:rect l="l" t="t" r="r" b="b"/>
            <a:pathLst>
              <a:path w="81279" h="224789">
                <a:moveTo>
                  <a:pt x="80784" y="0"/>
                </a:moveTo>
                <a:lnTo>
                  <a:pt x="0" y="5308"/>
                </a:lnTo>
                <a:lnTo>
                  <a:pt x="54965" y="224421"/>
                </a:lnTo>
                <a:lnTo>
                  <a:pt x="80784" y="0"/>
                </a:lnTo>
                <a:close/>
              </a:path>
            </a:pathLst>
          </a:custGeom>
          <a:solidFill>
            <a:srgbClr val="9595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227513" y="975317"/>
            <a:ext cx="384174" cy="461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838200" y="1580786"/>
            <a:ext cx="73914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2" algn="just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tabLst>
                <a:tab pos="180975" algn="l"/>
              </a:tabLst>
            </a:pPr>
            <a:r>
              <a:rPr lang="ru-RU" sz="2000" b="1" dirty="0">
                <a:latin typeface="Arial Narrow" panose="020B0606020202030204" pitchFamily="34" charset="0"/>
              </a:rPr>
              <a:t>ДО</a:t>
            </a:r>
            <a:r>
              <a:rPr lang="ru-RU" sz="2000" dirty="0">
                <a:latin typeface="Arial Narrow" pitchFamily="34" charset="0"/>
              </a:rPr>
              <a:t> – дополнительное образование;</a:t>
            </a:r>
          </a:p>
          <a:p>
            <a:pPr marL="0" lvl="2" algn="just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tabLst>
                <a:tab pos="180975" algn="l"/>
              </a:tabLst>
            </a:pPr>
            <a:r>
              <a:rPr lang="ru-RU" sz="2000" b="1" dirty="0">
                <a:latin typeface="Arial Narrow" panose="020B0606020202030204" pitchFamily="34" charset="0"/>
              </a:rPr>
              <a:t>ГУП </a:t>
            </a:r>
            <a:r>
              <a:rPr lang="ru-RU" sz="2000" dirty="0">
                <a:latin typeface="Arial Narrow" panose="020B0606020202030204" pitchFamily="34" charset="0"/>
              </a:rPr>
              <a:t>– группа управления проектами по группе образовательных программ </a:t>
            </a:r>
            <a:r>
              <a:rPr lang="ru-RU" sz="2000" dirty="0" smtClean="0">
                <a:latin typeface="Arial Narrow" panose="020B0606020202030204" pitchFamily="34" charset="0"/>
              </a:rPr>
              <a:t>Учебно-методического объединения </a:t>
            </a:r>
            <a:r>
              <a:rPr lang="ru-RU" sz="2000" dirty="0">
                <a:latin typeface="Arial Narrow" panose="020B0606020202030204" pitchFamily="34" charset="0"/>
              </a:rPr>
              <a:t>по направлению Здравоохранение;</a:t>
            </a:r>
          </a:p>
          <a:p>
            <a:pPr marL="0" lvl="2" algn="just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tabLst>
                <a:tab pos="180975" algn="l"/>
              </a:tabLst>
            </a:pPr>
            <a:r>
              <a:rPr lang="ru-RU" sz="2000" b="1" dirty="0" smtClean="0">
                <a:latin typeface="Arial Narrow" pitchFamily="34" charset="0"/>
                <a:cs typeface="Times New Roman"/>
              </a:rPr>
              <a:t>Каталог </a:t>
            </a:r>
            <a:r>
              <a:rPr lang="ru-RU" sz="2000" b="1" dirty="0">
                <a:latin typeface="Arial Narrow" pitchFamily="34" charset="0"/>
                <a:cs typeface="Times New Roman"/>
              </a:rPr>
              <a:t>пр</a:t>
            </a:r>
            <a:r>
              <a:rPr lang="ru-RU" sz="2000" b="1" spc="-5" dirty="0">
                <a:latin typeface="Arial Narrow" pitchFamily="34" charset="0"/>
                <a:cs typeface="Times New Roman"/>
              </a:rPr>
              <a:t>ограмм дополнительного образования </a:t>
            </a:r>
            <a:r>
              <a:rPr lang="ru-RU" sz="2000" dirty="0">
                <a:latin typeface="Arial Narrow" pitchFamily="34" charset="0"/>
                <a:cs typeface="Times New Roman"/>
              </a:rPr>
              <a:t>–  </a:t>
            </a:r>
            <a:r>
              <a:rPr lang="ru-RU" sz="2000" spc="-10" dirty="0">
                <a:latin typeface="Arial Narrow" pitchFamily="34" charset="0"/>
                <a:cs typeface="Times New Roman"/>
              </a:rPr>
              <a:t>упорядоченный перечень </a:t>
            </a:r>
            <a:r>
              <a:rPr lang="ru-RU" sz="2000" spc="-5" dirty="0">
                <a:latin typeface="Arial Narrow" pitchFamily="34" charset="0"/>
                <a:cs typeface="Times New Roman"/>
              </a:rPr>
              <a:t>программ дополнительного образования,</a:t>
            </a:r>
            <a:r>
              <a:rPr lang="ru-RU" sz="2000" spc="-25" dirty="0">
                <a:latin typeface="Arial Narrow" pitchFamily="34" charset="0"/>
                <a:cs typeface="Times New Roman"/>
              </a:rPr>
              <a:t> </a:t>
            </a:r>
            <a:r>
              <a:rPr lang="ru-RU" sz="2000" spc="-5" dirty="0">
                <a:latin typeface="Arial Narrow" pitchFamily="34" charset="0"/>
                <a:cs typeface="Times New Roman"/>
              </a:rPr>
              <a:t>реализуемых</a:t>
            </a:r>
            <a:r>
              <a:rPr lang="ru-RU" sz="2000" spc="-30" dirty="0">
                <a:latin typeface="Arial Narrow" pitchFamily="34" charset="0"/>
                <a:cs typeface="Times New Roman"/>
              </a:rPr>
              <a:t> </a:t>
            </a:r>
            <a:r>
              <a:rPr lang="ru-RU" sz="2000" spc="-15" dirty="0">
                <a:latin typeface="Arial Narrow" pitchFamily="34" charset="0"/>
                <a:cs typeface="Times New Roman"/>
              </a:rPr>
              <a:t>организациями медицинского образования и </a:t>
            </a:r>
            <a:r>
              <a:rPr lang="ru-RU" sz="2000" spc="-15" dirty="0" smtClean="0">
                <a:latin typeface="Arial Narrow" pitchFamily="34" charset="0"/>
                <a:cs typeface="Times New Roman"/>
              </a:rPr>
              <a:t>науки; </a:t>
            </a:r>
            <a:endParaRPr lang="ru-RU" sz="2000" dirty="0">
              <a:latin typeface="Arial Narrow" pitchFamily="34" charset="0"/>
              <a:cs typeface="Times New Roman"/>
            </a:endParaRPr>
          </a:p>
          <a:p>
            <a:pPr marL="0" lvl="2" algn="just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tabLst>
                <a:tab pos="180975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ОЮЛ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Ассоциация организаций медицинского образования и науки «Казахстанский медицинский совет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»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экспертная организация,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обеспечивающая проведение экспертизы и ведение единого каталога программ дополнительного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 образования по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Narrow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Arial Narrow" pitchFamily="34" charset="0"/>
              </a:rPr>
              <a:t>медицинским </a:t>
            </a:r>
            <a:r>
              <a:rPr lang="ru-RU" sz="2000" dirty="0">
                <a:latin typeface="Arial Narrow" pitchFamily="34" charset="0"/>
              </a:rPr>
              <a:t>и фармацевтическим </a:t>
            </a:r>
            <a:r>
              <a:rPr lang="ru-RU" sz="2000" dirty="0" smtClean="0">
                <a:latin typeface="Arial Narrow" pitchFamily="34" charset="0"/>
              </a:rPr>
              <a:t>специальностям;</a:t>
            </a:r>
          </a:p>
          <a:p>
            <a:pPr marL="0" lvl="2" algn="just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tabLst>
                <a:tab pos="180975" algn="l"/>
              </a:tabLst>
            </a:pPr>
            <a:r>
              <a:rPr lang="ru-RU" sz="2000" b="1" dirty="0" smtClean="0">
                <a:latin typeface="Arial Narrow" panose="020B0606020202030204" pitchFamily="34" charset="0"/>
              </a:rPr>
              <a:t>УМО</a:t>
            </a:r>
            <a:r>
              <a:rPr lang="ru-RU" sz="2000" dirty="0" smtClean="0">
                <a:latin typeface="Arial Narrow" panose="020B0606020202030204" pitchFamily="34" charset="0"/>
              </a:rPr>
              <a:t> </a:t>
            </a:r>
            <a:r>
              <a:rPr lang="ru-RU" sz="2000" dirty="0">
                <a:latin typeface="Arial Narrow" panose="020B0606020202030204" pitchFamily="34" charset="0"/>
              </a:rPr>
              <a:t>– Учебно-методическое объединение по направлению </a:t>
            </a:r>
            <a:r>
              <a:rPr lang="ru-RU" sz="2000" dirty="0" smtClean="0">
                <a:latin typeface="Arial Narrow" panose="020B0606020202030204" pitchFamily="34" charset="0"/>
              </a:rPr>
              <a:t>Здравоохранение.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64853" y="1676400"/>
            <a:ext cx="4676775" cy="155106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  <a:buFont typeface="Wingdings"/>
              <a:buChar char=""/>
              <a:tabLst>
                <a:tab pos="254000" algn="l"/>
              </a:tabLst>
            </a:pPr>
            <a:r>
              <a:rPr sz="2000" b="1" spc="-15" dirty="0" err="1" smtClean="0">
                <a:latin typeface="Arial Narrow" pitchFamily="34" charset="0"/>
                <a:cs typeface="Times New Roman"/>
              </a:rPr>
              <a:t>формирование</a:t>
            </a:r>
            <a:r>
              <a:rPr sz="2000" b="1" spc="-15" dirty="0" smtClean="0">
                <a:latin typeface="Arial Narrow" pitchFamily="34" charset="0"/>
                <a:cs typeface="Times New Roman"/>
              </a:rPr>
              <a:t> </a:t>
            </a:r>
            <a:r>
              <a:rPr sz="2000" b="1" spc="-10" dirty="0" err="1" smtClean="0">
                <a:latin typeface="Arial Narrow" pitchFamily="34" charset="0"/>
                <a:cs typeface="Times New Roman"/>
              </a:rPr>
              <a:t>единой</a:t>
            </a:r>
            <a:r>
              <a:rPr sz="2000" b="1" spc="-10" dirty="0" smtClean="0">
                <a:latin typeface="Arial Narrow" pitchFamily="34" charset="0"/>
                <a:cs typeface="Times New Roman"/>
              </a:rPr>
              <a:t> </a:t>
            </a:r>
            <a:r>
              <a:rPr sz="2000" b="1" spc="-10" dirty="0" err="1" smtClean="0">
                <a:latin typeface="Arial Narrow" pitchFamily="34" charset="0"/>
                <a:cs typeface="Times New Roman"/>
              </a:rPr>
              <a:t>информационной</a:t>
            </a:r>
            <a:r>
              <a:rPr sz="2000" b="1" spc="-10" dirty="0" smtClean="0">
                <a:latin typeface="Arial Narrow" pitchFamily="34" charset="0"/>
                <a:cs typeface="Times New Roman"/>
              </a:rPr>
              <a:t>  </a:t>
            </a:r>
            <a:r>
              <a:rPr sz="2000" b="1" spc="-10" dirty="0" err="1" smtClean="0">
                <a:latin typeface="Arial Narrow" pitchFamily="34" charset="0"/>
                <a:cs typeface="Times New Roman"/>
              </a:rPr>
              <a:t>среды</a:t>
            </a:r>
            <a:r>
              <a:rPr sz="2000" b="1" spc="-10" dirty="0" smtClean="0">
                <a:latin typeface="Arial Narrow" pitchFamily="34" charset="0"/>
                <a:cs typeface="Times New Roman"/>
              </a:rPr>
              <a:t> </a:t>
            </a:r>
            <a:r>
              <a:rPr sz="2000" b="1" spc="-15" dirty="0" err="1" smtClean="0">
                <a:latin typeface="Arial Narrow" pitchFamily="34" charset="0"/>
                <a:cs typeface="Times New Roman"/>
              </a:rPr>
              <a:t>посредством</a:t>
            </a:r>
            <a:r>
              <a:rPr sz="2000" b="1" spc="-15" dirty="0" smtClean="0">
                <a:latin typeface="Arial Narrow" pitchFamily="34" charset="0"/>
                <a:cs typeface="Times New Roman"/>
              </a:rPr>
              <a:t> </a:t>
            </a:r>
            <a:r>
              <a:rPr sz="2000" b="1" dirty="0" err="1" smtClean="0">
                <a:latin typeface="Arial Narrow" pitchFamily="34" charset="0"/>
                <a:cs typeface="Times New Roman"/>
              </a:rPr>
              <a:t>учета</a:t>
            </a:r>
            <a:r>
              <a:rPr sz="2000" b="1" dirty="0" smtClean="0">
                <a:latin typeface="Arial Narrow" pitchFamily="34" charset="0"/>
                <a:cs typeface="Times New Roman"/>
              </a:rPr>
              <a:t> </a:t>
            </a:r>
            <a:r>
              <a:rPr sz="2000" b="1" spc="-5" dirty="0" smtClean="0">
                <a:latin typeface="Arial Narrow" pitchFamily="34" charset="0"/>
                <a:cs typeface="Times New Roman"/>
              </a:rPr>
              <a:t>в </a:t>
            </a:r>
            <a:r>
              <a:rPr sz="2000" b="1" spc="-10" dirty="0" err="1" smtClean="0">
                <a:latin typeface="Arial Narrow" pitchFamily="34" charset="0"/>
                <a:cs typeface="Times New Roman"/>
              </a:rPr>
              <a:t>нем</a:t>
            </a:r>
            <a:r>
              <a:rPr sz="2000" b="1" spc="-10" dirty="0" smtClean="0">
                <a:latin typeface="Arial Narrow" pitchFamily="34" charset="0"/>
                <a:cs typeface="Times New Roman"/>
              </a:rPr>
              <a:t> </a:t>
            </a:r>
            <a:r>
              <a:rPr sz="2000" b="1" spc="-15" dirty="0" err="1" smtClean="0">
                <a:latin typeface="Arial Narrow" pitchFamily="34" charset="0"/>
                <a:cs typeface="Times New Roman"/>
              </a:rPr>
              <a:t>всех</a:t>
            </a:r>
            <a:r>
              <a:rPr sz="2000" b="1" spc="-15" dirty="0" smtClean="0">
                <a:latin typeface="Arial Narrow" pitchFamily="34" charset="0"/>
                <a:cs typeface="Times New Roman"/>
              </a:rPr>
              <a:t> </a:t>
            </a:r>
            <a:r>
              <a:rPr sz="2000" b="1" spc="-5" dirty="0" err="1" smtClean="0">
                <a:latin typeface="Arial Narrow" pitchFamily="34" charset="0"/>
                <a:cs typeface="Times New Roman"/>
              </a:rPr>
              <a:t>программ</a:t>
            </a:r>
            <a:r>
              <a:rPr lang="ru-RU" sz="2000" b="1" spc="-5" dirty="0" smtClean="0">
                <a:latin typeface="Arial Narrow" pitchFamily="34" charset="0"/>
                <a:cs typeface="Times New Roman"/>
              </a:rPr>
              <a:t> дополнительного образования</a:t>
            </a:r>
            <a:r>
              <a:rPr sz="2000" b="1" spc="-5" dirty="0" smtClean="0">
                <a:latin typeface="Arial Narrow" pitchFamily="34" charset="0"/>
                <a:cs typeface="Times New Roman"/>
              </a:rPr>
              <a:t>, </a:t>
            </a:r>
            <a:r>
              <a:rPr sz="2000" b="1" spc="-15" dirty="0" err="1" smtClean="0">
                <a:latin typeface="Arial Narrow" pitchFamily="34" charset="0"/>
                <a:cs typeface="Times New Roman"/>
              </a:rPr>
              <a:t>реализуемых</a:t>
            </a:r>
            <a:r>
              <a:rPr sz="2000" b="1" spc="-15" dirty="0" smtClean="0">
                <a:latin typeface="Arial Narrow" pitchFamily="34" charset="0"/>
                <a:cs typeface="Times New Roman"/>
              </a:rPr>
              <a:t> </a:t>
            </a:r>
            <a:r>
              <a:rPr lang="ru-RU" sz="2000" b="1" spc="-15" dirty="0" smtClean="0">
                <a:latin typeface="Arial Narrow" pitchFamily="34" charset="0"/>
                <a:cs typeface="Times New Roman"/>
              </a:rPr>
              <a:t>организациями медицинского образования и науки;</a:t>
            </a:r>
            <a:endParaRPr sz="2000" b="1" dirty="0">
              <a:latin typeface="Arial Narrow" pitchFamily="34" charset="0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41040" y="3399068"/>
            <a:ext cx="4724400" cy="1233542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marR="5080" algn="just">
              <a:lnSpc>
                <a:spcPct val="99000"/>
              </a:lnSpc>
              <a:spcBef>
                <a:spcPts val="114"/>
              </a:spcBef>
              <a:buFont typeface="Wingdings"/>
              <a:buChar char=""/>
              <a:tabLst>
                <a:tab pos="254000" algn="l"/>
              </a:tabLst>
            </a:pPr>
            <a:r>
              <a:rPr sz="2000" b="1" spc="-5" dirty="0" err="1">
                <a:latin typeface="Arial Narrow" pitchFamily="34" charset="0"/>
                <a:cs typeface="Times New Roman"/>
              </a:rPr>
              <a:t>учетно-информационная</a:t>
            </a:r>
            <a:r>
              <a:rPr sz="2000" b="1" spc="-5" dirty="0">
                <a:latin typeface="Arial Narrow" pitchFamily="34" charset="0"/>
                <a:cs typeface="Times New Roman"/>
              </a:rPr>
              <a:t> </a:t>
            </a:r>
            <a:r>
              <a:rPr sz="2000" b="1" spc="-20" dirty="0" err="1" smtClean="0">
                <a:latin typeface="Arial Narrow" pitchFamily="34" charset="0"/>
                <a:cs typeface="Times New Roman"/>
              </a:rPr>
              <a:t>функция</a:t>
            </a:r>
            <a:r>
              <a:rPr sz="2000" b="1" spc="-20" dirty="0" smtClean="0">
                <a:latin typeface="Arial Narrow" pitchFamily="34" charset="0"/>
                <a:cs typeface="Times New Roman"/>
              </a:rPr>
              <a:t>  </a:t>
            </a:r>
            <a:r>
              <a:rPr lang="ru-RU" sz="2000" b="1" spc="-10" dirty="0" smtClean="0">
                <a:latin typeface="Arial Narrow" pitchFamily="34" charset="0"/>
                <a:cs typeface="Times New Roman"/>
              </a:rPr>
              <a:t>с целью развития системы непрерывного профессионального развития работников здравоохранения.</a:t>
            </a:r>
            <a:endParaRPr sz="2000" dirty="0">
              <a:latin typeface="Arial Narrow" pitchFamily="34" charset="0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903475" y="3064763"/>
            <a:ext cx="473963" cy="6797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69080" y="2773171"/>
            <a:ext cx="2202720" cy="74930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R="5080" indent="12700" algn="ctr">
              <a:lnSpc>
                <a:spcPts val="2820"/>
              </a:lnSpc>
              <a:spcBef>
                <a:spcPts val="240"/>
              </a:spcBef>
              <a:tabLst>
                <a:tab pos="0" algn="l"/>
              </a:tabLst>
            </a:pPr>
            <a:r>
              <a:rPr lang="ru-RU" sz="2800" b="1" spc="-5" dirty="0" smtClean="0">
                <a:latin typeface="Arial Narrow" pitchFamily="34" charset="0"/>
                <a:cs typeface="Times New Roman"/>
              </a:rPr>
              <a:t>Н</a:t>
            </a:r>
            <a:r>
              <a:rPr sz="2800" b="1" spc="-5" dirty="0" err="1" smtClean="0">
                <a:latin typeface="Arial Narrow" pitchFamily="34" charset="0"/>
                <a:cs typeface="Times New Roman"/>
              </a:rPr>
              <a:t>азн</a:t>
            </a:r>
            <a:r>
              <a:rPr sz="2800" b="1" spc="-100" dirty="0" err="1" smtClean="0">
                <a:latin typeface="Arial Narrow" pitchFamily="34" charset="0"/>
                <a:cs typeface="Times New Roman"/>
              </a:rPr>
              <a:t>а</a:t>
            </a:r>
            <a:r>
              <a:rPr sz="2800" b="1" dirty="0" err="1" smtClean="0">
                <a:latin typeface="Arial Narrow" pitchFamily="34" charset="0"/>
                <a:cs typeface="Times New Roman"/>
              </a:rPr>
              <a:t>че</a:t>
            </a:r>
            <a:r>
              <a:rPr sz="2800" b="1" spc="-5" dirty="0" err="1" smtClean="0">
                <a:latin typeface="Arial Narrow" pitchFamily="34" charset="0"/>
                <a:cs typeface="Times New Roman"/>
              </a:rPr>
              <a:t>н</a:t>
            </a:r>
            <a:r>
              <a:rPr lang="ru-RU" sz="2800" b="1" spc="-5" dirty="0" err="1" smtClean="0">
                <a:latin typeface="Arial Narrow" pitchFamily="34" charset="0"/>
                <a:cs typeface="Times New Roman"/>
              </a:rPr>
              <a:t>ие</a:t>
            </a:r>
            <a:r>
              <a:rPr lang="ru-RU" sz="2800" b="1" spc="-5" dirty="0" smtClean="0">
                <a:latin typeface="Arial Narrow" pitchFamily="34" charset="0"/>
                <a:cs typeface="Times New Roman"/>
              </a:rPr>
              <a:t> </a:t>
            </a:r>
            <a:r>
              <a:rPr lang="ru-RU" sz="2800" b="1" dirty="0" smtClean="0">
                <a:latin typeface="Arial Narrow" pitchFamily="34" charset="0"/>
                <a:cs typeface="Times New Roman"/>
              </a:rPr>
              <a:t>Каталога</a:t>
            </a:r>
            <a:endParaRPr sz="2800" dirty="0">
              <a:latin typeface="Arial Narrow" pitchFamily="34" charset="0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Прямоугольник 45"/>
          <p:cNvSpPr/>
          <p:nvPr/>
        </p:nvSpPr>
        <p:spPr>
          <a:xfrm>
            <a:off x="-1" y="95147"/>
            <a:ext cx="9144001" cy="709363"/>
          </a:xfrm>
          <a:prstGeom prst="rect">
            <a:avLst/>
          </a:prstGeom>
          <a:solidFill>
            <a:srgbClr val="418BCF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5" name="TextBox 214"/>
          <p:cNvSpPr txBox="1"/>
          <p:nvPr/>
        </p:nvSpPr>
        <p:spPr>
          <a:xfrm>
            <a:off x="2133224" y="130158"/>
            <a:ext cx="5263162" cy="682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300"/>
              </a:lnSpc>
            </a:pPr>
            <a:r>
              <a:rPr lang="kk-KZ" sz="2000" b="1" cap="all" dirty="0" smtClean="0">
                <a:solidFill>
                  <a:schemeClr val="bg1"/>
                </a:solidFill>
                <a:latin typeface="Arial Narrow" pitchFamily="34" charset="0"/>
              </a:rPr>
              <a:t>ВЗАИМОДЕЙСТВИЕ МЕЖДУ ПОЛЬЗОВАТЕЛЯМИ И ПРАВООБЛАДАТЕЛЯМИ программ ДО</a:t>
            </a:r>
            <a:endParaRPr lang="ru-RU" sz="1600" b="1" cap="all" dirty="0">
              <a:solidFill>
                <a:schemeClr val="bg1"/>
              </a:solidFill>
            </a:endParaRPr>
          </a:p>
        </p:txBody>
      </p:sp>
      <p:grpSp>
        <p:nvGrpSpPr>
          <p:cNvPr id="2" name="Группа 73"/>
          <p:cNvGrpSpPr/>
          <p:nvPr/>
        </p:nvGrpSpPr>
        <p:grpSpPr>
          <a:xfrm>
            <a:off x="146370" y="831374"/>
            <a:ext cx="8885322" cy="5692557"/>
            <a:chOff x="299887" y="773605"/>
            <a:chExt cx="11502191" cy="5692557"/>
          </a:xfrm>
        </p:grpSpPr>
        <p:sp>
          <p:nvSpPr>
            <p:cNvPr id="228" name="Прямоугольник 227"/>
            <p:cNvSpPr/>
            <p:nvPr/>
          </p:nvSpPr>
          <p:spPr>
            <a:xfrm>
              <a:off x="299887" y="773605"/>
              <a:ext cx="11502191" cy="5692557"/>
            </a:xfrm>
            <a:prstGeom prst="rect">
              <a:avLst/>
            </a:prstGeom>
            <a:solidFill>
              <a:srgbClr val="F7FCFF"/>
            </a:solidFill>
            <a:ln w="9525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" name="Соединительная линия уступом 5"/>
            <p:cNvCxnSpPr>
              <a:endCxn id="77" idx="2"/>
            </p:cNvCxnSpPr>
            <p:nvPr/>
          </p:nvCxnSpPr>
          <p:spPr>
            <a:xfrm rot="10800000">
              <a:off x="1666696" y="2294406"/>
              <a:ext cx="4608472" cy="1167507"/>
            </a:xfrm>
            <a:prstGeom prst="bentConnector2">
              <a:avLst/>
            </a:prstGeom>
            <a:ln>
              <a:tailEnd type="stealth" w="lg" len="lg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Прямоугольник 76">
              <a:extLst>
                <a:ext uri="{FF2B5EF4-FFF2-40B4-BE49-F238E27FC236}">
                  <a16:creationId xmlns:a16="http://schemas.microsoft.com/office/drawing/2014/main" xmlns="" id="{44257BEE-8DA7-4AA6-B72F-56AE68DCDA62}"/>
                </a:ext>
              </a:extLst>
            </p:cNvPr>
            <p:cNvSpPr/>
            <p:nvPr/>
          </p:nvSpPr>
          <p:spPr>
            <a:xfrm>
              <a:off x="739472" y="1194275"/>
              <a:ext cx="1854447" cy="1100130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k-KZ" dirty="0">
                  <a:latin typeface="Arial Narrow" pitchFamily="34" charset="0"/>
                </a:rPr>
                <a:t>Заявитель </a:t>
              </a:r>
              <a:r>
                <a:rPr lang="kk-KZ" sz="1600" dirty="0">
                  <a:latin typeface="Arial Narrow" pitchFamily="34" charset="0"/>
                </a:rPr>
                <a:t>(</a:t>
              </a:r>
              <a:r>
                <a:rPr lang="kk-KZ" sz="1600" dirty="0" smtClean="0">
                  <a:latin typeface="Arial Narrow" pitchFamily="34" charset="0"/>
                </a:rPr>
                <a:t>правообладатель программы ДО)</a:t>
              </a:r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78" name="Прямоугольник 77">
              <a:extLst>
                <a:ext uri="{FF2B5EF4-FFF2-40B4-BE49-F238E27FC236}">
                  <a16:creationId xmlns:a16="http://schemas.microsoft.com/office/drawing/2014/main" xmlns="" id="{44257BEE-8DA7-4AA6-B72F-56AE68DCDA62}"/>
                </a:ext>
              </a:extLst>
            </p:cNvPr>
            <p:cNvSpPr/>
            <p:nvPr/>
          </p:nvSpPr>
          <p:spPr>
            <a:xfrm>
              <a:off x="1012490" y="5304647"/>
              <a:ext cx="1831810" cy="1075625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k-KZ" dirty="0">
                  <a:latin typeface="Arial Narrow" pitchFamily="34" charset="0"/>
                </a:rPr>
                <a:t>Ассоциация</a:t>
              </a:r>
              <a:endParaRPr lang="ru-RU" dirty="0">
                <a:latin typeface="Arial Narrow" pitchFamily="34" charset="0"/>
              </a:endParaRPr>
            </a:p>
          </p:txBody>
        </p:sp>
        <p:grpSp>
          <p:nvGrpSpPr>
            <p:cNvPr id="3" name="Группа 1"/>
            <p:cNvGrpSpPr/>
            <p:nvPr/>
          </p:nvGrpSpPr>
          <p:grpSpPr>
            <a:xfrm>
              <a:off x="9477897" y="2553175"/>
              <a:ext cx="1999512" cy="1783371"/>
              <a:chOff x="10505107" y="1995917"/>
              <a:chExt cx="1999512" cy="1944196"/>
            </a:xfrm>
          </p:grpSpPr>
          <p:sp>
            <p:nvSpPr>
              <p:cNvPr id="82" name="Прямоугольник 81">
                <a:extLst>
                  <a:ext uri="{FF2B5EF4-FFF2-40B4-BE49-F238E27FC236}">
                    <a16:creationId xmlns:a16="http://schemas.microsoft.com/office/drawing/2014/main" xmlns="" id="{44257BEE-8DA7-4AA6-B72F-56AE68DCDA62}"/>
                  </a:ext>
                </a:extLst>
              </p:cNvPr>
              <p:cNvSpPr/>
              <p:nvPr/>
            </p:nvSpPr>
            <p:spPr>
              <a:xfrm>
                <a:off x="10505107" y="1995917"/>
                <a:ext cx="1923811" cy="1855440"/>
              </a:xfrm>
              <a:prstGeom prst="rect">
                <a:avLst/>
              </a:prstGeom>
              <a:solidFill>
                <a:srgbClr val="88B711"/>
              </a:solidFill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k-KZ" dirty="0" smtClean="0"/>
                  <a:t>Каталог программ ДО</a:t>
                </a:r>
                <a:endParaRPr lang="ru-RU" dirty="0"/>
              </a:p>
            </p:txBody>
          </p:sp>
          <p:cxnSp>
            <p:nvCxnSpPr>
              <p:cNvPr id="84" name="Прямая соединительная линия 83"/>
              <p:cNvCxnSpPr/>
              <p:nvPr/>
            </p:nvCxnSpPr>
            <p:spPr>
              <a:xfrm>
                <a:off x="10581353" y="2446691"/>
                <a:ext cx="1923266" cy="8982"/>
              </a:xfrm>
              <a:prstGeom prst="line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</p:cxnSp>
          <p:cxnSp>
            <p:nvCxnSpPr>
              <p:cNvPr id="86" name="Прямая соединительная линия 85"/>
              <p:cNvCxnSpPr/>
              <p:nvPr/>
            </p:nvCxnSpPr>
            <p:spPr>
              <a:xfrm flipV="1">
                <a:off x="10590488" y="3930034"/>
                <a:ext cx="1904996" cy="10079"/>
              </a:xfrm>
              <a:prstGeom prst="line">
                <a:avLst/>
              </a:prstGeom>
              <a:ln/>
            </p:spPr>
            <p:style>
              <a:lnRef idx="3">
                <a:schemeClr val="lt1"/>
              </a:lnRef>
              <a:fillRef idx="1">
                <a:schemeClr val="accent6"/>
              </a:fillRef>
              <a:effectRef idx="1">
                <a:schemeClr val="accent6"/>
              </a:effectRef>
              <a:fontRef idx="minor">
                <a:schemeClr val="lt1"/>
              </a:fontRef>
            </p:style>
          </p:cxnSp>
        </p:grpSp>
        <p:grpSp>
          <p:nvGrpSpPr>
            <p:cNvPr id="4" name="Группа 27"/>
            <p:cNvGrpSpPr/>
            <p:nvPr/>
          </p:nvGrpSpPr>
          <p:grpSpPr>
            <a:xfrm>
              <a:off x="6324690" y="3117972"/>
              <a:ext cx="2963369" cy="1137161"/>
              <a:chOff x="4895121" y="2649116"/>
              <a:chExt cx="2963369" cy="1137161"/>
            </a:xfrm>
          </p:grpSpPr>
          <p:sp>
            <p:nvSpPr>
              <p:cNvPr id="79" name="Прямоугольник 78">
                <a:extLst>
                  <a:ext uri="{FF2B5EF4-FFF2-40B4-BE49-F238E27FC236}">
                    <a16:creationId xmlns:a16="http://schemas.microsoft.com/office/drawing/2014/main" xmlns="" id="{DBD2264B-B05D-46FD-92BD-41DDDD5C150B}"/>
                  </a:ext>
                </a:extLst>
              </p:cNvPr>
              <p:cNvSpPr/>
              <p:nvPr/>
            </p:nvSpPr>
            <p:spPr>
              <a:xfrm>
                <a:off x="4895121" y="2649116"/>
                <a:ext cx="2057309" cy="1137161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k-KZ" dirty="0">
                    <a:latin typeface="Arial Narrow" pitchFamily="34" charset="0"/>
                  </a:rPr>
                  <a:t>Пользователи </a:t>
                </a:r>
                <a:r>
                  <a:rPr lang="kk-KZ" sz="1600" dirty="0">
                    <a:latin typeface="Arial Narrow" pitchFamily="34" charset="0"/>
                  </a:rPr>
                  <a:t>(организации образования и науки)</a:t>
                </a:r>
                <a:endParaRPr lang="ru-RU" dirty="0">
                  <a:latin typeface="Arial Narrow" pitchFamily="34" charset="0"/>
                </a:endParaRPr>
              </a:p>
            </p:txBody>
          </p:sp>
          <p:grpSp>
            <p:nvGrpSpPr>
              <p:cNvPr id="5" name="Группа 26"/>
              <p:cNvGrpSpPr/>
              <p:nvPr/>
            </p:nvGrpSpPr>
            <p:grpSpPr>
              <a:xfrm>
                <a:off x="7084284" y="2714185"/>
                <a:ext cx="774206" cy="1007021"/>
                <a:chOff x="7084284" y="2714185"/>
                <a:chExt cx="774206" cy="1007021"/>
              </a:xfrm>
            </p:grpSpPr>
            <p:cxnSp>
              <p:nvCxnSpPr>
                <p:cNvPr id="15" name="Прямая соединительная линия 14"/>
                <p:cNvCxnSpPr/>
                <p:nvPr/>
              </p:nvCxnSpPr>
              <p:spPr>
                <a:xfrm>
                  <a:off x="7084286" y="2714185"/>
                  <a:ext cx="0" cy="1007021"/>
                </a:xfrm>
                <a:prstGeom prst="line">
                  <a:avLst/>
                </a:prstGeom>
              </p:spPr>
              <p:style>
                <a:lnRef idx="3">
                  <a:schemeClr val="accent5"/>
                </a:lnRef>
                <a:fillRef idx="0">
                  <a:schemeClr val="accent5"/>
                </a:fillRef>
                <a:effectRef idx="2">
                  <a:schemeClr val="accent5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 стрелкой 25"/>
                <p:cNvCxnSpPr/>
                <p:nvPr/>
              </p:nvCxnSpPr>
              <p:spPr>
                <a:xfrm>
                  <a:off x="7084284" y="2953801"/>
                  <a:ext cx="774205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Прямая со стрелкой 108"/>
                <p:cNvCxnSpPr/>
                <p:nvPr/>
              </p:nvCxnSpPr>
              <p:spPr>
                <a:xfrm>
                  <a:off x="7084284" y="3140384"/>
                  <a:ext cx="774205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Прямая со стрелкой 109"/>
                <p:cNvCxnSpPr/>
                <p:nvPr/>
              </p:nvCxnSpPr>
              <p:spPr>
                <a:xfrm>
                  <a:off x="7084285" y="3335513"/>
                  <a:ext cx="774205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Прямая со стрелкой 110"/>
                <p:cNvCxnSpPr/>
                <p:nvPr/>
              </p:nvCxnSpPr>
              <p:spPr>
                <a:xfrm>
                  <a:off x="7084285" y="3539188"/>
                  <a:ext cx="774205" cy="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30" name="Соединительная линия уступом 29"/>
            <p:cNvCxnSpPr/>
            <p:nvPr/>
          </p:nvCxnSpPr>
          <p:spPr>
            <a:xfrm rot="10800000" flipV="1">
              <a:off x="2860077" y="4255132"/>
              <a:ext cx="4049198" cy="1485463"/>
            </a:xfrm>
            <a:prstGeom prst="bentConnector3">
              <a:avLst>
                <a:gd name="adj1" fmla="val -340"/>
              </a:avLst>
            </a:prstGeom>
            <a:ln>
              <a:tailEnd type="stealth" w="lg" len="lg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Прямоугольник 80"/>
            <p:cNvSpPr/>
            <p:nvPr/>
          </p:nvSpPr>
          <p:spPr>
            <a:xfrm>
              <a:off x="5132438" y="4865722"/>
              <a:ext cx="2416060" cy="37534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latin typeface="Arial Narrow" pitchFamily="34" charset="0"/>
                </a:rPr>
                <a:t>Запрос на использование </a:t>
              </a:r>
              <a:r>
                <a:rPr lang="ru-RU" sz="1200" dirty="0" smtClean="0">
                  <a:latin typeface="Arial Narrow" pitchFamily="34" charset="0"/>
                </a:rPr>
                <a:t>программы ДО</a:t>
              </a:r>
              <a:endParaRPr lang="ru-RU" sz="1200" dirty="0">
                <a:latin typeface="Arial Narrow" pitchFamily="34" charset="0"/>
              </a:endParaRPr>
            </a:p>
          </p:txBody>
        </p:sp>
        <p:cxnSp>
          <p:nvCxnSpPr>
            <p:cNvPr id="224" name="Соединительная линия уступом 223"/>
            <p:cNvCxnSpPr>
              <a:stCxn id="78" idx="0"/>
            </p:cNvCxnSpPr>
            <p:nvPr/>
          </p:nvCxnSpPr>
          <p:spPr>
            <a:xfrm rot="5400000" flipH="1" flipV="1">
              <a:off x="3493778" y="2473734"/>
              <a:ext cx="1265531" cy="4396297"/>
            </a:xfrm>
            <a:prstGeom prst="bentConnector2">
              <a:avLst/>
            </a:prstGeom>
            <a:ln>
              <a:tailEnd type="stealth" w="lg" len="lg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Прямоугольник 116"/>
            <p:cNvSpPr/>
            <p:nvPr/>
          </p:nvSpPr>
          <p:spPr>
            <a:xfrm>
              <a:off x="2718692" y="3879792"/>
              <a:ext cx="2301860" cy="792089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latin typeface="Arial Narrow" pitchFamily="34" charset="0"/>
                </a:rPr>
                <a:t>Предоставление контактных данных правообладателя </a:t>
              </a:r>
              <a:r>
                <a:rPr lang="ru-RU" sz="1200" dirty="0" smtClean="0">
                  <a:latin typeface="Arial Narrow" pitchFamily="34" charset="0"/>
                </a:rPr>
                <a:t>программы ДО</a:t>
              </a:r>
              <a:endParaRPr lang="ru-RU" sz="1200" dirty="0">
                <a:latin typeface="Arial Narrow" pitchFamily="34" charset="0"/>
              </a:endParaRPr>
            </a:p>
          </p:txBody>
        </p:sp>
        <p:sp>
          <p:nvSpPr>
            <p:cNvPr id="123" name="Прямоугольник 122"/>
            <p:cNvSpPr/>
            <p:nvPr/>
          </p:nvSpPr>
          <p:spPr>
            <a:xfrm>
              <a:off x="2718692" y="3117971"/>
              <a:ext cx="2301860" cy="681862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 smtClean="0">
                  <a:latin typeface="Arial Narrow" pitchFamily="34" charset="0"/>
                </a:rPr>
                <a:t>Заключение договора с правообладателем программы ДО</a:t>
              </a:r>
              <a:endParaRPr lang="ru-RU" sz="1200" dirty="0">
                <a:latin typeface="Arial Narrow" pitchFamily="34" charset="0"/>
              </a:endParaRPr>
            </a:p>
          </p:txBody>
        </p:sp>
        <p:grpSp>
          <p:nvGrpSpPr>
            <p:cNvPr id="7" name="Группа 123"/>
            <p:cNvGrpSpPr/>
            <p:nvPr/>
          </p:nvGrpSpPr>
          <p:grpSpPr>
            <a:xfrm>
              <a:off x="7545777" y="1194275"/>
              <a:ext cx="4241612" cy="1295400"/>
              <a:chOff x="8311078" y="4584780"/>
              <a:chExt cx="3441936" cy="1295400"/>
            </a:xfrm>
          </p:grpSpPr>
          <p:sp>
            <p:nvSpPr>
              <p:cNvPr id="125" name="Прямоугольник с двумя усеченными противолежащими углами 124"/>
              <p:cNvSpPr/>
              <p:nvPr/>
            </p:nvSpPr>
            <p:spPr>
              <a:xfrm>
                <a:off x="8391124" y="4584780"/>
                <a:ext cx="3361890" cy="1295400"/>
              </a:xfrm>
              <a:prstGeom prst="snip2DiagRect">
                <a:avLst>
                  <a:gd name="adj1" fmla="val 0"/>
                  <a:gd name="adj2" fmla="val 0"/>
                </a:avLst>
              </a:prstGeom>
              <a:ln>
                <a:solidFill>
                  <a:srgbClr val="00B050"/>
                </a:solidFill>
                <a:prstDash val="dash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r>
                  <a:rPr lang="kk-KZ" sz="1000" dirty="0">
                    <a:latin typeface="Arial Narrow" pitchFamily="34" charset="0"/>
                  </a:rPr>
                  <a:t>Доступ к Каталогу </a:t>
                </a:r>
                <a:r>
                  <a:rPr lang="kk-KZ" sz="1000" dirty="0" smtClean="0">
                    <a:latin typeface="Arial Narrow" pitchFamily="34" charset="0"/>
                  </a:rPr>
                  <a:t>программ ДО </a:t>
                </a:r>
                <a:r>
                  <a:rPr lang="kk-KZ" sz="1000" dirty="0">
                    <a:latin typeface="Arial Narrow" pitchFamily="34" charset="0"/>
                  </a:rPr>
                  <a:t>предоставляется пользователям без регистрации и без оплаты.</a:t>
                </a:r>
              </a:p>
              <a:p>
                <a:r>
                  <a:rPr lang="ru-RU" sz="1000" dirty="0">
                    <a:latin typeface="Arial Narrow" pitchFamily="34" charset="0"/>
                  </a:rPr>
                  <a:t>В Каталог в открытом доступе выкладывается аннотация (краткое описание) к каждой </a:t>
                </a:r>
                <a:r>
                  <a:rPr lang="ru-RU" sz="1000" dirty="0" smtClean="0">
                    <a:latin typeface="Arial Narrow" pitchFamily="34" charset="0"/>
                  </a:rPr>
                  <a:t>программе ДО </a:t>
                </a:r>
                <a:r>
                  <a:rPr lang="ru-RU" sz="1000" dirty="0">
                    <a:latin typeface="Arial Narrow" pitchFamily="34" charset="0"/>
                  </a:rPr>
                  <a:t>в формате PDF.</a:t>
                </a:r>
              </a:p>
            </p:txBody>
          </p:sp>
          <p:cxnSp>
            <p:nvCxnSpPr>
              <p:cNvPr id="127" name="Прямая соединительная линия 126"/>
              <p:cNvCxnSpPr/>
              <p:nvPr/>
            </p:nvCxnSpPr>
            <p:spPr>
              <a:xfrm flipH="1">
                <a:off x="8311078" y="4584780"/>
                <a:ext cx="1319" cy="1127574"/>
              </a:xfrm>
              <a:prstGeom prst="line">
                <a:avLst/>
              </a:prstGeom>
              <a:ln w="19050">
                <a:solidFill>
                  <a:srgbClr val="00B050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grpSp>
          <p:nvGrpSpPr>
            <p:cNvPr id="8" name="Группа 128"/>
            <p:cNvGrpSpPr/>
            <p:nvPr/>
          </p:nvGrpSpPr>
          <p:grpSpPr>
            <a:xfrm>
              <a:off x="2810957" y="1194274"/>
              <a:ext cx="4537536" cy="1295399"/>
              <a:chOff x="2640463" y="1571174"/>
              <a:chExt cx="2734331" cy="946329"/>
            </a:xfrm>
          </p:grpSpPr>
          <p:sp>
            <p:nvSpPr>
              <p:cNvPr id="130" name="Прямоугольник с двумя усеченными противолежащими углами 129"/>
              <p:cNvSpPr/>
              <p:nvPr/>
            </p:nvSpPr>
            <p:spPr>
              <a:xfrm>
                <a:off x="2699905" y="1571174"/>
                <a:ext cx="2674889" cy="946329"/>
              </a:xfrm>
              <a:prstGeom prst="snip2DiagRect">
                <a:avLst>
                  <a:gd name="adj1" fmla="val 0"/>
                  <a:gd name="adj2" fmla="val 0"/>
                </a:avLst>
              </a:prstGeom>
              <a:ln>
                <a:solidFill>
                  <a:srgbClr val="00B050"/>
                </a:solidFill>
                <a:prstDash val="dash"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>
                  <a:tabLst>
                    <a:tab pos="1611313" algn="l"/>
                  </a:tabLst>
                </a:pPr>
                <a:endParaRPr lang="ru-RU" sz="1000" dirty="0" smtClean="0">
                  <a:latin typeface="Arial Narrow" pitchFamily="34" charset="0"/>
                </a:endParaRPr>
              </a:p>
              <a:p>
                <a:pPr>
                  <a:tabLst>
                    <a:tab pos="1611313" algn="l"/>
                  </a:tabLst>
                </a:pPr>
                <a:r>
                  <a:rPr lang="ru-RU" sz="1000" dirty="0" smtClean="0">
                    <a:latin typeface="Arial Narrow" pitchFamily="34" charset="0"/>
                  </a:rPr>
                  <a:t>Предусматривается 3 варианта оформления правоотношений:</a:t>
                </a:r>
              </a:p>
              <a:p>
                <a:pPr>
                  <a:buAutoNum type="arabicParenR"/>
                  <a:tabLst>
                    <a:tab pos="1611313" algn="l"/>
                  </a:tabLst>
                </a:pPr>
                <a:r>
                  <a:rPr lang="ru-RU" sz="1000" dirty="0" smtClean="0">
                    <a:latin typeface="Arial Narrow" pitchFamily="34" charset="0"/>
                  </a:rPr>
                  <a:t> Полная уступка прав на программы ДО за вознаграждение;</a:t>
                </a:r>
              </a:p>
              <a:p>
                <a:pPr>
                  <a:buAutoNum type="arabicParenR"/>
                  <a:tabLst>
                    <a:tab pos="1611313" algn="l"/>
                  </a:tabLst>
                </a:pPr>
                <a:r>
                  <a:rPr lang="ru-RU" sz="1000" dirty="0" smtClean="0">
                    <a:latin typeface="Arial Narrow" pitchFamily="34" charset="0"/>
                  </a:rPr>
                  <a:t> Предоставление прав на использование программ ДО за вознаграждение, оплачиваемое на регулярной основе в фиксированной сумме;</a:t>
                </a:r>
              </a:p>
              <a:p>
                <a:pPr>
                  <a:buFontTx/>
                  <a:buAutoNum type="arabicParenR"/>
                  <a:tabLst>
                    <a:tab pos="1611313" algn="l"/>
                  </a:tabLst>
                </a:pPr>
                <a:r>
                  <a:rPr lang="ru-RU" sz="1000" dirty="0" smtClean="0">
                    <a:latin typeface="Arial Narrow" pitchFamily="34" charset="0"/>
                  </a:rPr>
                  <a:t> Предоставление </a:t>
                </a:r>
                <a:r>
                  <a:rPr lang="ru-RU" sz="1000" dirty="0">
                    <a:latin typeface="Arial Narrow" pitchFamily="34" charset="0"/>
                  </a:rPr>
                  <a:t>прав на использование </a:t>
                </a:r>
                <a:r>
                  <a:rPr lang="ru-RU" sz="1000" dirty="0" smtClean="0">
                    <a:latin typeface="Arial Narrow" pitchFamily="34" charset="0"/>
                  </a:rPr>
                  <a:t>программ ДО </a:t>
                </a:r>
                <a:r>
                  <a:rPr lang="ru-RU" sz="1000" dirty="0">
                    <a:latin typeface="Arial Narrow" pitchFamily="34" charset="0"/>
                  </a:rPr>
                  <a:t>за </a:t>
                </a:r>
                <a:r>
                  <a:rPr lang="ru-RU" sz="1000" dirty="0" smtClean="0">
                    <a:latin typeface="Arial Narrow" pitchFamily="34" charset="0"/>
                  </a:rPr>
                  <a:t>вознаграждение, оплачиваемое на регулярной основе исходя из количества обучающихся по данной программе ДО.</a:t>
                </a:r>
              </a:p>
              <a:p>
                <a:pPr>
                  <a:buAutoNum type="arabicParenR"/>
                  <a:tabLst>
                    <a:tab pos="1611313" algn="l"/>
                  </a:tabLst>
                </a:pPr>
                <a:endParaRPr lang="ru-RU" sz="1000" dirty="0"/>
              </a:p>
            </p:txBody>
          </p:sp>
          <p:cxnSp>
            <p:nvCxnSpPr>
              <p:cNvPr id="131" name="Прямая соединительная линия 130"/>
              <p:cNvCxnSpPr/>
              <p:nvPr/>
            </p:nvCxnSpPr>
            <p:spPr>
              <a:xfrm>
                <a:off x="2640463" y="1571174"/>
                <a:ext cx="0" cy="890663"/>
              </a:xfrm>
              <a:prstGeom prst="line">
                <a:avLst/>
              </a:prstGeom>
              <a:ln w="19050">
                <a:solidFill>
                  <a:srgbClr val="00B050"/>
                </a:solidFill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cxnSp>
          <p:nvCxnSpPr>
            <p:cNvPr id="244" name="Соединительная линия уступом 243"/>
            <p:cNvCxnSpPr/>
            <p:nvPr/>
          </p:nvCxnSpPr>
          <p:spPr>
            <a:xfrm flipV="1">
              <a:off x="2857192" y="5515930"/>
              <a:ext cx="7562622" cy="702970"/>
            </a:xfrm>
            <a:prstGeom prst="bentConnector3">
              <a:avLst>
                <a:gd name="adj1" fmla="val 59477"/>
              </a:avLst>
            </a:prstGeom>
            <a:ln w="38100"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" name="Прямоугольник 162"/>
            <p:cNvSpPr/>
            <p:nvPr/>
          </p:nvSpPr>
          <p:spPr>
            <a:xfrm>
              <a:off x="5145041" y="5867415"/>
              <a:ext cx="2416061" cy="553084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200" dirty="0">
                  <a:latin typeface="Arial Narrow" pitchFamily="34" charset="0"/>
                </a:rPr>
                <a:t>Экспертиза </a:t>
              </a:r>
              <a:r>
                <a:rPr lang="ru-RU" sz="1200" dirty="0" smtClean="0">
                  <a:latin typeface="Arial Narrow" pitchFamily="34" charset="0"/>
                </a:rPr>
                <a:t>программ ДО, </a:t>
              </a:r>
              <a:r>
                <a:rPr lang="ru-RU" sz="1200" dirty="0">
                  <a:latin typeface="Arial Narrow" pitchFamily="34" charset="0"/>
                </a:rPr>
                <a:t>администрирование Каталога </a:t>
              </a:r>
              <a:r>
                <a:rPr lang="ru-RU" sz="1200" dirty="0" smtClean="0">
                  <a:latin typeface="Arial Narrow" pitchFamily="34" charset="0"/>
                </a:rPr>
                <a:t>программ ДО</a:t>
              </a:r>
              <a:endParaRPr lang="ru-RU" sz="1200" dirty="0">
                <a:latin typeface="Arial Narrow" pitchFamily="34" charset="0"/>
              </a:endParaRPr>
            </a:p>
          </p:txBody>
        </p:sp>
        <p:cxnSp>
          <p:nvCxnSpPr>
            <p:cNvPr id="20" name="Прямая со стрелкой 19"/>
            <p:cNvCxnSpPr>
              <a:endCxn id="82" idx="2"/>
            </p:cNvCxnSpPr>
            <p:nvPr/>
          </p:nvCxnSpPr>
          <p:spPr>
            <a:xfrm flipH="1" flipV="1">
              <a:off x="10439803" y="4255132"/>
              <a:ext cx="2636" cy="212514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Прямоугольник 54"/>
            <p:cNvSpPr/>
            <p:nvPr/>
          </p:nvSpPr>
          <p:spPr>
            <a:xfrm>
              <a:off x="9477898" y="4635741"/>
              <a:ext cx="1923266" cy="37534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000" dirty="0" smtClean="0">
                  <a:latin typeface="Arial Narrow" pitchFamily="34" charset="0"/>
                </a:rPr>
                <a:t>Утверждение </a:t>
              </a:r>
              <a:r>
                <a:rPr lang="ru-RU" sz="1000" dirty="0" smtClean="0">
                  <a:latin typeface="Arial Narrow" pitchFamily="34" charset="0"/>
                </a:rPr>
                <a:t>программы для </a:t>
              </a:r>
              <a:r>
                <a:rPr lang="ru-RU" sz="1000" dirty="0" smtClean="0">
                  <a:latin typeface="Arial Narrow" pitchFamily="34" charset="0"/>
                </a:rPr>
                <a:t>включения в Каталог</a:t>
              </a:r>
              <a:endParaRPr lang="ru-RU" sz="1000" dirty="0">
                <a:latin typeface="Arial Narrow" pitchFamily="34" charset="0"/>
              </a:endParaRPr>
            </a:p>
          </p:txBody>
        </p:sp>
        <p:sp>
          <p:nvSpPr>
            <p:cNvPr id="85" name="Овал 84"/>
            <p:cNvSpPr/>
            <p:nvPr/>
          </p:nvSpPr>
          <p:spPr>
            <a:xfrm>
              <a:off x="9086841" y="5944731"/>
              <a:ext cx="383103" cy="274169"/>
            </a:xfrm>
            <a:prstGeom prst="ellipse">
              <a:avLst/>
            </a:prstGeom>
            <a:solidFill>
              <a:srgbClr val="153357">
                <a:alpha val="49804"/>
              </a:srgb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1</a:t>
              </a:r>
              <a:endParaRPr lang="ru-RU" dirty="0"/>
            </a:p>
          </p:txBody>
        </p:sp>
      </p:grpSp>
      <p:cxnSp>
        <p:nvCxnSpPr>
          <p:cNvPr id="13" name="Прямая со стрелкой 12"/>
          <p:cNvCxnSpPr/>
          <p:nvPr/>
        </p:nvCxnSpPr>
        <p:spPr>
          <a:xfrm>
            <a:off x="829112" y="2379618"/>
            <a:ext cx="0" cy="300301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Прямоугольник 48"/>
          <p:cNvSpPr/>
          <p:nvPr/>
        </p:nvSpPr>
        <p:spPr>
          <a:xfrm>
            <a:off x="7230144" y="5737514"/>
            <a:ext cx="1485703" cy="37534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latin typeface="Arial Narrow" pitchFamily="34" charset="0"/>
              </a:rPr>
              <a:t>Согласование </a:t>
            </a:r>
            <a:r>
              <a:rPr lang="ru-RU" sz="1000" dirty="0" smtClean="0">
                <a:latin typeface="Arial Narrow" pitchFamily="34" charset="0"/>
              </a:rPr>
              <a:t>программы для </a:t>
            </a:r>
            <a:r>
              <a:rPr lang="ru-RU" sz="1000" dirty="0" smtClean="0">
                <a:latin typeface="Arial Narrow" pitchFamily="34" charset="0"/>
              </a:rPr>
              <a:t>включения в Каталог</a:t>
            </a:r>
            <a:endParaRPr lang="ru-RU" sz="1000" dirty="0">
              <a:latin typeface="Arial Narrow" pitchFamily="34" charset="0"/>
            </a:endParaRPr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xmlns="" id="{44257BEE-8DA7-4AA6-B72F-56AE68DCDA62}"/>
              </a:ext>
            </a:extLst>
          </p:cNvPr>
          <p:cNvSpPr/>
          <p:nvPr/>
        </p:nvSpPr>
        <p:spPr>
          <a:xfrm>
            <a:off x="7250401" y="6173438"/>
            <a:ext cx="1471589" cy="304830"/>
          </a:xfrm>
          <a:prstGeom prst="rect">
            <a:avLst/>
          </a:prstGeom>
          <a:solidFill>
            <a:srgbClr val="F3A407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Arial Narrow" pitchFamily="34" charset="0"/>
              </a:rPr>
              <a:t>ГУП</a:t>
            </a:r>
            <a:endParaRPr lang="ru-RU" dirty="0">
              <a:latin typeface="Arial Narrow" pitchFamily="34" charset="0"/>
            </a:endParaRPr>
          </a:p>
        </p:txBody>
      </p:sp>
      <p:sp>
        <p:nvSpPr>
          <p:cNvPr id="51" name="Прямоугольник 50">
            <a:extLst>
              <a:ext uri="{FF2B5EF4-FFF2-40B4-BE49-F238E27FC236}">
                <a16:creationId xmlns:a16="http://schemas.microsoft.com/office/drawing/2014/main" xmlns="" id="{44257BEE-8DA7-4AA6-B72F-56AE68DCDA62}"/>
              </a:ext>
            </a:extLst>
          </p:cNvPr>
          <p:cNvSpPr/>
          <p:nvPr/>
        </p:nvSpPr>
        <p:spPr>
          <a:xfrm>
            <a:off x="7239036" y="5120820"/>
            <a:ext cx="1471589" cy="304830"/>
          </a:xfrm>
          <a:prstGeom prst="rect">
            <a:avLst/>
          </a:prstGeom>
          <a:solidFill>
            <a:srgbClr val="F3A407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Arial Narrow" pitchFamily="34" charset="0"/>
              </a:rPr>
              <a:t>УМО</a:t>
            </a:r>
            <a:endParaRPr lang="ru-RU" dirty="0">
              <a:latin typeface="Arial Narrow" pitchFamily="34" charset="0"/>
            </a:endParaRPr>
          </a:p>
        </p:txBody>
      </p:sp>
      <p:sp>
        <p:nvSpPr>
          <p:cNvPr id="60" name="Овал 59"/>
          <p:cNvSpPr/>
          <p:nvPr/>
        </p:nvSpPr>
        <p:spPr>
          <a:xfrm>
            <a:off x="485945" y="2393585"/>
            <a:ext cx="295943" cy="274169"/>
          </a:xfrm>
          <a:prstGeom prst="ellipse">
            <a:avLst/>
          </a:prstGeom>
          <a:solidFill>
            <a:srgbClr val="153357">
              <a:alpha val="49804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61" name="Овал 60"/>
          <p:cNvSpPr/>
          <p:nvPr/>
        </p:nvSpPr>
        <p:spPr>
          <a:xfrm>
            <a:off x="3583522" y="5975769"/>
            <a:ext cx="295943" cy="274169"/>
          </a:xfrm>
          <a:prstGeom prst="ellipse">
            <a:avLst/>
          </a:prstGeom>
          <a:solidFill>
            <a:srgbClr val="153357">
              <a:alpha val="49804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63" name="Овал 62"/>
          <p:cNvSpPr/>
          <p:nvPr/>
        </p:nvSpPr>
        <p:spPr>
          <a:xfrm>
            <a:off x="6934199" y="4972920"/>
            <a:ext cx="295943" cy="274169"/>
          </a:xfrm>
          <a:prstGeom prst="ellipse">
            <a:avLst/>
          </a:prstGeom>
          <a:solidFill>
            <a:srgbClr val="153357">
              <a:alpha val="49804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64" name="Овал 63"/>
          <p:cNvSpPr/>
          <p:nvPr/>
        </p:nvSpPr>
        <p:spPr>
          <a:xfrm>
            <a:off x="7631955" y="4383554"/>
            <a:ext cx="295943" cy="274169"/>
          </a:xfrm>
          <a:prstGeom prst="ellipse">
            <a:avLst/>
          </a:prstGeom>
          <a:solidFill>
            <a:srgbClr val="153357">
              <a:alpha val="49804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65" name="Овал 64"/>
          <p:cNvSpPr/>
          <p:nvPr/>
        </p:nvSpPr>
        <p:spPr>
          <a:xfrm>
            <a:off x="4466269" y="3590817"/>
            <a:ext cx="295943" cy="274169"/>
          </a:xfrm>
          <a:prstGeom prst="ellipse">
            <a:avLst/>
          </a:prstGeom>
          <a:solidFill>
            <a:srgbClr val="153357">
              <a:alpha val="49804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66" name="Овал 65"/>
          <p:cNvSpPr/>
          <p:nvPr/>
        </p:nvSpPr>
        <p:spPr>
          <a:xfrm>
            <a:off x="1718929" y="4229691"/>
            <a:ext cx="295943" cy="274169"/>
          </a:xfrm>
          <a:prstGeom prst="ellipse">
            <a:avLst/>
          </a:prstGeom>
          <a:solidFill>
            <a:srgbClr val="153357">
              <a:alpha val="49804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847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75" y="6400800"/>
            <a:ext cx="9140825" cy="457200"/>
          </a:xfrm>
          <a:custGeom>
            <a:avLst/>
            <a:gdLst/>
            <a:ahLst/>
            <a:cxnLst/>
            <a:rect l="l" t="t" r="r" b="b"/>
            <a:pathLst>
              <a:path w="9140825" h="457200">
                <a:moveTo>
                  <a:pt x="0" y="457200"/>
                </a:moveTo>
                <a:lnTo>
                  <a:pt x="9140825" y="457200"/>
                </a:lnTo>
                <a:lnTo>
                  <a:pt x="9140825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2683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334137"/>
            <a:ext cx="9142730" cy="63500"/>
          </a:xfrm>
          <a:custGeom>
            <a:avLst/>
            <a:gdLst/>
            <a:ahLst/>
            <a:cxnLst/>
            <a:rect l="l" t="t" r="r" b="b"/>
            <a:pathLst>
              <a:path w="9142730" h="63500">
                <a:moveTo>
                  <a:pt x="0" y="63487"/>
                </a:moveTo>
                <a:lnTo>
                  <a:pt x="9142412" y="63487"/>
                </a:lnTo>
                <a:lnTo>
                  <a:pt x="9142412" y="0"/>
                </a:lnTo>
                <a:lnTo>
                  <a:pt x="0" y="0"/>
                </a:lnTo>
                <a:lnTo>
                  <a:pt x="0" y="63487"/>
                </a:lnTo>
                <a:close/>
              </a:path>
            </a:pathLst>
          </a:custGeom>
          <a:solidFill>
            <a:srgbClr val="1CAD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010400" y="1600200"/>
            <a:ext cx="1600200" cy="3939540"/>
          </a:xfrm>
          <a:custGeom>
            <a:avLst/>
            <a:gdLst/>
            <a:ahLst/>
            <a:cxnLst/>
            <a:rect l="l" t="t" r="r" b="b"/>
            <a:pathLst>
              <a:path w="1600200" h="3939540">
                <a:moveTo>
                  <a:pt x="0" y="0"/>
                </a:moveTo>
                <a:lnTo>
                  <a:pt x="1600200" y="0"/>
                </a:lnTo>
                <a:lnTo>
                  <a:pt x="1600200" y="3939540"/>
                </a:lnTo>
                <a:lnTo>
                  <a:pt x="0" y="393954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92D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195315" y="597408"/>
            <a:ext cx="3948683" cy="62605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81305" y="153056"/>
            <a:ext cx="8580120" cy="8752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ru-RU" sz="2800" spc="-10" dirty="0">
                <a:latin typeface="Arial Narrow" pitchFamily="34" charset="0"/>
              </a:rPr>
              <a:t>Порядок </a:t>
            </a:r>
            <a:r>
              <a:rPr lang="ru-RU" sz="2800" spc="-15" dirty="0">
                <a:latin typeface="Arial Narrow" pitchFamily="34" charset="0"/>
              </a:rPr>
              <a:t>включения </a:t>
            </a:r>
            <a:r>
              <a:rPr lang="ru-RU" sz="2800" spc="-5" dirty="0" smtClean="0">
                <a:latin typeface="Arial Narrow" pitchFamily="34" charset="0"/>
              </a:rPr>
              <a:t>программ дополнительного образования в </a:t>
            </a:r>
            <a:r>
              <a:rPr lang="ru-RU" sz="2800" kern="1200" spc="-10" dirty="0" smtClean="0">
                <a:latin typeface="Arial Narrow" pitchFamily="34" charset="0"/>
                <a:ea typeface="+mn-ea"/>
              </a:rPr>
              <a:t>Каталог </a:t>
            </a:r>
            <a:endParaRPr lang="ru-RU" sz="2800" kern="1200" spc="-10" dirty="0">
              <a:latin typeface="Arial Narrow" pitchFamily="34" charset="0"/>
              <a:ea typeface="+mn-ea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9773477"/>
              </p:ext>
            </p:extLst>
          </p:nvPr>
        </p:nvGraphicFramePr>
        <p:xfrm>
          <a:off x="152400" y="1828800"/>
          <a:ext cx="6705600" cy="256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09800"/>
                <a:gridCol w="1752600"/>
                <a:gridCol w="1752600"/>
                <a:gridCol w="9906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этап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ответственный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документ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раб.дни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Представление программы в </a:t>
                      </a:r>
                      <a:r>
                        <a:rPr lang="ru-RU" dirty="0" smtClean="0"/>
                        <a:t>ГУП*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Организация-разработчик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Протокол </a:t>
                      </a:r>
                      <a:r>
                        <a:rPr lang="ru-RU" dirty="0" smtClean="0"/>
                        <a:t>ГУП*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Заявка на экспертизу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Организация-разработчик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Акт экспертизы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 </a:t>
                      </a:r>
                      <a:endParaRPr lang="ru-RU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Включение программы в каталог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Ассоциация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2400" y="5334000"/>
            <a:ext cx="678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* ГУП – группа управления проектами по группе образовательных программ Учебно-методического объединения по направлению Здравоохранение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737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75" y="6400800"/>
            <a:ext cx="9140825" cy="457200"/>
          </a:xfrm>
          <a:custGeom>
            <a:avLst/>
            <a:gdLst/>
            <a:ahLst/>
            <a:cxnLst/>
            <a:rect l="l" t="t" r="r" b="b"/>
            <a:pathLst>
              <a:path w="9140825" h="457200">
                <a:moveTo>
                  <a:pt x="0" y="457200"/>
                </a:moveTo>
                <a:lnTo>
                  <a:pt x="9140825" y="457200"/>
                </a:lnTo>
                <a:lnTo>
                  <a:pt x="9140825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2683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334137"/>
            <a:ext cx="9142730" cy="63500"/>
          </a:xfrm>
          <a:custGeom>
            <a:avLst/>
            <a:gdLst/>
            <a:ahLst/>
            <a:cxnLst/>
            <a:rect l="l" t="t" r="r" b="b"/>
            <a:pathLst>
              <a:path w="9142730" h="63500">
                <a:moveTo>
                  <a:pt x="0" y="63487"/>
                </a:moveTo>
                <a:lnTo>
                  <a:pt x="9142412" y="63487"/>
                </a:lnTo>
                <a:lnTo>
                  <a:pt x="9142412" y="0"/>
                </a:lnTo>
                <a:lnTo>
                  <a:pt x="0" y="0"/>
                </a:lnTo>
                <a:lnTo>
                  <a:pt x="0" y="63487"/>
                </a:lnTo>
                <a:close/>
              </a:path>
            </a:pathLst>
          </a:custGeom>
          <a:solidFill>
            <a:srgbClr val="1CAD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716635" y="1013489"/>
            <a:ext cx="6172200" cy="465576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900">
              <a:spcBef>
                <a:spcPts val="105"/>
              </a:spcBef>
              <a:buFont typeface="Wingdings" panose="05000000000000000000" pitchFamily="2" charset="2"/>
              <a:buChar char="Ø"/>
              <a:tabLst>
                <a:tab pos="267335" algn="l"/>
              </a:tabLst>
            </a:pPr>
            <a:r>
              <a:rPr lang="ru-RU" sz="2000" spc="-15" dirty="0" smtClean="0">
                <a:latin typeface="Arial Narrow" pitchFamily="34" charset="0"/>
                <a:cs typeface="Times New Roman"/>
              </a:rPr>
              <a:t>заявка организации образования/науки о </a:t>
            </a:r>
            <a:r>
              <a:rPr lang="ru-RU" sz="2000" spc="-15" dirty="0">
                <a:latin typeface="Arial Narrow" pitchFamily="34" charset="0"/>
                <a:cs typeface="Times New Roman"/>
              </a:rPr>
              <a:t>включении программы дополнительного образования в </a:t>
            </a:r>
            <a:r>
              <a:rPr lang="ru-RU" sz="2000" spc="-15" dirty="0" smtClean="0">
                <a:latin typeface="Arial Narrow" pitchFamily="34" charset="0"/>
                <a:cs typeface="Times New Roman"/>
              </a:rPr>
              <a:t>Каталог;</a:t>
            </a:r>
            <a:endParaRPr lang="ru-RU" sz="2000" spc="-15" dirty="0">
              <a:latin typeface="Arial Narrow" pitchFamily="34" charset="0"/>
              <a:cs typeface="Times New Roman"/>
            </a:endParaRPr>
          </a:p>
          <a:p>
            <a:pPr marL="354965" indent="-342900">
              <a:spcBef>
                <a:spcPts val="105"/>
              </a:spcBef>
              <a:buFont typeface="Wingdings" panose="05000000000000000000" pitchFamily="2" charset="2"/>
              <a:buChar char="Ø"/>
              <a:tabLst>
                <a:tab pos="267335" algn="l"/>
              </a:tabLst>
            </a:pPr>
            <a:r>
              <a:rPr lang="ru-RU" sz="2000" spc="-15" dirty="0" smtClean="0">
                <a:latin typeface="Arial Narrow" pitchFamily="34" charset="0"/>
                <a:cs typeface="Times New Roman"/>
              </a:rPr>
              <a:t>копия </a:t>
            </a:r>
            <a:r>
              <a:rPr lang="ru-RU" sz="2000" spc="-15" dirty="0">
                <a:latin typeface="Arial Narrow" pitchFamily="34" charset="0"/>
                <a:cs typeface="Times New Roman"/>
              </a:rPr>
              <a:t>свидетельства о </a:t>
            </a:r>
            <a:r>
              <a:rPr lang="ru-RU" sz="2000" spc="-15" dirty="0" smtClean="0">
                <a:latin typeface="Arial Narrow" pitchFamily="34" charset="0"/>
                <a:cs typeface="Times New Roman"/>
              </a:rPr>
              <a:t>прохождении институциональной аккредитации;</a:t>
            </a:r>
            <a:endParaRPr lang="ru-RU" sz="2000" spc="-15" dirty="0">
              <a:latin typeface="Arial Narrow" pitchFamily="34" charset="0"/>
              <a:cs typeface="Times New Roman"/>
            </a:endParaRPr>
          </a:p>
          <a:p>
            <a:pPr marL="354965" indent="-342900">
              <a:spcBef>
                <a:spcPts val="105"/>
              </a:spcBef>
              <a:buFont typeface="Wingdings" panose="05000000000000000000" pitchFamily="2" charset="2"/>
              <a:buChar char="Ø"/>
              <a:tabLst>
                <a:tab pos="267335" algn="l"/>
              </a:tabLst>
            </a:pPr>
            <a:r>
              <a:rPr lang="ru-RU" sz="2000" spc="-15" dirty="0" smtClean="0">
                <a:latin typeface="Arial Narrow" pitchFamily="34" charset="0"/>
                <a:cs typeface="Times New Roman"/>
              </a:rPr>
              <a:t>программа </a:t>
            </a:r>
            <a:r>
              <a:rPr lang="ru-RU" sz="2000" spc="-15" dirty="0">
                <a:latin typeface="Arial Narrow" pitchFamily="34" charset="0"/>
                <a:cs typeface="Times New Roman"/>
              </a:rPr>
              <a:t>дополнительного образования </a:t>
            </a:r>
            <a:r>
              <a:rPr lang="ru-RU" sz="2000" spc="-15" dirty="0" smtClean="0">
                <a:latin typeface="Arial Narrow" pitchFamily="34" charset="0"/>
                <a:cs typeface="Times New Roman"/>
              </a:rPr>
              <a:t>(</a:t>
            </a:r>
            <a:r>
              <a:rPr lang="ru-RU" sz="2000" spc="-15" dirty="0" err="1" smtClean="0">
                <a:latin typeface="Arial Narrow" pitchFamily="34" charset="0"/>
                <a:cs typeface="Times New Roman"/>
              </a:rPr>
              <a:t>doc</a:t>
            </a:r>
            <a:r>
              <a:rPr lang="ru-RU" sz="2000" spc="-15" dirty="0">
                <a:latin typeface="Arial Narrow" pitchFamily="34" charset="0"/>
                <a:cs typeface="Times New Roman"/>
              </a:rPr>
              <a:t>, </a:t>
            </a:r>
            <a:r>
              <a:rPr lang="ru-RU" sz="2000" spc="-15" dirty="0" err="1">
                <a:latin typeface="Arial Narrow" pitchFamily="34" charset="0"/>
                <a:cs typeface="Times New Roman"/>
              </a:rPr>
              <a:t>docx</a:t>
            </a:r>
            <a:r>
              <a:rPr lang="ru-RU" sz="2000" spc="-15" dirty="0">
                <a:latin typeface="Arial Narrow" pitchFamily="34" charset="0"/>
                <a:cs typeface="Times New Roman"/>
              </a:rPr>
              <a:t>, </a:t>
            </a:r>
            <a:r>
              <a:rPr lang="ru-RU" sz="2000" spc="-15" dirty="0" err="1" smtClean="0">
                <a:latin typeface="Arial Narrow" pitchFamily="34" charset="0"/>
                <a:cs typeface="Times New Roman"/>
              </a:rPr>
              <a:t>rtf</a:t>
            </a:r>
            <a:r>
              <a:rPr lang="ru-RU" sz="2000" spc="-15" dirty="0" smtClean="0">
                <a:latin typeface="Arial Narrow" pitchFamily="34" charset="0"/>
                <a:cs typeface="Times New Roman"/>
              </a:rPr>
              <a:t>);</a:t>
            </a:r>
            <a:endParaRPr lang="ru-RU" sz="2000" spc="-15" dirty="0">
              <a:latin typeface="Arial Narrow" pitchFamily="34" charset="0"/>
              <a:cs typeface="Times New Roman"/>
            </a:endParaRPr>
          </a:p>
          <a:p>
            <a:pPr marL="355600" marR="5715" indent="-342900" algn="just"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267970" algn="l"/>
              </a:tabLst>
            </a:pPr>
            <a:r>
              <a:rPr lang="ru-RU" sz="2000" spc="-15" dirty="0">
                <a:latin typeface="Arial Narrow" pitchFamily="34" charset="0"/>
                <a:cs typeface="Times New Roman"/>
              </a:rPr>
              <a:t>р</a:t>
            </a:r>
            <a:r>
              <a:rPr lang="ru-RU" sz="2000" spc="-15" dirty="0" smtClean="0">
                <a:latin typeface="Arial Narrow" pitchFamily="34" charset="0"/>
                <a:cs typeface="Times New Roman"/>
              </a:rPr>
              <a:t>еквизиты протокола </a:t>
            </a:r>
            <a:r>
              <a:rPr lang="ru-RU" sz="2000" spc="-15" dirty="0">
                <a:latin typeface="Arial Narrow" pitchFamily="34" charset="0"/>
                <a:cs typeface="Times New Roman"/>
              </a:rPr>
              <a:t>заседания  </a:t>
            </a:r>
            <a:r>
              <a:rPr lang="ru-RU" sz="2000" spc="-15" dirty="0" smtClean="0">
                <a:latin typeface="Arial Narrow" pitchFamily="34" charset="0"/>
                <a:cs typeface="Times New Roman"/>
              </a:rPr>
              <a:t>ГУП УМО об одобрении  программы дополнительного образования (протокол на сайте);</a:t>
            </a:r>
          </a:p>
          <a:p>
            <a:pPr marL="355600" marR="5715" indent="-342900" algn="just"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267970" algn="l"/>
              </a:tabLst>
            </a:pPr>
            <a:r>
              <a:rPr lang="ru-RU" sz="2000" dirty="0" smtClean="0">
                <a:latin typeface="Arial Narrow" panose="020B0606020202030204" pitchFamily="34" charset="0"/>
              </a:rPr>
              <a:t>результаты экспертизы (акт экспертизы);</a:t>
            </a:r>
            <a:endParaRPr lang="ru-RU" sz="2000" spc="-15" dirty="0" smtClean="0">
              <a:latin typeface="Arial Narrow" pitchFamily="34" charset="0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267970" algn="l"/>
              </a:tabLst>
            </a:pPr>
            <a:r>
              <a:rPr lang="ru-RU" sz="2000" spc="-15" dirty="0" smtClean="0">
                <a:latin typeface="Arial Narrow" pitchFamily="34" charset="0"/>
                <a:cs typeface="Times New Roman"/>
              </a:rPr>
              <a:t>согласие </a:t>
            </a:r>
            <a:r>
              <a:rPr lang="ru-RU" sz="2000" spc="-15" dirty="0">
                <a:latin typeface="Arial Narrow" pitchFamily="34" charset="0"/>
                <a:cs typeface="Times New Roman"/>
              </a:rPr>
              <a:t>на обработку персональных данных  от </a:t>
            </a:r>
            <a:r>
              <a:rPr lang="ru-RU" sz="2000" spc="-15" dirty="0" smtClean="0">
                <a:latin typeface="Arial Narrow" pitchFamily="34" charset="0"/>
                <a:cs typeface="Times New Roman"/>
              </a:rPr>
              <a:t>каждого разработчика программы дополнительного образования   (по установленной </a:t>
            </a:r>
            <a:r>
              <a:rPr lang="ru-RU" sz="2000" spc="-15" dirty="0">
                <a:latin typeface="Arial Narrow" pitchFamily="34" charset="0"/>
                <a:cs typeface="Times New Roman"/>
              </a:rPr>
              <a:t>форме</a:t>
            </a:r>
            <a:r>
              <a:rPr lang="ru-RU" sz="2000" spc="-15" dirty="0" smtClean="0">
                <a:latin typeface="Arial Narrow" pitchFamily="34" charset="0"/>
                <a:cs typeface="Times New Roman"/>
              </a:rPr>
              <a:t>);</a:t>
            </a:r>
          </a:p>
          <a:p>
            <a:pPr marL="355600" marR="5715" indent="-342900" algn="just"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267970" algn="l"/>
              </a:tabLst>
            </a:pPr>
            <a:r>
              <a:rPr lang="ru-RU" sz="2000" spc="-15" dirty="0">
                <a:latin typeface="Arial Narrow" pitchFamily="34" charset="0"/>
                <a:cs typeface="Times New Roman"/>
              </a:rPr>
              <a:t>р</a:t>
            </a:r>
            <a:r>
              <a:rPr lang="ru-RU" sz="2000" spc="-15" dirty="0" smtClean="0">
                <a:latin typeface="Arial Narrow" pitchFamily="34" charset="0"/>
                <a:cs typeface="Times New Roman"/>
              </a:rPr>
              <a:t>еквизиты протокола УМО </a:t>
            </a:r>
            <a:r>
              <a:rPr lang="ru-RU" sz="2000" spc="-15" dirty="0">
                <a:latin typeface="Arial Narrow" pitchFamily="34" charset="0"/>
                <a:cs typeface="Times New Roman"/>
              </a:rPr>
              <a:t>об </a:t>
            </a:r>
            <a:r>
              <a:rPr lang="ru-RU" sz="2000" spc="-15" dirty="0" smtClean="0">
                <a:latin typeface="Arial Narrow" pitchFamily="34" charset="0"/>
                <a:cs typeface="Times New Roman"/>
              </a:rPr>
              <a:t>утверждении  </a:t>
            </a:r>
            <a:r>
              <a:rPr lang="ru-RU" sz="2000" spc="-15" dirty="0">
                <a:latin typeface="Arial Narrow" pitchFamily="34" charset="0"/>
                <a:cs typeface="Times New Roman"/>
              </a:rPr>
              <a:t>программы дополнительного </a:t>
            </a:r>
            <a:r>
              <a:rPr lang="ru-RU" sz="2000" spc="-15" dirty="0" smtClean="0">
                <a:latin typeface="Arial Narrow" pitchFamily="34" charset="0"/>
                <a:cs typeface="Times New Roman"/>
              </a:rPr>
              <a:t>образования (протокол на сайте);</a:t>
            </a:r>
            <a:endParaRPr lang="ru-RU" sz="2000" spc="-15" dirty="0">
              <a:latin typeface="Arial Narrow" pitchFamily="34" charset="0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buFont typeface="Wingdings" panose="05000000000000000000" pitchFamily="2" charset="2"/>
              <a:buChar char="Ø"/>
              <a:tabLst>
                <a:tab pos="267970" algn="l"/>
              </a:tabLst>
            </a:pPr>
            <a:r>
              <a:rPr lang="ru-RU" sz="2000" spc="-15" dirty="0" smtClean="0">
                <a:latin typeface="Arial Narrow" pitchFamily="34" charset="0"/>
                <a:cs typeface="Times New Roman"/>
              </a:rPr>
              <a:t>все </a:t>
            </a:r>
            <a:r>
              <a:rPr lang="ru-RU" sz="2000" spc="-15" dirty="0">
                <a:latin typeface="Arial Narrow" pitchFamily="34" charset="0"/>
                <a:cs typeface="Times New Roman"/>
              </a:rPr>
              <a:t>документы представляются в электронном виде.</a:t>
            </a:r>
          </a:p>
        </p:txBody>
      </p:sp>
      <p:sp>
        <p:nvSpPr>
          <p:cNvPr id="10" name="object 10"/>
          <p:cNvSpPr/>
          <p:nvPr/>
        </p:nvSpPr>
        <p:spPr>
          <a:xfrm>
            <a:off x="838200" y="1371600"/>
            <a:ext cx="1600200" cy="3939540"/>
          </a:xfrm>
          <a:custGeom>
            <a:avLst/>
            <a:gdLst/>
            <a:ahLst/>
            <a:cxnLst/>
            <a:rect l="l" t="t" r="r" b="b"/>
            <a:pathLst>
              <a:path w="1600200" h="3939540">
                <a:moveTo>
                  <a:pt x="0" y="0"/>
                </a:moveTo>
                <a:lnTo>
                  <a:pt x="1600200" y="0"/>
                </a:lnTo>
                <a:lnTo>
                  <a:pt x="1600200" y="3939540"/>
                </a:lnTo>
                <a:lnTo>
                  <a:pt x="0" y="393954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92D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-1"/>
            <a:ext cx="3886200" cy="59557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228600" y="228600"/>
            <a:ext cx="8580120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ru-RU" sz="2800" kern="1200" spc="-10" dirty="0" smtClean="0">
                <a:latin typeface="Arial Narrow" pitchFamily="34" charset="0"/>
                <a:ea typeface="+mn-ea"/>
              </a:rPr>
              <a:t>Пакет документов для включения в Каталог </a:t>
            </a:r>
            <a:endParaRPr lang="ru-RU" sz="2800" kern="1200" spc="-10" dirty="0">
              <a:latin typeface="Arial Narrow" pitchFamily="34" charset="0"/>
              <a:ea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75" y="6400800"/>
            <a:ext cx="9140825" cy="457200"/>
          </a:xfrm>
          <a:custGeom>
            <a:avLst/>
            <a:gdLst/>
            <a:ahLst/>
            <a:cxnLst/>
            <a:rect l="l" t="t" r="r" b="b"/>
            <a:pathLst>
              <a:path w="9140825" h="457200">
                <a:moveTo>
                  <a:pt x="0" y="457200"/>
                </a:moveTo>
                <a:lnTo>
                  <a:pt x="9140825" y="457200"/>
                </a:lnTo>
                <a:lnTo>
                  <a:pt x="9140825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2683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334137"/>
            <a:ext cx="9142730" cy="63500"/>
          </a:xfrm>
          <a:custGeom>
            <a:avLst/>
            <a:gdLst/>
            <a:ahLst/>
            <a:cxnLst/>
            <a:rect l="l" t="t" r="r" b="b"/>
            <a:pathLst>
              <a:path w="9142730" h="63500">
                <a:moveTo>
                  <a:pt x="0" y="63487"/>
                </a:moveTo>
                <a:lnTo>
                  <a:pt x="9142412" y="63487"/>
                </a:lnTo>
                <a:lnTo>
                  <a:pt x="9142412" y="0"/>
                </a:lnTo>
                <a:lnTo>
                  <a:pt x="0" y="0"/>
                </a:lnTo>
                <a:lnTo>
                  <a:pt x="0" y="63487"/>
                </a:lnTo>
                <a:close/>
              </a:path>
            </a:pathLst>
          </a:custGeom>
          <a:solidFill>
            <a:srgbClr val="1CAD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175" y="1905000"/>
            <a:ext cx="7345960" cy="30912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marR="5080" lvl="0" indent="-342900">
              <a:spcBef>
                <a:spcPts val="105"/>
              </a:spcBef>
              <a:buFont typeface="Wingdings" panose="05000000000000000000" pitchFamily="2" charset="2"/>
              <a:buChar char="ü"/>
              <a:tabLst>
                <a:tab pos="267335" algn="l"/>
              </a:tabLst>
            </a:pPr>
            <a:r>
              <a:rPr lang="ru-RU" sz="2000" b="1" dirty="0">
                <a:latin typeface="Arial Narrow" pitchFamily="34" charset="0"/>
                <a:cs typeface="Candara"/>
              </a:rPr>
              <a:t>Наименование организации разработчика (владельца</a:t>
            </a:r>
            <a:r>
              <a:rPr lang="ru-RU" sz="2000" b="1" dirty="0" smtClean="0">
                <a:latin typeface="Arial Narrow" pitchFamily="34" charset="0"/>
                <a:cs typeface="Candara"/>
              </a:rPr>
              <a:t>);</a:t>
            </a:r>
            <a:endParaRPr lang="ru-RU" sz="2000" dirty="0">
              <a:latin typeface="Arial Narrow" pitchFamily="34" charset="0"/>
              <a:cs typeface="Candara"/>
            </a:endParaRPr>
          </a:p>
          <a:p>
            <a:pPr marL="41148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sz="2000" b="1" spc="-5" dirty="0">
                <a:latin typeface="Arial Narrow" pitchFamily="34" charset="0"/>
                <a:cs typeface="Candara"/>
              </a:rPr>
              <a:t>Наименование </a:t>
            </a:r>
            <a:r>
              <a:rPr lang="ru-RU" sz="2000" b="1" spc="-40" dirty="0">
                <a:latin typeface="Arial Narrow" pitchFamily="34" charset="0"/>
                <a:cs typeface="Candara"/>
              </a:rPr>
              <a:t> </a:t>
            </a:r>
            <a:r>
              <a:rPr lang="ru-RU" sz="2000" b="1" spc="-5" dirty="0">
                <a:latin typeface="Arial Narrow" pitchFamily="34" charset="0"/>
                <a:cs typeface="Candara"/>
              </a:rPr>
              <a:t>программы дополнительного образования (ДО</a:t>
            </a:r>
            <a:r>
              <a:rPr lang="ru-RU" sz="2000" b="1" spc="-5" dirty="0" smtClean="0">
                <a:latin typeface="Arial Narrow" pitchFamily="34" charset="0"/>
                <a:cs typeface="Candara"/>
              </a:rPr>
              <a:t>);</a:t>
            </a:r>
            <a:endParaRPr lang="ru-RU" sz="2000" dirty="0">
              <a:latin typeface="Arial Narrow" pitchFamily="34" charset="0"/>
              <a:cs typeface="Candara"/>
            </a:endParaRPr>
          </a:p>
          <a:p>
            <a:pPr marL="411480" indent="-342900">
              <a:buFont typeface="Wingdings" panose="05000000000000000000" pitchFamily="2" charset="2"/>
              <a:buChar char="ü"/>
              <a:defRPr/>
            </a:pPr>
            <a:r>
              <a:rPr lang="ru-RU" sz="2000" b="1" spc="-5" dirty="0">
                <a:latin typeface="Arial Narrow" pitchFamily="34" charset="0"/>
                <a:cs typeface="Candara"/>
              </a:rPr>
              <a:t>Вид программы ДО </a:t>
            </a:r>
            <a:r>
              <a:rPr lang="ru-RU" sz="2000" spc="-5" dirty="0">
                <a:latin typeface="Arial Narrow" pitchFamily="34" charset="0"/>
                <a:cs typeface="Candara"/>
              </a:rPr>
              <a:t>(переподготовка, сертификационный курс, повышение квалификации</a:t>
            </a:r>
            <a:r>
              <a:rPr lang="ru-RU" sz="2000" spc="-5" dirty="0" smtClean="0">
                <a:latin typeface="Arial Narrow" pitchFamily="34" charset="0"/>
                <a:cs typeface="Candara"/>
              </a:rPr>
              <a:t>);</a:t>
            </a:r>
          </a:p>
          <a:p>
            <a:pPr marL="411480" indent="-342900">
              <a:buFont typeface="Wingdings" panose="05000000000000000000" pitchFamily="2" charset="2"/>
              <a:buChar char="ü"/>
              <a:defRPr/>
            </a:pPr>
            <a:r>
              <a:rPr lang="ru-RU" sz="2000" b="1" spc="-5" dirty="0">
                <a:latin typeface="Arial Narrow" pitchFamily="34" charset="0"/>
                <a:cs typeface="Candara"/>
              </a:rPr>
              <a:t>Требования к предшествующему уровню </a:t>
            </a:r>
            <a:r>
              <a:rPr lang="ru-RU" sz="2000" b="1" spc="-5" dirty="0" smtClean="0">
                <a:latin typeface="Arial Narrow" pitchFamily="34" charset="0"/>
                <a:cs typeface="Candara"/>
              </a:rPr>
              <a:t>образования;</a:t>
            </a:r>
          </a:p>
          <a:p>
            <a:pPr marL="411480" indent="-342900">
              <a:buFont typeface="Wingdings" panose="05000000000000000000" pitchFamily="2" charset="2"/>
              <a:buChar char="ü"/>
              <a:defRPr/>
            </a:pPr>
            <a:r>
              <a:rPr lang="ru-RU" sz="2000" b="1" spc="-5" dirty="0">
                <a:latin typeface="Arial Narrow" pitchFamily="34" charset="0"/>
                <a:cs typeface="Candara"/>
              </a:rPr>
              <a:t>Результаты </a:t>
            </a:r>
            <a:r>
              <a:rPr lang="ru-RU" sz="2000" b="1" spc="-5" dirty="0" smtClean="0">
                <a:latin typeface="Arial Narrow" pitchFamily="34" charset="0"/>
                <a:cs typeface="Candara"/>
              </a:rPr>
              <a:t>обучения;</a:t>
            </a:r>
          </a:p>
          <a:p>
            <a:pPr marL="411480" indent="-342900">
              <a:buFont typeface="Wingdings" panose="05000000000000000000" pitchFamily="2" charset="2"/>
              <a:buChar char="ü"/>
              <a:defRPr/>
            </a:pPr>
            <a:r>
              <a:rPr lang="ru-RU" sz="2000" b="1" dirty="0"/>
              <a:t>Общий объем часов/из них </a:t>
            </a:r>
            <a:r>
              <a:rPr lang="ru-RU" sz="2000" b="1" dirty="0" smtClean="0"/>
              <a:t>аудиторные/самостоятельные;</a:t>
            </a:r>
          </a:p>
          <a:p>
            <a:pPr marL="411480" indent="-342900">
              <a:buFont typeface="Wingdings" panose="05000000000000000000" pitchFamily="2" charset="2"/>
              <a:buChar char="ü"/>
              <a:defRPr/>
            </a:pPr>
            <a:r>
              <a:rPr lang="ru-RU" sz="2000" b="1" spc="-5" dirty="0">
                <a:latin typeface="Arial Narrow" pitchFamily="34" charset="0"/>
                <a:cs typeface="Candara"/>
              </a:rPr>
              <a:t>Документ об обучении </a:t>
            </a:r>
            <a:r>
              <a:rPr lang="ru-RU" sz="2000" spc="-5" dirty="0">
                <a:latin typeface="Arial Narrow" pitchFamily="34" charset="0"/>
                <a:cs typeface="Candara"/>
              </a:rPr>
              <a:t>(удостоверение, </a:t>
            </a:r>
            <a:r>
              <a:rPr lang="ru-RU" sz="2000" spc="-5" dirty="0" smtClean="0">
                <a:latin typeface="Arial Narrow" pitchFamily="34" charset="0"/>
                <a:cs typeface="Candara"/>
              </a:rPr>
              <a:t>свидетельство);</a:t>
            </a:r>
          </a:p>
          <a:p>
            <a:pPr marL="411480" indent="-342900">
              <a:buFont typeface="Wingdings" panose="05000000000000000000" pitchFamily="2" charset="2"/>
              <a:buChar char="ü"/>
              <a:defRPr/>
            </a:pPr>
            <a:r>
              <a:rPr lang="ru-RU" sz="2000" b="1" spc="-5" dirty="0">
                <a:latin typeface="Arial Narrow" pitchFamily="34" charset="0"/>
                <a:cs typeface="Candara"/>
              </a:rPr>
              <a:t>Присваиваемая квалификация </a:t>
            </a:r>
            <a:r>
              <a:rPr lang="ru-RU" sz="2000" spc="-5" dirty="0">
                <a:latin typeface="Arial Narrow" pitchFamily="34" charset="0"/>
                <a:cs typeface="Candara"/>
              </a:rPr>
              <a:t>(при наличии</a:t>
            </a:r>
            <a:r>
              <a:rPr lang="ru-RU" sz="2000" spc="-5" dirty="0" smtClean="0">
                <a:latin typeface="Arial Narrow" pitchFamily="34" charset="0"/>
                <a:cs typeface="Candara"/>
              </a:rPr>
              <a:t>);</a:t>
            </a:r>
          </a:p>
          <a:p>
            <a:pPr marL="411480" indent="-342900">
              <a:buFont typeface="Wingdings" panose="05000000000000000000" pitchFamily="2" charset="2"/>
              <a:buChar char="ü"/>
              <a:defRPr/>
            </a:pPr>
            <a:r>
              <a:rPr lang="ru-RU" sz="2000" b="1" spc="-5" dirty="0">
                <a:latin typeface="Arial Narrow" pitchFamily="34" charset="0"/>
                <a:cs typeface="Candara"/>
              </a:rPr>
              <a:t>Одобрение ГУП УМО </a:t>
            </a:r>
            <a:r>
              <a:rPr lang="ru-RU" sz="2000" spc="-5" dirty="0">
                <a:latin typeface="Arial Narrow" pitchFamily="34" charset="0"/>
                <a:cs typeface="Candara"/>
              </a:rPr>
              <a:t>(р</a:t>
            </a:r>
            <a:r>
              <a:rPr lang="ru-RU" sz="2000" dirty="0"/>
              <a:t>еквизиты протокола</a:t>
            </a:r>
            <a:r>
              <a:rPr lang="ru-RU" sz="2000" dirty="0" smtClean="0"/>
              <a:t>).</a:t>
            </a:r>
            <a:endParaRPr lang="ru-RU" sz="2000" spc="-5" dirty="0">
              <a:latin typeface="Arial Narrow" pitchFamily="34" charset="0"/>
              <a:cs typeface="Candar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010400" y="1600200"/>
            <a:ext cx="1600200" cy="3939540"/>
          </a:xfrm>
          <a:custGeom>
            <a:avLst/>
            <a:gdLst/>
            <a:ahLst/>
            <a:cxnLst/>
            <a:rect l="l" t="t" r="r" b="b"/>
            <a:pathLst>
              <a:path w="1600200" h="3939540">
                <a:moveTo>
                  <a:pt x="0" y="0"/>
                </a:moveTo>
                <a:lnTo>
                  <a:pt x="1600200" y="0"/>
                </a:lnTo>
                <a:lnTo>
                  <a:pt x="1600200" y="3939540"/>
                </a:lnTo>
                <a:lnTo>
                  <a:pt x="0" y="393954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92D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195315" y="597408"/>
            <a:ext cx="3948683" cy="62605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81305" y="153056"/>
            <a:ext cx="8580120" cy="44435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ru-RU" sz="2800" kern="1200" spc="-10" dirty="0" smtClean="0">
                <a:latin typeface="Arial Narrow" pitchFamily="34" charset="0"/>
                <a:ea typeface="+mn-ea"/>
              </a:rPr>
              <a:t>Содержание заявки на включение в Каталог </a:t>
            </a:r>
            <a:endParaRPr lang="ru-RU" sz="2800" kern="1200" spc="-10" dirty="0">
              <a:latin typeface="Arial Narrow" pitchFamily="34" charset="0"/>
              <a:ea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75" y="6400800"/>
            <a:ext cx="9140825" cy="457200"/>
          </a:xfrm>
          <a:custGeom>
            <a:avLst/>
            <a:gdLst/>
            <a:ahLst/>
            <a:cxnLst/>
            <a:rect l="l" t="t" r="r" b="b"/>
            <a:pathLst>
              <a:path w="9140825" h="457200">
                <a:moveTo>
                  <a:pt x="0" y="457200"/>
                </a:moveTo>
                <a:lnTo>
                  <a:pt x="9140825" y="457200"/>
                </a:lnTo>
                <a:lnTo>
                  <a:pt x="9140825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2683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334137"/>
            <a:ext cx="9142730" cy="63500"/>
          </a:xfrm>
          <a:custGeom>
            <a:avLst/>
            <a:gdLst/>
            <a:ahLst/>
            <a:cxnLst/>
            <a:rect l="l" t="t" r="r" b="b"/>
            <a:pathLst>
              <a:path w="9142730" h="63500">
                <a:moveTo>
                  <a:pt x="0" y="63487"/>
                </a:moveTo>
                <a:lnTo>
                  <a:pt x="9142412" y="63487"/>
                </a:lnTo>
                <a:lnTo>
                  <a:pt x="9142412" y="0"/>
                </a:lnTo>
                <a:lnTo>
                  <a:pt x="0" y="0"/>
                </a:lnTo>
                <a:lnTo>
                  <a:pt x="0" y="63487"/>
                </a:lnTo>
                <a:close/>
              </a:path>
            </a:pathLst>
          </a:custGeom>
          <a:solidFill>
            <a:srgbClr val="1CAD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57200" y="76200"/>
            <a:ext cx="8323580" cy="1054776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R="5080" algn="ctr"/>
            <a:r>
              <a:rPr spc="-10" dirty="0" err="1">
                <a:latin typeface="Arial Narrow" pitchFamily="34" charset="0"/>
              </a:rPr>
              <a:t>Порядок</a:t>
            </a:r>
            <a:r>
              <a:rPr spc="-10" dirty="0">
                <a:latin typeface="Arial Narrow" pitchFamily="34" charset="0"/>
              </a:rPr>
              <a:t> </a:t>
            </a:r>
            <a:r>
              <a:rPr spc="-10" dirty="0" err="1" smtClean="0">
                <a:latin typeface="Arial Narrow" pitchFamily="34" charset="0"/>
              </a:rPr>
              <a:t>исключения</a:t>
            </a:r>
            <a:r>
              <a:rPr lang="ru-RU" spc="-10" dirty="0" smtClean="0">
                <a:latin typeface="Arial Narrow" pitchFamily="34" charset="0"/>
              </a:rPr>
              <a:t> </a:t>
            </a:r>
            <a:r>
              <a:rPr spc="-10" dirty="0" err="1" smtClean="0">
                <a:latin typeface="Arial Narrow" pitchFamily="34" charset="0"/>
              </a:rPr>
              <a:t>программы</a:t>
            </a:r>
            <a:r>
              <a:rPr lang="ru-RU" spc="-10" dirty="0" smtClean="0">
                <a:latin typeface="Arial Narrow" pitchFamily="34" charset="0"/>
              </a:rPr>
              <a:t> дополнительного</a:t>
            </a:r>
            <a:r>
              <a:rPr spc="-10" dirty="0" smtClean="0">
                <a:latin typeface="Arial Narrow" pitchFamily="34" charset="0"/>
              </a:rPr>
              <a:t> </a:t>
            </a:r>
            <a:r>
              <a:rPr lang="ru-RU" spc="-10" dirty="0" smtClean="0">
                <a:latin typeface="Arial Narrow" pitchFamily="34" charset="0"/>
              </a:rPr>
              <a:t>образования </a:t>
            </a:r>
            <a:r>
              <a:rPr spc="-10" dirty="0" err="1" smtClean="0">
                <a:latin typeface="Arial Narrow" pitchFamily="34" charset="0"/>
              </a:rPr>
              <a:t>из</a:t>
            </a:r>
            <a:r>
              <a:rPr lang="ru-RU" spc="-10" dirty="0" smtClean="0">
                <a:latin typeface="Arial Narrow" pitchFamily="34" charset="0"/>
              </a:rPr>
              <a:t> Каталога </a:t>
            </a:r>
            <a:endParaRPr spc="-10" dirty="0">
              <a:latin typeface="Arial Narrow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2000" y="1295400"/>
            <a:ext cx="7772400" cy="962443"/>
          </a:xfrm>
          <a:prstGeom prst="rect">
            <a:avLst/>
          </a:prstGeom>
          <a:ln w="38100">
            <a:solidFill>
              <a:schemeClr val="tx2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368935" marR="361950" algn="ctr">
              <a:lnSpc>
                <a:spcPct val="100000"/>
              </a:lnSpc>
              <a:spcBef>
                <a:spcPts val="305"/>
              </a:spcBef>
            </a:pPr>
            <a:r>
              <a:rPr lang="ru-RU" sz="2000" b="1" i="1" spc="-10" dirty="0" smtClean="0">
                <a:latin typeface="Arial Narrow" pitchFamily="34" charset="0"/>
                <a:cs typeface="Arial"/>
              </a:rPr>
              <a:t>И</a:t>
            </a:r>
            <a:r>
              <a:rPr sz="2000" b="1" i="1" spc="-10" dirty="0" err="1" smtClean="0">
                <a:latin typeface="Arial Narrow" pitchFamily="34" charset="0"/>
                <a:cs typeface="Arial"/>
              </a:rPr>
              <a:t>сключение</a:t>
            </a:r>
            <a:r>
              <a:rPr sz="2000" b="1" i="1" spc="-10" dirty="0" smtClean="0">
                <a:latin typeface="Arial Narrow" pitchFamily="34" charset="0"/>
                <a:cs typeface="Arial"/>
              </a:rPr>
              <a:t> </a:t>
            </a:r>
            <a:r>
              <a:rPr sz="2000" b="1" i="1" dirty="0" err="1" smtClean="0">
                <a:latin typeface="Arial Narrow" pitchFamily="34" charset="0"/>
                <a:cs typeface="Arial"/>
              </a:rPr>
              <a:t>программы</a:t>
            </a:r>
            <a:r>
              <a:rPr lang="ru-RU" sz="2000" b="1" i="1" dirty="0" smtClean="0">
                <a:latin typeface="Arial Narrow" pitchFamily="34" charset="0"/>
                <a:cs typeface="Arial"/>
              </a:rPr>
              <a:t> дополнительного образования</a:t>
            </a:r>
            <a:r>
              <a:rPr sz="2000" b="1" i="1" dirty="0" smtClean="0">
                <a:latin typeface="Arial Narrow" pitchFamily="34" charset="0"/>
                <a:cs typeface="Arial"/>
              </a:rPr>
              <a:t> </a:t>
            </a:r>
            <a:r>
              <a:rPr sz="2000" b="1" i="1" dirty="0" err="1">
                <a:latin typeface="Arial Narrow" pitchFamily="34" charset="0"/>
                <a:cs typeface="Arial"/>
              </a:rPr>
              <a:t>из</a:t>
            </a:r>
            <a:r>
              <a:rPr sz="2000" b="1" i="1" spc="-45" dirty="0">
                <a:latin typeface="Arial Narrow" pitchFamily="34" charset="0"/>
                <a:cs typeface="Arial"/>
              </a:rPr>
              <a:t> </a:t>
            </a:r>
            <a:r>
              <a:rPr lang="ru-RU" sz="2000" b="1" i="1" dirty="0" smtClean="0">
                <a:latin typeface="Arial Narrow" pitchFamily="34" charset="0"/>
                <a:cs typeface="Arial"/>
              </a:rPr>
              <a:t>Каталога </a:t>
            </a:r>
            <a:r>
              <a:rPr sz="2000" b="1" i="1" spc="-5" dirty="0" err="1" smtClean="0">
                <a:latin typeface="Arial Narrow" pitchFamily="34" charset="0"/>
                <a:cs typeface="Arial"/>
              </a:rPr>
              <a:t>производится</a:t>
            </a:r>
            <a:r>
              <a:rPr sz="2000" b="1" i="1" spc="-5" dirty="0" smtClean="0">
                <a:latin typeface="Arial Narrow" pitchFamily="34" charset="0"/>
                <a:cs typeface="Arial"/>
              </a:rPr>
              <a:t> </a:t>
            </a:r>
            <a:r>
              <a:rPr lang="ru-RU" sz="2000" b="1" i="1" spc="-5" dirty="0" smtClean="0">
                <a:latin typeface="Arial Narrow" pitchFamily="34" charset="0"/>
                <a:cs typeface="Arial"/>
              </a:rPr>
              <a:t>экспертной организацией </a:t>
            </a:r>
            <a:r>
              <a:rPr sz="2000" b="1" i="1" dirty="0" err="1" smtClean="0">
                <a:latin typeface="Arial Narrow" pitchFamily="34" charset="0"/>
                <a:cs typeface="Arial"/>
              </a:rPr>
              <a:t>на</a:t>
            </a:r>
            <a:r>
              <a:rPr sz="2000" b="1" i="1" dirty="0" smtClean="0">
                <a:latin typeface="Arial Narrow" pitchFamily="34" charset="0"/>
                <a:cs typeface="Arial"/>
              </a:rPr>
              <a:t> </a:t>
            </a:r>
            <a:r>
              <a:rPr sz="2000" b="1" i="1" spc="-5" dirty="0">
                <a:latin typeface="Arial Narrow" pitchFamily="34" charset="0"/>
                <a:cs typeface="Arial"/>
              </a:rPr>
              <a:t>основании  следующих</a:t>
            </a:r>
            <a:r>
              <a:rPr sz="2000" b="1" i="1" spc="-20" dirty="0">
                <a:latin typeface="Arial Narrow" pitchFamily="34" charset="0"/>
                <a:cs typeface="Arial"/>
              </a:rPr>
              <a:t> </a:t>
            </a:r>
            <a:r>
              <a:rPr sz="2000" b="1" i="1" dirty="0">
                <a:latin typeface="Arial Narrow" pitchFamily="34" charset="0"/>
                <a:cs typeface="Arial"/>
              </a:rPr>
              <a:t>документов:</a:t>
            </a:r>
            <a:endParaRPr sz="2000" dirty="0">
              <a:latin typeface="Arial Narrow" pitchFamily="34" charset="0"/>
              <a:cs typeface="Arial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2362200" y="2362200"/>
            <a:ext cx="381000" cy="517105"/>
          </a:xfrm>
          <a:prstGeom prst="downArrow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6248400" y="2362200"/>
            <a:ext cx="381000" cy="517105"/>
          </a:xfrm>
          <a:prstGeom prst="downArrow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38200" y="2879305"/>
            <a:ext cx="7696200" cy="329289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marR="14986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400" spc="-5" dirty="0">
                <a:solidFill>
                  <a:schemeClr val="tx1"/>
                </a:solidFill>
                <a:latin typeface="Arial Narrow" pitchFamily="34" charset="0"/>
                <a:cs typeface="Times New Roman"/>
              </a:rPr>
              <a:t>З</a:t>
            </a:r>
            <a:r>
              <a:rPr lang="ru-RU" sz="2400" spc="-5" dirty="0" smtClean="0">
                <a:solidFill>
                  <a:schemeClr val="tx1"/>
                </a:solidFill>
                <a:latin typeface="Arial Narrow" pitchFamily="34" charset="0"/>
                <a:cs typeface="Times New Roman"/>
              </a:rPr>
              <a:t>аявление </a:t>
            </a:r>
            <a:r>
              <a:rPr lang="ru-RU" sz="2400" spc="-20" dirty="0" smtClean="0">
                <a:solidFill>
                  <a:schemeClr val="tx1"/>
                </a:solidFill>
                <a:latin typeface="Arial Narrow" pitchFamily="34" charset="0"/>
                <a:cs typeface="Times New Roman"/>
              </a:rPr>
              <a:t>организаций медицинского образования и науки о</a:t>
            </a:r>
            <a:r>
              <a:rPr lang="ru-RU" sz="2400" dirty="0" smtClean="0">
                <a:solidFill>
                  <a:schemeClr val="tx1"/>
                </a:solidFill>
                <a:latin typeface="Arial Narrow" pitchFamily="34" charset="0"/>
                <a:cs typeface="Times New Roman"/>
              </a:rPr>
              <a:t>б </a:t>
            </a:r>
            <a:r>
              <a:rPr lang="ru-RU" sz="2400" spc="-10" dirty="0" smtClean="0">
                <a:solidFill>
                  <a:schemeClr val="tx1"/>
                </a:solidFill>
                <a:latin typeface="Arial Narrow" pitchFamily="34" charset="0"/>
                <a:cs typeface="Times New Roman"/>
              </a:rPr>
              <a:t>исключении </a:t>
            </a:r>
            <a:r>
              <a:rPr lang="ru-RU" sz="2400" dirty="0" smtClean="0">
                <a:solidFill>
                  <a:schemeClr val="tx1"/>
                </a:solidFill>
                <a:latin typeface="Arial Narrow" pitchFamily="34" charset="0"/>
                <a:cs typeface="Times New Roman"/>
              </a:rPr>
              <a:t>программы дополнительного образования </a:t>
            </a:r>
            <a:r>
              <a:rPr lang="ru-RU" sz="2400" spc="-5" dirty="0" smtClean="0">
                <a:solidFill>
                  <a:schemeClr val="tx1"/>
                </a:solidFill>
                <a:latin typeface="Arial Narrow" pitchFamily="34" charset="0"/>
                <a:cs typeface="Times New Roman"/>
              </a:rPr>
              <a:t>из</a:t>
            </a:r>
            <a:r>
              <a:rPr lang="ru-RU" sz="2400" spc="-90" dirty="0" smtClean="0">
                <a:solidFill>
                  <a:schemeClr val="tx1"/>
                </a:solidFill>
                <a:latin typeface="Arial Narrow" pitchFamily="34" charset="0"/>
                <a:cs typeface="Times New Roman"/>
              </a:rPr>
              <a:t> </a:t>
            </a:r>
            <a:r>
              <a:rPr lang="ru-RU" sz="2400" spc="5" dirty="0" smtClean="0">
                <a:solidFill>
                  <a:schemeClr val="tx1"/>
                </a:solidFill>
                <a:latin typeface="Arial Narrow" pitchFamily="34" charset="0"/>
                <a:cs typeface="Times New Roman"/>
              </a:rPr>
              <a:t>Каталога;</a:t>
            </a:r>
          </a:p>
          <a:p>
            <a:pPr marL="285750" marR="14986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400" spc="-20" dirty="0" smtClean="0">
                <a:solidFill>
                  <a:schemeClr val="tx1"/>
                </a:solidFill>
                <a:latin typeface="Arial Narrow" pitchFamily="34" charset="0"/>
                <a:cs typeface="Times New Roman"/>
              </a:rPr>
              <a:t>Решение </a:t>
            </a:r>
            <a:r>
              <a:rPr lang="ru-RU" sz="2400" spc="-20" dirty="0">
                <a:solidFill>
                  <a:schemeClr val="tx1"/>
                </a:solidFill>
                <a:latin typeface="Arial Narrow" pitchFamily="34" charset="0"/>
                <a:cs typeface="Times New Roman"/>
              </a:rPr>
              <a:t>о лишении  аккредитации и/или  лицензии (выписка из протокола комиссии  уполномоченного  органа</a:t>
            </a:r>
            <a:r>
              <a:rPr lang="ru-RU" sz="2400" spc="-20" dirty="0" smtClean="0">
                <a:solidFill>
                  <a:schemeClr val="tx1"/>
                </a:solidFill>
                <a:latin typeface="Arial Narrow" pitchFamily="34" charset="0"/>
                <a:cs typeface="Times New Roman"/>
              </a:rPr>
              <a:t>);</a:t>
            </a:r>
          </a:p>
          <a:p>
            <a:pPr marL="285750" marR="14986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400" spc="-20" dirty="0" smtClean="0">
                <a:solidFill>
                  <a:schemeClr val="tx1"/>
                </a:solidFill>
                <a:latin typeface="Arial Narrow" pitchFamily="34" charset="0"/>
                <a:cs typeface="Times New Roman"/>
              </a:rPr>
              <a:t>Утрата актуальности программы (отсутствие контингента обучающихся);</a:t>
            </a:r>
          </a:p>
          <a:p>
            <a:pPr marL="285750" marR="149860" indent="-28575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ru-RU" sz="2400" spc="-20" dirty="0" smtClean="0">
                <a:solidFill>
                  <a:schemeClr val="tx1"/>
                </a:solidFill>
                <a:latin typeface="Arial Narrow" pitchFamily="34" charset="0"/>
                <a:cs typeface="Times New Roman"/>
              </a:rPr>
              <a:t>Истечение срока действия экспертного заключения.</a:t>
            </a:r>
            <a:endParaRPr lang="ru-RU" sz="2400" spc="-20" dirty="0">
              <a:solidFill>
                <a:schemeClr val="tx1"/>
              </a:solidFill>
              <a:latin typeface="Arial Narrow" pitchFamily="34" charset="0"/>
              <a:cs typeface="Times New Roman"/>
            </a:endParaRPr>
          </a:p>
          <a:p>
            <a:pPr marR="149860" algn="ctr">
              <a:lnSpc>
                <a:spcPct val="100000"/>
              </a:lnSpc>
            </a:pPr>
            <a:endParaRPr lang="ru-RU" dirty="0">
              <a:solidFill>
                <a:schemeClr val="tx1"/>
              </a:solidFill>
              <a:latin typeface="Arial Narrow" pitchFamily="34" charset="0"/>
              <a:cs typeface="Times New Roman"/>
            </a:endParaRPr>
          </a:p>
        </p:txBody>
      </p:sp>
    </p:spTree>
  </p:cSld>
  <p:clrMapOvr>
    <a:masterClrMapping/>
  </p:clrMapOvr>
  <p:transition>
    <p:pull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90600" y="1143000"/>
            <a:ext cx="7475855" cy="0"/>
          </a:xfrm>
          <a:custGeom>
            <a:avLst/>
            <a:gdLst/>
            <a:ahLst/>
            <a:cxnLst/>
            <a:rect l="l" t="t" r="r" b="b"/>
            <a:pathLst>
              <a:path w="7475855">
                <a:moveTo>
                  <a:pt x="0" y="0"/>
                </a:moveTo>
                <a:lnTo>
                  <a:pt x="7475537" y="0"/>
                </a:lnTo>
              </a:path>
            </a:pathLst>
          </a:custGeom>
          <a:ln w="6350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7" name="Схема 16"/>
          <p:cNvGraphicFramePr/>
          <p:nvPr>
            <p:extLst>
              <p:ext uri="{D42A27DB-BD31-4B8C-83A1-F6EECF244321}">
                <p14:modId xmlns:p14="http://schemas.microsoft.com/office/powerpoint/2010/main" val="91797300"/>
              </p:ext>
            </p:extLst>
          </p:nvPr>
        </p:nvGraphicFramePr>
        <p:xfrm>
          <a:off x="2514600" y="2082800"/>
          <a:ext cx="6324600" cy="2513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685800" y="76200"/>
            <a:ext cx="7895082" cy="1001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ctr">
              <a:lnSpc>
                <a:spcPct val="100000"/>
              </a:lnSpc>
            </a:pPr>
            <a:r>
              <a:rPr spc="-10" dirty="0">
                <a:latin typeface="Arial Narrow" pitchFamily="34" charset="0"/>
              </a:rPr>
              <a:t>Организация </a:t>
            </a:r>
            <a:r>
              <a:rPr spc="-10" dirty="0" err="1">
                <a:latin typeface="Arial Narrow" pitchFamily="34" charset="0"/>
              </a:rPr>
              <a:t>ведения</a:t>
            </a:r>
            <a:r>
              <a:rPr spc="-10" dirty="0">
                <a:latin typeface="Arial Narrow" pitchFamily="34" charset="0"/>
              </a:rPr>
              <a:t> </a:t>
            </a:r>
            <a:r>
              <a:rPr lang="ru-RU" spc="-10" dirty="0" smtClean="0">
                <a:latin typeface="Arial Narrow" pitchFamily="34" charset="0"/>
              </a:rPr>
              <a:t>Каталога</a:t>
            </a:r>
            <a:r>
              <a:rPr spc="-10" dirty="0" smtClean="0">
                <a:latin typeface="Arial Narrow" pitchFamily="34" charset="0"/>
              </a:rPr>
              <a:t> </a:t>
            </a:r>
            <a:r>
              <a:rPr lang="ru-RU" spc="-10" dirty="0" smtClean="0">
                <a:latin typeface="Arial Narrow" pitchFamily="34" charset="0"/>
              </a:rPr>
              <a:t/>
            </a:r>
            <a:br>
              <a:rPr lang="ru-RU" spc="-10" dirty="0" smtClean="0">
                <a:latin typeface="Arial Narrow" pitchFamily="34" charset="0"/>
              </a:rPr>
            </a:br>
            <a:r>
              <a:rPr spc="-10" dirty="0" smtClean="0">
                <a:latin typeface="Arial Narrow" pitchFamily="34" charset="0"/>
              </a:rPr>
              <a:t>и  </a:t>
            </a:r>
            <a:r>
              <a:rPr spc="-10" dirty="0">
                <a:latin typeface="Arial Narrow" pitchFamily="34" charset="0"/>
              </a:rPr>
              <a:t>технические требования</a:t>
            </a:r>
          </a:p>
        </p:txBody>
      </p:sp>
      <p:sp>
        <p:nvSpPr>
          <p:cNvPr id="6" name="object 11"/>
          <p:cNvSpPr/>
          <p:nvPr/>
        </p:nvSpPr>
        <p:spPr>
          <a:xfrm>
            <a:off x="1" y="0"/>
            <a:ext cx="3886200" cy="595579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</TotalTime>
  <Words>645</Words>
  <Application>Microsoft Office PowerPoint</Application>
  <PresentationFormat>Экран (4:3)</PresentationFormat>
  <Paragraphs>98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Презентация PowerPoint</vt:lpstr>
      <vt:lpstr>Используемые понятия</vt:lpstr>
      <vt:lpstr>Презентация PowerPoint</vt:lpstr>
      <vt:lpstr>Презентация PowerPoint</vt:lpstr>
      <vt:lpstr>Порядок включения программ дополнительного образования в Каталог </vt:lpstr>
      <vt:lpstr>Пакет документов для включения в Каталог </vt:lpstr>
      <vt:lpstr>Содержание заявки на включение в Каталог </vt:lpstr>
      <vt:lpstr>Порядок исключения программы дополнительного образования из Каталога </vt:lpstr>
      <vt:lpstr>Организация ведения Каталога  и  технические требования</vt:lpstr>
      <vt:lpstr>Информационная система Каталога  обеспечивает:</vt:lpstr>
      <vt:lpstr>Благодарим за 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Наталья Побежук</dc:creator>
  <cp:lastModifiedBy>Home</cp:lastModifiedBy>
  <cp:revision>42</cp:revision>
  <dcterms:created xsi:type="dcterms:W3CDTF">2020-05-13T08:51:20Z</dcterms:created>
  <dcterms:modified xsi:type="dcterms:W3CDTF">2020-05-14T13:54:43Z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2017-10-12T00:00:00Z</vt:filetime>
  </property>
  <property fmtid="{D5CDD505-2E9C-101B-9397-08002B2CF9AE}" pid="3" name="Creator">
    <vt:lpwstr>Acrobat PDFMaker 11 для PowerPoint</vt:lpwstr>
  </property>
  <property fmtid="{D5CDD505-2E9C-101B-9397-08002B2CF9AE}" pid="4" name="LastSaved">
    <vt:filetime>2020-05-13T00:00:00Z</vt:filetime>
  </property>
</Properties>
</file>